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pic>
        <p:nvPicPr>
          <p:cNvPr id="15" name="the3million logo transparent.png" descr="the3million logo 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02915" y="8919902"/>
            <a:ext cx="5994403" cy="203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Body Level One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8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9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4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5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5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6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the3million logo transparent.png" descr="the3million logo 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38937" y="10006789"/>
            <a:ext cx="5994403" cy="203200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6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7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5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6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3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92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3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3million logo transparent.png" descr="the3million logo 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58961" y="9936074"/>
            <a:ext cx="5994403" cy="203200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gov.uk/view-prove-immigration-status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the3million.org.uk/report-it" TargetMode="External"/><Relationship Id="rId3" Type="http://schemas.openxmlformats.org/officeDocument/2006/relationships/hyperlink" Target="https://www.theguardian.com/politics/2021/jul/19/ministers-under-fire-over-69p-minute-helpline-eu-citizens" TargetMode="External"/><Relationship Id="rId4" Type="http://schemas.openxmlformats.org/officeDocument/2006/relationships/hyperlink" Target="http://t3m.org.uk/t3m-SecurePrintedEUSS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4 February 2021"/>
          <p:cNvSpPr txBox="1"/>
          <p:nvPr>
            <p:ph type="body" sz="quarter" idx="1"/>
          </p:nvPr>
        </p:nvSpPr>
        <p:spPr>
          <a:xfrm>
            <a:off x="1201341" y="11859862"/>
            <a:ext cx="21971002" cy="636981"/>
          </a:xfrm>
          <a:prstGeom prst="rect">
            <a:avLst/>
          </a:prstGeom>
        </p:spPr>
        <p:txBody>
          <a:bodyPr/>
          <a:lstStyle/>
          <a:p>
            <a:pPr/>
            <a:r>
              <a:t>27 September 2021 </a:t>
            </a:r>
          </a:p>
        </p:txBody>
      </p:sp>
      <p:sp>
        <p:nvSpPr>
          <p:cNvPr id="155" name="What to expect for EU Citizens’ Rights in 2021"/>
          <p:cNvSpPr txBox="1"/>
          <p:nvPr>
            <p:ph type="title"/>
          </p:nvPr>
        </p:nvSpPr>
        <p:spPr>
          <a:xfrm>
            <a:off x="1206494" y="2574991"/>
            <a:ext cx="21971008" cy="4648203"/>
          </a:xfrm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pPr/>
            <a:r>
              <a:t>Digital Only Status</a:t>
            </a:r>
          </a:p>
        </p:txBody>
      </p:sp>
      <p:sp>
        <p:nvSpPr>
          <p:cNvPr id="156" name="Submissions to the Independent Monitoring Authority"/>
          <p:cNvSpPr txBox="1"/>
          <p:nvPr/>
        </p:nvSpPr>
        <p:spPr>
          <a:xfrm>
            <a:off x="1201342" y="7223190"/>
            <a:ext cx="21971002" cy="1905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Public Law Issues with the EUSS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Implementation of the Withdrawal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65187">
              <a:defRPr spc="-199" sz="8200"/>
            </a:lvl1pPr>
          </a:lstStyle>
          <a:p>
            <a:pPr/>
            <a:r>
              <a:t>What is a Digital Only Status?</a:t>
            </a:r>
          </a:p>
        </p:txBody>
      </p:sp>
      <p:sp>
        <p:nvSpPr>
          <p:cNvPr id="159" name="Those who have not applied to the EU Settlement Schem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View and Prove - the future of immigration status </a:t>
            </a:r>
          </a:p>
        </p:txBody>
      </p:sp>
      <p:sp>
        <p:nvSpPr>
          <p:cNvPr id="160" name="We don’t know how many people are left to apply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2" marL="469391" indent="-469391" defTabSz="1877520">
              <a:spcBef>
                <a:spcPts val="3400"/>
              </a:spcBef>
              <a:defRPr sz="3600"/>
            </a:pPr>
            <a:r>
              <a:t>To access your status, you need to enter a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portal</a:t>
            </a:r>
          </a:p>
          <a:p>
            <a:pPr lvl="2" marL="469391" indent="-469391" defTabSz="1877520">
              <a:spcBef>
                <a:spcPts val="3400"/>
              </a:spcBef>
              <a:defRPr sz="3600"/>
            </a:pPr>
            <a:r>
              <a:t>‘Right to Rent’ and 'Right to Work' checks </a:t>
            </a:r>
          </a:p>
          <a:p>
            <a:pPr lvl="2" marL="469391" indent="-469391" defTabSz="1877520">
              <a:spcBef>
                <a:spcPts val="3400"/>
              </a:spcBef>
              <a:defRPr sz="3600"/>
            </a:pPr>
            <a:r>
              <a:t>Other immigration checks - public bodies </a:t>
            </a:r>
          </a:p>
          <a:p>
            <a:pPr lvl="2" marL="469391" indent="-469391" defTabSz="1877520">
              <a:spcBef>
                <a:spcPts val="3400"/>
              </a:spcBef>
              <a:defRPr sz="3600"/>
            </a:pPr>
            <a:r>
              <a:t>Other immigration checks - private organisations formal and informal checks </a:t>
            </a:r>
          </a:p>
          <a:p>
            <a:pPr marL="0" indent="0" defTabSz="1877520">
              <a:spcBef>
                <a:spcPts val="3400"/>
              </a:spcBef>
              <a:buSzTx/>
              <a:buNone/>
              <a:defRPr sz="3600"/>
            </a:pPr>
          </a:p>
          <a:p>
            <a:pPr lvl="2" marL="469391" indent="-469391" defTabSz="1877520">
              <a:spcBef>
                <a:spcPts val="3400"/>
              </a:spcBef>
              <a:defRPr sz="3600"/>
            </a:pPr>
            <a:r>
              <a:t>The risks brought about by the Hostile Environment </a:t>
            </a:r>
          </a:p>
          <a:p>
            <a:pPr lvl="2" marL="469391" indent="-469391" defTabSz="1877520">
              <a:spcBef>
                <a:spcPts val="3400"/>
              </a:spcBef>
              <a:defRPr sz="3600"/>
            </a:pPr>
            <a:r>
              <a:t>The clear barriers presented by a digital ONLY process</a:t>
            </a:r>
          </a:p>
          <a:p>
            <a:pPr lvl="2" marL="469391" indent="-469391" defTabSz="1877520">
              <a:spcBef>
                <a:spcPts val="3400"/>
              </a:spcBef>
              <a:defRPr sz="3600"/>
            </a:pPr>
            <a:r>
              <a:t>Those who can’t use the system? Decision makers?</a:t>
            </a:r>
          </a:p>
          <a:p>
            <a:pPr lvl="2" marL="469391" indent="-469391" defTabSz="1877520">
              <a:spcBef>
                <a:spcPts val="3400"/>
              </a:spcBef>
              <a:defRPr sz="3600"/>
            </a:pPr>
            <a:r>
              <a:t> Current support framework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What do we know so far about what will go wrong?"/>
          <p:cNvSpPr txBox="1"/>
          <p:nvPr/>
        </p:nvSpPr>
        <p:spPr>
          <a:xfrm>
            <a:off x="1353485" y="782609"/>
            <a:ext cx="10212135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1" spc="-90" sz="4500">
                <a:solidFill>
                  <a:srgbClr val="000000"/>
                </a:solidFill>
              </a:defRPr>
            </a:lvl1pPr>
          </a:lstStyle>
          <a:p>
            <a:pPr/>
            <a:r>
              <a:t>What is the ‘View and Prove’ process? </a:t>
            </a:r>
          </a:p>
        </p:txBody>
      </p:sp>
      <p:sp>
        <p:nvSpPr>
          <p:cNvPr id="163" name="Text"/>
          <p:cNvSpPr txBox="1"/>
          <p:nvPr/>
        </p:nvSpPr>
        <p:spPr>
          <a:xfrm>
            <a:off x="12092482" y="6627317"/>
            <a:ext cx="19903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</a:t>
            </a:r>
          </a:p>
        </p:txBody>
      </p:sp>
      <p:sp>
        <p:nvSpPr>
          <p:cNvPr id="164" name="Text"/>
          <p:cNvSpPr txBox="1"/>
          <p:nvPr/>
        </p:nvSpPr>
        <p:spPr>
          <a:xfrm>
            <a:off x="12219482" y="6754317"/>
            <a:ext cx="19903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</a:t>
            </a:r>
          </a:p>
        </p:txBody>
      </p:sp>
      <p:pic>
        <p:nvPicPr>
          <p:cNvPr id="165" name="cd54e3_dd657e4ca7dc43d4918488532e8890a0.pdf" descr="cd54e3_dd657e4ca7dc43d4918488532e8890a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9660" y="1757643"/>
            <a:ext cx="9117494" cy="11396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cd54e3_9918465ac01a4fe1bf0167e107a52e47.pdf" descr="cd54e3_9918465ac01a4fe1bf0167e107a52e4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21948" y="1080088"/>
            <a:ext cx="8831901" cy="12419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creenshot 2021-06-22 at 10.07.42.png" descr="Screenshot 2021-06-22 at 10.07.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3393" y="1670050"/>
            <a:ext cx="7899401" cy="1037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Screenshot 2021-06-22 at 10.08.38.png" descr="Screenshot 2021-06-22 at 10.08.3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62286" y="1142999"/>
            <a:ext cx="7848602" cy="1143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What do we know so far about what will go wrong?"/>
          <p:cNvSpPr txBox="1"/>
          <p:nvPr/>
        </p:nvSpPr>
        <p:spPr>
          <a:xfrm>
            <a:off x="1353485" y="782609"/>
            <a:ext cx="9491473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1" spc="-90" sz="4500">
                <a:solidFill>
                  <a:srgbClr val="000000"/>
                </a:solidFill>
              </a:defRPr>
            </a:lvl1pPr>
          </a:lstStyle>
          <a:p>
            <a:pPr/>
            <a:r>
              <a:t>Where does it practically go wrong?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Implementation of the Withdrawal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65187">
              <a:defRPr spc="-199" sz="8200"/>
            </a:lvl1pPr>
          </a:lstStyle>
          <a:p>
            <a:pPr/>
            <a:r>
              <a:t>Issues to Consider </a:t>
            </a:r>
          </a:p>
        </p:txBody>
      </p:sp>
      <p:sp>
        <p:nvSpPr>
          <p:cNvPr id="173" name="Those who have not applied to the EU Settlement Schem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What are the headlines? </a:t>
            </a:r>
          </a:p>
        </p:txBody>
      </p:sp>
      <p:sp>
        <p:nvSpPr>
          <p:cNvPr id="174" name="We don’t know how many people are left to apply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2" marL="328573" indent="-328573" defTabSz="1314264">
              <a:spcBef>
                <a:spcPts val="2300"/>
              </a:spcBef>
              <a:defRPr sz="2520" u="sng"/>
            </a:pPr>
            <a:r>
              <a:t>Is ‘View and Prove’ Discriminatory? </a:t>
            </a:r>
          </a:p>
          <a:p>
            <a:pPr lvl="2" marL="328573" indent="-328573" defTabSz="1314264">
              <a:spcBef>
                <a:spcPts val="2300"/>
              </a:spcBef>
              <a:defRPr sz="2520"/>
            </a:pPr>
            <a:r>
              <a:t>T3M v SSHD [2021] EWHC 1159 (Admin)</a:t>
            </a:r>
          </a:p>
          <a:p>
            <a:pPr lvl="2" marL="328573" indent="-328573" defTabSz="1314264">
              <a:spcBef>
                <a:spcPts val="2300"/>
              </a:spcBef>
              <a:defRPr sz="2520"/>
            </a:pPr>
            <a:r>
              <a:t>Despite losing at permission stage, resources were increased in the Settlement Resolution Centre (‘SRC’) to support those at risk of discrimination </a:t>
            </a:r>
          </a:p>
          <a:p>
            <a:pPr lvl="2" marL="328573" indent="-328573" defTabSz="1314264">
              <a:spcBef>
                <a:spcPts val="2300"/>
              </a:spcBef>
              <a:defRPr sz="2520"/>
            </a:pPr>
            <a:r>
              <a:t>Arguments advanced were broadly rejected because View and Prove was not fully live and there was no evidence available</a:t>
            </a:r>
          </a:p>
          <a:p>
            <a:pPr lvl="2" marL="328573" indent="-328573" defTabSz="1314264">
              <a:spcBef>
                <a:spcPts val="2300"/>
              </a:spcBef>
              <a:defRPr sz="2520" u="sng"/>
            </a:pPr>
            <a:r>
              <a:t>Does it deliver on the UK’s Commitments in the Withdrawal Agreement? </a:t>
            </a:r>
          </a:p>
          <a:p>
            <a:pPr lvl="2" marL="328573" indent="-328573" defTabSz="1314264">
              <a:spcBef>
                <a:spcPts val="2300"/>
              </a:spcBef>
              <a:defRPr sz="2520"/>
            </a:pPr>
            <a:r>
              <a:t>Does it deliver on the purpose of Article 18?</a:t>
            </a:r>
          </a:p>
          <a:p>
            <a:pPr lvl="2" marL="328573" indent="-328573" defTabSz="1314264">
              <a:spcBef>
                <a:spcPts val="2300"/>
              </a:spcBef>
              <a:defRPr sz="2520"/>
            </a:pPr>
            <a:r>
              <a:t>What about rights to Equal Treatment?</a:t>
            </a:r>
          </a:p>
          <a:p>
            <a:pPr lvl="2" marL="328573" indent="-328573" defTabSz="1314264">
              <a:spcBef>
                <a:spcPts val="2300"/>
              </a:spcBef>
              <a:defRPr sz="2520"/>
            </a:pPr>
            <a:r>
              <a:rPr u="sng"/>
              <a:t>Does it undermine Data Rights? </a:t>
            </a:r>
            <a:endParaRPr u="sng"/>
          </a:p>
          <a:p>
            <a:pPr lvl="2" marL="328573" indent="-328573" defTabSz="1314264">
              <a:spcBef>
                <a:spcPts val="2300"/>
              </a:spcBef>
              <a:defRPr sz="2520"/>
            </a:pPr>
            <a:r>
              <a:t>Disproportionate data collection practices?</a:t>
            </a:r>
          </a:p>
          <a:p>
            <a:pPr lvl="2" marL="328573" indent="-328573" defTabSz="1314264">
              <a:spcBef>
                <a:spcPts val="2300"/>
              </a:spcBef>
              <a:defRPr sz="2520"/>
            </a:pPr>
            <a:r>
              <a:t>Use of data for purposes other than it was originally given for?</a:t>
            </a:r>
          </a:p>
          <a:p>
            <a:pPr lvl="2" marL="328573" indent="-328573" defTabSz="1314264">
              <a:spcBef>
                <a:spcPts val="2300"/>
              </a:spcBef>
              <a:defRPr sz="2520"/>
            </a:pPr>
            <a:r>
              <a:t>Automated and bulk decision making?</a:t>
            </a:r>
          </a:p>
          <a:p>
            <a:pPr marL="0" indent="0" defTabSz="1314264">
              <a:spcBef>
                <a:spcPts val="2300"/>
              </a:spcBef>
              <a:buSzTx/>
              <a:buNone/>
              <a:defRPr sz="2520"/>
            </a:pPr>
          </a:p>
          <a:p>
            <a:pPr lvl="2" marL="328573" indent="-328573" defTabSz="1314264">
              <a:spcBef>
                <a:spcPts val="2300"/>
              </a:spcBef>
              <a:defRPr sz="2520"/>
            </a:pPr>
            <a:r>
              <a:t>Problems with transparency - FOI and WPQs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Implementation of the Withdrawal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65187">
              <a:defRPr spc="-199" sz="8200"/>
            </a:lvl1pPr>
          </a:lstStyle>
          <a:p>
            <a:pPr/>
            <a:r>
              <a:t>Alternatives to Digital Only Immigration Status</a:t>
            </a:r>
          </a:p>
        </p:txBody>
      </p:sp>
      <p:sp>
        <p:nvSpPr>
          <p:cNvPr id="177" name="Those who have applied but are awaiting grant of status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Parallel strategies to Judicial Review </a:t>
            </a:r>
          </a:p>
        </p:txBody>
      </p:sp>
      <p:sp>
        <p:nvSpPr>
          <p:cNvPr id="178" name="Long waiting times with bad legislative choices, leaves many without legal protection…"/>
          <p:cNvSpPr txBox="1"/>
          <p:nvPr>
            <p:ph type="body" idx="21"/>
          </p:nvPr>
        </p:nvSpPr>
        <p:spPr>
          <a:xfrm>
            <a:off x="1455316" y="4220857"/>
            <a:ext cx="21971002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93776" indent="-493776" defTabSz="1975052">
              <a:spcBef>
                <a:spcPts val="3600"/>
              </a:spcBef>
              <a:defRPr sz="3888"/>
            </a:pPr>
            <a:r>
              <a:t>Evidence gathering and building - ‘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report-it</a:t>
            </a:r>
            <a:r>
              <a:t>’, the IMA and organisation analysis </a:t>
            </a:r>
          </a:p>
          <a:p>
            <a:pPr marL="493776" indent="-493776" defTabSz="1975052">
              <a:spcBef>
                <a:spcPts val="3600"/>
              </a:spcBef>
              <a:defRPr sz="3888"/>
            </a:pPr>
            <a:r>
              <a:t>Parliamentary Advocacy: Owing to advocacy campaigns, the UK Parliament has considered this issue twice, House of Lords support and devolved administrations </a:t>
            </a:r>
          </a:p>
          <a:p>
            <a:pPr marL="493776" indent="-493776" defTabSz="1975052">
              <a:spcBef>
                <a:spcPts val="3600"/>
              </a:spcBef>
              <a:defRPr sz="3888"/>
            </a:pPr>
            <a:r>
              <a:t>Media work: Continue to tell stories of people’s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experience in media</a:t>
            </a:r>
          </a:p>
          <a:p>
            <a:pPr marL="493776" indent="-493776" defTabSz="1975052">
              <a:spcBef>
                <a:spcPts val="3600"/>
              </a:spcBef>
              <a:defRPr sz="3888"/>
            </a:pPr>
            <a:r>
              <a:t>The EU : is a key partner to the Withdrawal Agreement and keen to see it succeed </a:t>
            </a:r>
          </a:p>
          <a:p>
            <a:pPr marL="493776" indent="-493776" defTabSz="1975052">
              <a:spcBef>
                <a:spcPts val="3600"/>
              </a:spcBef>
              <a:defRPr sz="3888"/>
            </a:pPr>
            <a:r>
              <a:t>Other bodies: IMA, ICIBI, EHRC, ICO  </a:t>
            </a:r>
          </a:p>
          <a:p>
            <a:pPr marL="493776" indent="-493776" defTabSz="1975052">
              <a:spcBef>
                <a:spcPts val="3600"/>
              </a:spcBef>
              <a:defRPr sz="3888"/>
            </a:pPr>
            <a:r>
              <a:t>Alternative Solutions: We have developed a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solution</a:t>
            </a:r>
            <a:r>
              <a:t> that is being considered by the Home Office</a:t>
            </a:r>
          </a:p>
          <a:p>
            <a:pPr marL="0" indent="0" defTabSz="1975052">
              <a:spcBef>
                <a:spcPts val="3600"/>
              </a:spcBef>
              <a:buSzTx/>
              <a:buNone/>
              <a:defRPr sz="3888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