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A140-1AC6-4405-ADF1-74FA051804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FB5C944-4DE7-43D3-87B5-501B6625F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464F54-6219-47CD-ADCE-9A9B04EDCE62}"/>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5" name="Footer Placeholder 4">
            <a:extLst>
              <a:ext uri="{FF2B5EF4-FFF2-40B4-BE49-F238E27FC236}">
                <a16:creationId xmlns:a16="http://schemas.microsoft.com/office/drawing/2014/main" id="{1FC60EFC-E191-48F3-8BCB-113FC6ECAF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E85D2D-B895-473B-85C3-997974FF2E88}"/>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117681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A4B46-C099-406D-9E43-6ADCF17998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0E795C-B3C8-4896-B9F0-346795B4E4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03B9CB-284F-4622-A33C-15D9ACEC0FB4}"/>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5" name="Footer Placeholder 4">
            <a:extLst>
              <a:ext uri="{FF2B5EF4-FFF2-40B4-BE49-F238E27FC236}">
                <a16:creationId xmlns:a16="http://schemas.microsoft.com/office/drawing/2014/main" id="{034DDC1D-FB42-4DCA-AF1C-DED19E1FCB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7EBD4A-0D65-436A-98D8-D801D1219B8F}"/>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327253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5244D6-3E19-47D6-987F-8F6D2DA3AC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784D4-9AA2-4031-ADDF-500CDC0BD0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5F8394-0AEF-428B-89B5-077C6BB017AF}"/>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5" name="Footer Placeholder 4">
            <a:extLst>
              <a:ext uri="{FF2B5EF4-FFF2-40B4-BE49-F238E27FC236}">
                <a16:creationId xmlns:a16="http://schemas.microsoft.com/office/drawing/2014/main" id="{3063CE5A-DDD4-439E-87D9-1F891D8E89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FA866D-13A9-4DEC-80DB-FA2978A15F06}"/>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105177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CA954-22FA-4CAA-91FD-110BDDBF37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D9FC47-BDB5-452C-A989-D95925092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BD64F-D700-4B4D-9B51-46ABFCA9CC84}"/>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5" name="Footer Placeholder 4">
            <a:extLst>
              <a:ext uri="{FF2B5EF4-FFF2-40B4-BE49-F238E27FC236}">
                <a16:creationId xmlns:a16="http://schemas.microsoft.com/office/drawing/2014/main" id="{CC19E239-251E-4A0F-A21B-039B8AE6EE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322266-50E0-485C-9786-543153DBEE15}"/>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146013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1443A-CA8A-469C-B308-657725EA4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656501-DA9A-4689-9109-861BC9E162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278C7-4402-4C80-9AE5-0C17C5F7C17E}"/>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5" name="Footer Placeholder 4">
            <a:extLst>
              <a:ext uri="{FF2B5EF4-FFF2-40B4-BE49-F238E27FC236}">
                <a16:creationId xmlns:a16="http://schemas.microsoft.com/office/drawing/2014/main" id="{7BC7B583-4A50-419E-BF47-C37E3E4530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D020AA-DF9B-4BD9-965E-29AAD27D6F67}"/>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316632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7618C-3D3F-46F9-8718-FE5B32B9ED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69A914-E7F8-4FE5-89AF-4F776F35A7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DDDD6A-D5D1-475B-B2C7-F890025829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2F97B1-422C-47A1-8B98-16499C351D3E}"/>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6" name="Footer Placeholder 5">
            <a:extLst>
              <a:ext uri="{FF2B5EF4-FFF2-40B4-BE49-F238E27FC236}">
                <a16:creationId xmlns:a16="http://schemas.microsoft.com/office/drawing/2014/main" id="{88158289-85C6-4E95-BAFF-10B9F3E28A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7820E9-AD18-4AA1-B85F-65E33D5F40AC}"/>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148506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168-EDE0-4558-B8BA-3C57212F37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F187F0-972E-484F-9C9B-37AB362334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8C2575-E4D5-478C-8EF4-27DCDEB536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D38960-7048-491C-82B9-62CAE49788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34A108-1AAC-43C4-BD61-E29321A6F2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8E4D260-F3DB-4B2E-A405-6BBF94413948}"/>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8" name="Footer Placeholder 7">
            <a:extLst>
              <a:ext uri="{FF2B5EF4-FFF2-40B4-BE49-F238E27FC236}">
                <a16:creationId xmlns:a16="http://schemas.microsoft.com/office/drawing/2014/main" id="{8637DD80-465D-4BE1-BDAB-494DEA809E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1281EC-5186-4AAF-B25D-1196F0A8CB51}"/>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155973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1EF67-F9EF-4ED8-8FBC-052E4F586D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EADDD3-224F-4672-B8C1-905F060EBA95}"/>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4" name="Footer Placeholder 3">
            <a:extLst>
              <a:ext uri="{FF2B5EF4-FFF2-40B4-BE49-F238E27FC236}">
                <a16:creationId xmlns:a16="http://schemas.microsoft.com/office/drawing/2014/main" id="{7247C722-E44C-4253-9405-7BDA4544579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5797827-6653-4C11-8FC8-F0E48F629027}"/>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367688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0C29FB-8FAE-4EB4-98C7-336A83A6C94E}"/>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3" name="Footer Placeholder 2">
            <a:extLst>
              <a:ext uri="{FF2B5EF4-FFF2-40B4-BE49-F238E27FC236}">
                <a16:creationId xmlns:a16="http://schemas.microsoft.com/office/drawing/2014/main" id="{4AFD9F1B-D271-4B9A-A5DA-A0E11E93C4D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35723C-3381-4114-B3C2-BE205C5FE27D}"/>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255844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5FFD0-F3BB-410E-8AF0-05B8E64562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CB36D05-F35C-4FBC-89DC-9E6AD9CC8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558CA1-5C7B-44E1-8876-C9F3782F3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8E1D05-625F-4A3B-A873-EB77554BB348}"/>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6" name="Footer Placeholder 5">
            <a:extLst>
              <a:ext uri="{FF2B5EF4-FFF2-40B4-BE49-F238E27FC236}">
                <a16:creationId xmlns:a16="http://schemas.microsoft.com/office/drawing/2014/main" id="{3E6292B4-5047-49EC-B746-8896BD080B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7A9CDD-E6ED-4418-A601-C9AF78DC055B}"/>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425330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FD8C4-8E08-404E-B0EA-AE189E8E74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EA9164-D67E-4053-BDD2-B3CE1E44E5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F93D64-8E78-4A37-9756-16EFA1868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C296D4-6770-47CD-B32B-FC7BA712C1ED}"/>
              </a:ext>
            </a:extLst>
          </p:cNvPr>
          <p:cNvSpPr>
            <a:spLocks noGrp="1"/>
          </p:cNvSpPr>
          <p:nvPr>
            <p:ph type="dt" sz="half" idx="10"/>
          </p:nvPr>
        </p:nvSpPr>
        <p:spPr/>
        <p:txBody>
          <a:bodyPr/>
          <a:lstStyle/>
          <a:p>
            <a:fld id="{345DED45-6BFC-4870-95FD-D49F5642E18E}" type="datetimeFigureOut">
              <a:rPr lang="en-GB" smtClean="0"/>
              <a:t>27/09/2021</a:t>
            </a:fld>
            <a:endParaRPr lang="en-GB"/>
          </a:p>
        </p:txBody>
      </p:sp>
      <p:sp>
        <p:nvSpPr>
          <p:cNvPr id="6" name="Footer Placeholder 5">
            <a:extLst>
              <a:ext uri="{FF2B5EF4-FFF2-40B4-BE49-F238E27FC236}">
                <a16:creationId xmlns:a16="http://schemas.microsoft.com/office/drawing/2014/main" id="{40C36E40-FB70-4E5D-ABD4-2197728E26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5AF88D-A1C8-4575-8939-58A83B657513}"/>
              </a:ext>
            </a:extLst>
          </p:cNvPr>
          <p:cNvSpPr>
            <a:spLocks noGrp="1"/>
          </p:cNvSpPr>
          <p:nvPr>
            <p:ph type="sldNum" sz="quarter" idx="12"/>
          </p:nvPr>
        </p:nvSpPr>
        <p:spPr/>
        <p:txBody>
          <a:bodyPr/>
          <a:lstStyle/>
          <a:p>
            <a:fld id="{D63C0C64-05AB-4E20-9449-6DFB2B042C3D}" type="slidenum">
              <a:rPr lang="en-GB" smtClean="0"/>
              <a:t>‹#›</a:t>
            </a:fld>
            <a:endParaRPr lang="en-GB"/>
          </a:p>
        </p:txBody>
      </p:sp>
    </p:spTree>
    <p:extLst>
      <p:ext uri="{BB962C8B-B14F-4D97-AF65-F5344CB8AC3E}">
        <p14:creationId xmlns:p14="http://schemas.microsoft.com/office/powerpoint/2010/main" val="121950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26359-960B-45A1-A5F7-8621444F6E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0667CD-D963-42CE-B6DE-D4167588D8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1E93CA-3706-4B73-8C65-5CB4E2DFC1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DED45-6BFC-4870-95FD-D49F5642E18E}" type="datetimeFigureOut">
              <a:rPr lang="en-GB" smtClean="0"/>
              <a:t>27/09/2021</a:t>
            </a:fld>
            <a:endParaRPr lang="en-GB"/>
          </a:p>
        </p:txBody>
      </p:sp>
      <p:sp>
        <p:nvSpPr>
          <p:cNvPr id="5" name="Footer Placeholder 4">
            <a:extLst>
              <a:ext uri="{FF2B5EF4-FFF2-40B4-BE49-F238E27FC236}">
                <a16:creationId xmlns:a16="http://schemas.microsoft.com/office/drawing/2014/main" id="{3C45560A-39DD-4B41-8D0B-ADD4A4C882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1AE5B24-EE2D-4750-B8F8-E7DCBC77FB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C0C64-05AB-4E20-9449-6DFB2B042C3D}" type="slidenum">
              <a:rPr lang="en-GB" smtClean="0"/>
              <a:t>‹#›</a:t>
            </a:fld>
            <a:endParaRPr lang="en-GB"/>
          </a:p>
        </p:txBody>
      </p:sp>
    </p:spTree>
    <p:extLst>
      <p:ext uri="{BB962C8B-B14F-4D97-AF65-F5344CB8AC3E}">
        <p14:creationId xmlns:p14="http://schemas.microsoft.com/office/powerpoint/2010/main" val="225023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collections/eu-settlement-scheme-statistics" TargetMode="External"/><Relationship Id="rId2" Type="http://schemas.openxmlformats.org/officeDocument/2006/relationships/hyperlink" Target="https://www.gov.uk/government/statistics/eu-settlement-scheme-quarterly-statistics-june-2021/eu-settlement-scheme-quarterly-statistics-june-20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0FB65-B179-412E-9AD5-EF4D86F4759A}"/>
              </a:ext>
            </a:extLst>
          </p:cNvPr>
          <p:cNvSpPr>
            <a:spLocks noGrp="1"/>
          </p:cNvSpPr>
          <p:nvPr>
            <p:ph type="ctrTitle"/>
          </p:nvPr>
        </p:nvSpPr>
        <p:spPr>
          <a:xfrm>
            <a:off x="1524000" y="1731168"/>
            <a:ext cx="9144000" cy="2387600"/>
          </a:xfrm>
        </p:spPr>
        <p:txBody>
          <a:bodyPr/>
          <a:lstStyle/>
          <a:p>
            <a:r>
              <a:rPr lang="en-GB" dirty="0"/>
              <a:t>Delay &amp; the EUSS </a:t>
            </a:r>
          </a:p>
        </p:txBody>
      </p:sp>
      <p:sp>
        <p:nvSpPr>
          <p:cNvPr id="3" name="Subtitle 2">
            <a:extLst>
              <a:ext uri="{FF2B5EF4-FFF2-40B4-BE49-F238E27FC236}">
                <a16:creationId xmlns:a16="http://schemas.microsoft.com/office/drawing/2014/main" id="{A7754349-17C5-4643-ACCC-4AE6521059FB}"/>
              </a:ext>
            </a:extLst>
          </p:cNvPr>
          <p:cNvSpPr>
            <a:spLocks noGrp="1"/>
          </p:cNvSpPr>
          <p:nvPr>
            <p:ph type="subTitle" idx="1"/>
          </p:nvPr>
        </p:nvSpPr>
        <p:spPr>
          <a:xfrm>
            <a:off x="1524000" y="4344988"/>
            <a:ext cx="9144000" cy="1655762"/>
          </a:xfrm>
        </p:spPr>
        <p:txBody>
          <a:bodyPr/>
          <a:lstStyle/>
          <a:p>
            <a:r>
              <a:rPr lang="en-GB" dirty="0"/>
              <a:t>Ollie Persey, Public Law Project</a:t>
            </a:r>
          </a:p>
          <a:p>
            <a:r>
              <a:rPr lang="en-GB" dirty="0"/>
              <a:t>27 September 2021</a:t>
            </a:r>
          </a:p>
        </p:txBody>
      </p:sp>
      <p:pic>
        <p:nvPicPr>
          <p:cNvPr id="1026" name="Picture 2" descr="See the source image">
            <a:extLst>
              <a:ext uri="{FF2B5EF4-FFF2-40B4-BE49-F238E27FC236}">
                <a16:creationId xmlns:a16="http://schemas.microsoft.com/office/drawing/2014/main" id="{92EDA5AC-8E62-43FB-863D-3FABD6A7E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2528" y="1731168"/>
            <a:ext cx="6619875"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63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E396-A55B-45D4-A00A-BCEC5305FA98}"/>
              </a:ext>
            </a:extLst>
          </p:cNvPr>
          <p:cNvSpPr>
            <a:spLocks noGrp="1"/>
          </p:cNvSpPr>
          <p:nvPr>
            <p:ph type="title"/>
          </p:nvPr>
        </p:nvSpPr>
        <p:spPr/>
        <p:txBody>
          <a:bodyPr/>
          <a:lstStyle/>
          <a:p>
            <a:r>
              <a:rPr lang="en-GB" dirty="0"/>
              <a:t>Key statistics </a:t>
            </a:r>
          </a:p>
        </p:txBody>
      </p:sp>
      <p:sp>
        <p:nvSpPr>
          <p:cNvPr id="3" name="Content Placeholder 2">
            <a:extLst>
              <a:ext uri="{FF2B5EF4-FFF2-40B4-BE49-F238E27FC236}">
                <a16:creationId xmlns:a16="http://schemas.microsoft.com/office/drawing/2014/main" id="{7B997556-E318-4114-B49F-5E95514E843A}"/>
              </a:ext>
            </a:extLst>
          </p:cNvPr>
          <p:cNvSpPr>
            <a:spLocks noGrp="1"/>
          </p:cNvSpPr>
          <p:nvPr>
            <p:ph idx="1"/>
          </p:nvPr>
        </p:nvSpPr>
        <p:spPr/>
        <p:txBody>
          <a:bodyPr>
            <a:normAutofit/>
          </a:bodyPr>
          <a:lstStyle/>
          <a:p>
            <a:r>
              <a:rPr lang="en-GB" sz="2200" dirty="0">
                <a:latin typeface="Arial" panose="020B0604020202020204" pitchFamily="34" charset="0"/>
                <a:cs typeface="Arial" panose="020B0604020202020204" pitchFamily="34" charset="0"/>
              </a:rPr>
              <a:t>Latest quarterly statistics, for period up to June 2021 </a:t>
            </a:r>
            <a:r>
              <a:rPr lang="en-GB" sz="2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200" dirty="0">
                <a:latin typeface="Arial" panose="020B0604020202020204" pitchFamily="34" charset="0"/>
                <a:cs typeface="Arial" panose="020B0604020202020204" pitchFamily="34" charset="0"/>
              </a:rPr>
              <a:t>, and monthly statistics are updated </a:t>
            </a:r>
            <a:r>
              <a:rPr lang="en-GB"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here</a:t>
            </a:r>
            <a:r>
              <a:rPr lang="en-GB" sz="2200" dirty="0">
                <a:latin typeface="Arial" panose="020B0604020202020204" pitchFamily="34" charset="0"/>
                <a:cs typeface="Arial" panose="020B0604020202020204" pitchFamily="34" charset="0"/>
              </a:rPr>
              <a:t>.</a:t>
            </a:r>
          </a:p>
          <a:p>
            <a:r>
              <a:rPr lang="en-GB" sz="2200" dirty="0">
                <a:latin typeface="Arial" panose="020B0604020202020204" pitchFamily="34" charset="0"/>
                <a:cs typeface="Arial" panose="020B0604020202020204" pitchFamily="34" charset="0"/>
              </a:rPr>
              <a:t>Key takeaways:</a:t>
            </a:r>
          </a:p>
          <a:p>
            <a:pPr lvl="1"/>
            <a:r>
              <a:rPr lang="en-GB" sz="2200" dirty="0">
                <a:latin typeface="Arial" panose="020B0604020202020204" pitchFamily="34" charset="0"/>
                <a:cs typeface="Arial" panose="020B0604020202020204" pitchFamily="34" charset="0"/>
              </a:rPr>
              <a:t>31 August 2021: </a:t>
            </a:r>
            <a:r>
              <a:rPr lang="en-GB" sz="2200" i="0" dirty="0">
                <a:effectLst/>
                <a:latin typeface="Arial" panose="020B0604020202020204" pitchFamily="34" charset="0"/>
                <a:cs typeface="Arial" panose="020B0604020202020204" pitchFamily="34" charset="0"/>
              </a:rPr>
              <a:t>6,159,800 applications, 5,709,200 concluded. Backlog of c.450,000 applications. </a:t>
            </a:r>
            <a:endParaRPr lang="en-GB" sz="2200" dirty="0">
              <a:latin typeface="Arial" panose="020B0604020202020204" pitchFamily="34" charset="0"/>
              <a:cs typeface="Arial" panose="020B0604020202020204" pitchFamily="34" charset="0"/>
            </a:endParaRPr>
          </a:p>
          <a:p>
            <a:pPr lvl="1"/>
            <a:r>
              <a:rPr lang="en-GB" sz="2200" dirty="0">
                <a:latin typeface="Arial" panose="020B0604020202020204" pitchFamily="34" charset="0"/>
                <a:cs typeface="Arial" panose="020B0604020202020204" pitchFamily="34" charset="0"/>
              </a:rPr>
              <a:t>Over 100,000 ‘late’ applications so far. </a:t>
            </a:r>
          </a:p>
          <a:p>
            <a:pPr lvl="1"/>
            <a:r>
              <a:rPr lang="en-GB" sz="2200" i="0" u="none" strike="noStrike" dirty="0">
                <a:effectLst/>
                <a:latin typeface="Arial" panose="020B0604020202020204" pitchFamily="34" charset="0"/>
                <a:cs typeface="Arial" panose="020B0604020202020204" pitchFamily="34" charset="0"/>
              </a:rPr>
              <a:t>Quarterly statistics: 310,320</a:t>
            </a:r>
            <a:r>
              <a:rPr lang="en-GB" sz="2200" dirty="0">
                <a:latin typeface="Arial" panose="020B0604020202020204" pitchFamily="34" charset="0"/>
                <a:cs typeface="Arial" panose="020B0604020202020204" pitchFamily="34" charset="0"/>
              </a:rPr>
              <a:t> concluded applications for non-EEA nationals in June 2021 of </a:t>
            </a:r>
            <a:r>
              <a:rPr lang="en-GB" sz="2200" i="0" u="none" strike="noStrike" dirty="0">
                <a:effectLst/>
                <a:latin typeface="Arial" panose="020B0604020202020204" pitchFamily="34" charset="0"/>
                <a:cs typeface="Arial" panose="020B0604020202020204" pitchFamily="34" charset="0"/>
              </a:rPr>
              <a:t>420,150 applications. </a:t>
            </a:r>
            <a:r>
              <a:rPr lang="en-GB" sz="2200" dirty="0">
                <a:latin typeface="Arial" panose="020B0604020202020204" pitchFamily="34" charset="0"/>
                <a:cs typeface="Arial" panose="020B0604020202020204" pitchFamily="34" charset="0"/>
              </a:rPr>
              <a:t> i.e. only 74% of applications from non-EEA nationals have been concluded. </a:t>
            </a:r>
          </a:p>
          <a:p>
            <a:pPr lvl="1"/>
            <a:endParaRPr lang="en-GB" sz="2200" i="0" dirty="0">
              <a:solidFill>
                <a:srgbClr val="0B0C0C"/>
              </a:solidFill>
              <a:effectLst/>
              <a:latin typeface="Arial" panose="020B0604020202020204" pitchFamily="34" charset="0"/>
              <a:cs typeface="Arial" panose="020B0604020202020204" pitchFamily="34" charset="0"/>
            </a:endParaRPr>
          </a:p>
          <a:p>
            <a:pPr lvl="1"/>
            <a:endParaRPr lang="en-GB" sz="2200" i="0" dirty="0">
              <a:solidFill>
                <a:srgbClr val="0B0C0C"/>
              </a:solidFill>
              <a:effectLst/>
              <a:latin typeface="Arial" panose="020B0604020202020204" pitchFamily="34" charset="0"/>
              <a:cs typeface="Arial" panose="020B0604020202020204" pitchFamily="34" charset="0"/>
            </a:endParaRPr>
          </a:p>
          <a:p>
            <a:pPr lvl="1"/>
            <a:endParaRPr lang="en-GB" sz="2200" i="0" dirty="0">
              <a:solidFill>
                <a:srgbClr val="0B0C0C"/>
              </a:solidFill>
              <a:effectLst/>
              <a:latin typeface="Arial" panose="020B0604020202020204" pitchFamily="34" charset="0"/>
              <a:cs typeface="Arial" panose="020B0604020202020204" pitchFamily="34" charset="0"/>
            </a:endParaRPr>
          </a:p>
          <a:p>
            <a:pPr lvl="1"/>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431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420F1-BCED-474B-9066-960DA0024452}"/>
              </a:ext>
            </a:extLst>
          </p:cNvPr>
          <p:cNvSpPr>
            <a:spLocks noGrp="1"/>
          </p:cNvSpPr>
          <p:nvPr>
            <p:ph type="title"/>
          </p:nvPr>
        </p:nvSpPr>
        <p:spPr/>
        <p:txBody>
          <a:bodyPr/>
          <a:lstStyle/>
          <a:p>
            <a:r>
              <a:rPr lang="en-GB" dirty="0"/>
              <a:t>Pending prosecutions </a:t>
            </a:r>
          </a:p>
        </p:txBody>
      </p:sp>
      <p:sp>
        <p:nvSpPr>
          <p:cNvPr id="3" name="Content Placeholder 2">
            <a:extLst>
              <a:ext uri="{FF2B5EF4-FFF2-40B4-BE49-F238E27FC236}">
                <a16:creationId xmlns:a16="http://schemas.microsoft.com/office/drawing/2014/main" id="{C347A334-D514-40A6-98C6-ED678DB9A492}"/>
              </a:ext>
            </a:extLst>
          </p:cNvPr>
          <p:cNvSpPr>
            <a:spLocks noGrp="1"/>
          </p:cNvSpPr>
          <p:nvPr>
            <p:ph idx="1"/>
          </p:nvPr>
        </p:nvSpPr>
        <p:spPr>
          <a:xfrm>
            <a:off x="666750" y="1520825"/>
            <a:ext cx="10515600" cy="2527300"/>
          </a:xfrm>
        </p:spPr>
        <p:txBody>
          <a:bodyPr>
            <a:normAutofit/>
          </a:bodyPr>
          <a:lstStyle/>
          <a:p>
            <a:pPr marL="0" indent="0">
              <a:buNone/>
            </a:pPr>
            <a:r>
              <a:rPr lang="en-GB" sz="2000" dirty="0"/>
              <a:t>A ‘pending prosecution’ is defined for the purposes of this guidance as where a person either: </a:t>
            </a:r>
          </a:p>
          <a:p>
            <a:pPr lvl="1"/>
            <a:r>
              <a:rPr lang="en-GB" sz="2000" dirty="0"/>
              <a:t>has been arrested or summoned in respect of one or more criminal offences and one or more of these offences has not been disposed of either by the police or the courts</a:t>
            </a:r>
          </a:p>
          <a:p>
            <a:pPr lvl="1"/>
            <a:r>
              <a:rPr lang="en-GB" sz="2000" dirty="0"/>
              <a:t>is the subject of a live investigation by the police for a suspected criminal offence.</a:t>
            </a:r>
          </a:p>
          <a:p>
            <a:pPr lvl="1"/>
            <a:endParaRPr lang="en-GB" sz="2000" dirty="0"/>
          </a:p>
          <a:p>
            <a:pPr lvl="1"/>
            <a:endParaRPr lang="en-GB" sz="2000" dirty="0"/>
          </a:p>
        </p:txBody>
      </p:sp>
      <p:sp>
        <p:nvSpPr>
          <p:cNvPr id="4" name="Content Placeholder 2">
            <a:extLst>
              <a:ext uri="{FF2B5EF4-FFF2-40B4-BE49-F238E27FC236}">
                <a16:creationId xmlns:a16="http://schemas.microsoft.com/office/drawing/2014/main" id="{20A29EE4-EB79-4336-9046-5F97C713821C}"/>
              </a:ext>
            </a:extLst>
          </p:cNvPr>
          <p:cNvSpPr txBox="1">
            <a:spLocks/>
          </p:cNvSpPr>
          <p:nvPr/>
        </p:nvSpPr>
        <p:spPr>
          <a:xfrm>
            <a:off x="242887" y="3006725"/>
            <a:ext cx="11534775" cy="30988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sz="2000" dirty="0"/>
              <a:t>Where an application would not fall for referral to Immigration Enforcement (IE), even if the pending prosecution present should lead to a conviction, a decision must be made on the application in light of all other available evidence. Where the applicant has a pending prosecution which could lead to a conviction and a refusal on suitability grounds and does not otherwise meet the criteria for referral to IE in respect of any other offence, you must pause the application until the outcome of the prosecution is known. </a:t>
            </a:r>
          </a:p>
          <a:p>
            <a:pPr marL="457200" lvl="1" indent="0">
              <a:buNone/>
            </a:pPr>
            <a:r>
              <a:rPr lang="en-GB" sz="2000" dirty="0"/>
              <a:t>Applications paused for at least six months must be progressed when all of the following conditions are met: </a:t>
            </a:r>
          </a:p>
          <a:p>
            <a:pPr lvl="1"/>
            <a:r>
              <a:rPr lang="en-GB" sz="2000" dirty="0"/>
              <a:t>there is only one pending prosecution </a:t>
            </a:r>
          </a:p>
          <a:p>
            <a:pPr lvl="1"/>
            <a:r>
              <a:rPr lang="en-GB" sz="2000" dirty="0"/>
              <a:t>the maximum potential sentence upon conviction is less than 12 months, according to the maximum category 1 sentence in line with the Sentencing Council guidelines for the alleged offence</a:t>
            </a:r>
          </a:p>
          <a:p>
            <a:pPr lvl="1"/>
            <a:r>
              <a:rPr lang="en-GB" sz="2000" dirty="0"/>
              <a:t>there are no previous convictions</a:t>
            </a:r>
          </a:p>
          <a:p>
            <a:pPr marL="457200" lvl="1" indent="0">
              <a:buNone/>
            </a:pPr>
            <a:endParaRPr lang="en-GB" sz="2000" dirty="0"/>
          </a:p>
          <a:p>
            <a:pPr lvl="1"/>
            <a:endParaRPr lang="en-GB" sz="2000" dirty="0"/>
          </a:p>
        </p:txBody>
      </p:sp>
    </p:spTree>
    <p:extLst>
      <p:ext uri="{BB962C8B-B14F-4D97-AF65-F5344CB8AC3E}">
        <p14:creationId xmlns:p14="http://schemas.microsoft.com/office/powerpoint/2010/main" val="216038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89DDB-E486-4CA4-8467-2AD86359F9FA}"/>
              </a:ext>
            </a:extLst>
          </p:cNvPr>
          <p:cNvSpPr>
            <a:spLocks noGrp="1"/>
          </p:cNvSpPr>
          <p:nvPr>
            <p:ph type="title"/>
          </p:nvPr>
        </p:nvSpPr>
        <p:spPr/>
        <p:txBody>
          <a:bodyPr/>
          <a:lstStyle/>
          <a:p>
            <a:r>
              <a:rPr lang="en-GB" dirty="0"/>
              <a:t>Prejudice</a:t>
            </a:r>
          </a:p>
        </p:txBody>
      </p:sp>
      <p:sp>
        <p:nvSpPr>
          <p:cNvPr id="3" name="Content Placeholder 2">
            <a:extLst>
              <a:ext uri="{FF2B5EF4-FFF2-40B4-BE49-F238E27FC236}">
                <a16:creationId xmlns:a16="http://schemas.microsoft.com/office/drawing/2014/main" id="{5F2C63D5-D526-4313-AC55-4ED44A006F1B}"/>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Late applicants not protected by T</a:t>
            </a:r>
            <a:r>
              <a:rPr lang="en-GB" b="0" i="0" dirty="0">
                <a:solidFill>
                  <a:srgbClr val="000000"/>
                </a:solidFill>
                <a:effectLst/>
                <a:latin typeface="Arial" panose="020B0604020202020204" pitchFamily="34" charset="0"/>
                <a:cs typeface="Arial" panose="020B0604020202020204" pitchFamily="34" charset="0"/>
              </a:rPr>
              <a:t>he Citizens’ Rights (Application Deadline and Temporary Protection) (EU Exit) Regulations 2020, despite a commitment that they would be (made on 6 August 2021). </a:t>
            </a:r>
          </a:p>
          <a:p>
            <a:r>
              <a:rPr lang="en-GB" dirty="0">
                <a:solidFill>
                  <a:srgbClr val="000000"/>
                </a:solidFill>
                <a:latin typeface="Arial" panose="020B0604020202020204" pitchFamily="34" charset="0"/>
                <a:cs typeface="Arial" panose="020B0604020202020204" pitchFamily="34" charset="0"/>
              </a:rPr>
              <a:t>Hard to plan life if it’s not known whether status will be granted. </a:t>
            </a:r>
          </a:p>
          <a:p>
            <a:r>
              <a:rPr lang="en-GB" dirty="0">
                <a:solidFill>
                  <a:srgbClr val="000000"/>
                </a:solidFill>
                <a:latin typeface="Arial" panose="020B0604020202020204" pitchFamily="34" charset="0"/>
                <a:cs typeface="Arial" panose="020B0604020202020204" pitchFamily="34" charset="0"/>
              </a:rPr>
              <a:t>Scepticism from employers, landlords etc. particularly if no certificate of application provided. </a:t>
            </a:r>
          </a:p>
          <a:p>
            <a:r>
              <a:rPr lang="en-GB" dirty="0">
                <a:solidFill>
                  <a:srgbClr val="000000"/>
                </a:solidFill>
                <a:latin typeface="Arial" panose="020B0604020202020204" pitchFamily="34" charset="0"/>
                <a:cs typeface="Arial" panose="020B0604020202020204" pitchFamily="34" charset="0"/>
              </a:rPr>
              <a:t>Forces individuals to reveal pending prosecution?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01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7CE6-0FF2-44C7-B78E-0B0127FB3352}"/>
              </a:ext>
            </a:extLst>
          </p:cNvPr>
          <p:cNvSpPr>
            <a:spLocks noGrp="1"/>
          </p:cNvSpPr>
          <p:nvPr>
            <p:ph type="title"/>
          </p:nvPr>
        </p:nvSpPr>
        <p:spPr/>
        <p:txBody>
          <a:bodyPr/>
          <a:lstStyle/>
          <a:p>
            <a:r>
              <a:rPr lang="en-GB" dirty="0"/>
              <a:t>How to challenge </a:t>
            </a:r>
          </a:p>
        </p:txBody>
      </p:sp>
      <p:sp>
        <p:nvSpPr>
          <p:cNvPr id="3" name="Content Placeholder 2">
            <a:extLst>
              <a:ext uri="{FF2B5EF4-FFF2-40B4-BE49-F238E27FC236}">
                <a16:creationId xmlns:a16="http://schemas.microsoft.com/office/drawing/2014/main" id="{EBD5AA20-78D1-42B0-9F25-E4A8CCC4D2BA}"/>
              </a:ext>
            </a:extLst>
          </p:cNvPr>
          <p:cNvSpPr>
            <a:spLocks noGrp="1"/>
          </p:cNvSpPr>
          <p:nvPr>
            <p:ph idx="1"/>
          </p:nvPr>
        </p:nvSpPr>
        <p:spPr/>
        <p:txBody>
          <a:bodyPr/>
          <a:lstStyle/>
          <a:p>
            <a:r>
              <a:rPr lang="en-GB" dirty="0"/>
              <a:t>EUSS resolution centre</a:t>
            </a:r>
          </a:p>
          <a:p>
            <a:r>
              <a:rPr lang="en-GB" dirty="0"/>
              <a:t>Complaint to UKVI</a:t>
            </a:r>
          </a:p>
          <a:p>
            <a:r>
              <a:rPr lang="en-GB" dirty="0"/>
              <a:t>MP</a:t>
            </a:r>
          </a:p>
          <a:p>
            <a:r>
              <a:rPr lang="en-GB" dirty="0"/>
              <a:t>JR pre-action protocol letter </a:t>
            </a:r>
          </a:p>
        </p:txBody>
      </p:sp>
    </p:spTree>
    <p:extLst>
      <p:ext uri="{BB962C8B-B14F-4D97-AF65-F5344CB8AC3E}">
        <p14:creationId xmlns:p14="http://schemas.microsoft.com/office/powerpoint/2010/main" val="308466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A7FC1-E429-405B-A5A8-6302CCFCB983}"/>
              </a:ext>
            </a:extLst>
          </p:cNvPr>
          <p:cNvSpPr>
            <a:spLocks noGrp="1"/>
          </p:cNvSpPr>
          <p:nvPr>
            <p:ph type="title"/>
          </p:nvPr>
        </p:nvSpPr>
        <p:spPr/>
        <p:txBody>
          <a:bodyPr/>
          <a:lstStyle/>
          <a:p>
            <a:r>
              <a:rPr lang="en-GB" dirty="0"/>
              <a:t>Legal grounds of challenge </a:t>
            </a:r>
          </a:p>
        </p:txBody>
      </p:sp>
      <p:sp>
        <p:nvSpPr>
          <p:cNvPr id="3" name="Content Placeholder 2">
            <a:extLst>
              <a:ext uri="{FF2B5EF4-FFF2-40B4-BE49-F238E27FC236}">
                <a16:creationId xmlns:a16="http://schemas.microsoft.com/office/drawing/2014/main" id="{639877B7-D31E-49AB-9ABB-1B0216FF4037}"/>
              </a:ext>
            </a:extLst>
          </p:cNvPr>
          <p:cNvSpPr>
            <a:spLocks noGrp="1"/>
          </p:cNvSpPr>
          <p:nvPr>
            <p:ph idx="1"/>
          </p:nvPr>
        </p:nvSpPr>
        <p:spPr/>
        <p:txBody>
          <a:bodyPr/>
          <a:lstStyle/>
          <a:p>
            <a:r>
              <a:rPr lang="en-GB" dirty="0"/>
              <a:t>Breach of the Withdrawal Agreement? </a:t>
            </a:r>
          </a:p>
          <a:p>
            <a:r>
              <a:rPr lang="en-GB" dirty="0"/>
              <a:t>Public law principles on delay</a:t>
            </a:r>
          </a:p>
          <a:p>
            <a:r>
              <a:rPr lang="en-GB" dirty="0"/>
              <a:t>Challenge the decision to put an application on hold? Unlawful policy. </a:t>
            </a:r>
          </a:p>
        </p:txBody>
      </p:sp>
    </p:spTree>
    <p:extLst>
      <p:ext uri="{BB962C8B-B14F-4D97-AF65-F5344CB8AC3E}">
        <p14:creationId xmlns:p14="http://schemas.microsoft.com/office/powerpoint/2010/main" val="245387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F481-F396-4C18-9E14-0BDEE19636E9}"/>
              </a:ext>
            </a:extLst>
          </p:cNvPr>
          <p:cNvSpPr>
            <a:spLocks noGrp="1"/>
          </p:cNvSpPr>
          <p:nvPr>
            <p:ph type="title"/>
          </p:nvPr>
        </p:nvSpPr>
        <p:spPr/>
        <p:txBody>
          <a:bodyPr/>
          <a:lstStyle/>
          <a:p>
            <a:r>
              <a:rPr lang="en-GB" dirty="0"/>
              <a:t>Withdrawal Agreement</a:t>
            </a:r>
          </a:p>
        </p:txBody>
      </p:sp>
      <p:sp>
        <p:nvSpPr>
          <p:cNvPr id="3" name="Content Placeholder 2">
            <a:extLst>
              <a:ext uri="{FF2B5EF4-FFF2-40B4-BE49-F238E27FC236}">
                <a16:creationId xmlns:a16="http://schemas.microsoft.com/office/drawing/2014/main" id="{C99D240B-220A-4AC8-B72E-757D1A997CAD}"/>
              </a:ext>
            </a:extLst>
          </p:cNvPr>
          <p:cNvSpPr>
            <a:spLocks noGrp="1"/>
          </p:cNvSpPr>
          <p:nvPr>
            <p:ph idx="1"/>
          </p:nvPr>
        </p:nvSpPr>
        <p:spPr/>
        <p:txBody>
          <a:bodyPr/>
          <a:lstStyle/>
          <a:p>
            <a:r>
              <a:rPr lang="en-GB" dirty="0"/>
              <a:t>Article 18(1)(e) “the host State shall ensure that any administrative procedures for applications are </a:t>
            </a:r>
            <a:r>
              <a:rPr lang="en-GB" b="1" dirty="0"/>
              <a:t>smooth, transparent and simple</a:t>
            </a:r>
            <a:r>
              <a:rPr lang="en-GB" dirty="0"/>
              <a:t>, and that any unnecessary administrative burdens are avoided”</a:t>
            </a:r>
          </a:p>
          <a:p>
            <a:r>
              <a:rPr lang="en-GB" dirty="0"/>
              <a:t>Lack of transparency? </a:t>
            </a:r>
            <a:r>
              <a:rPr lang="en-GB" i="1" dirty="0"/>
              <a:t>‘5 working days for complete applications to be processed if no further information is required, but it can take up to a month’. </a:t>
            </a:r>
          </a:p>
          <a:p>
            <a:endParaRPr lang="en-GB" i="1" dirty="0"/>
          </a:p>
        </p:txBody>
      </p:sp>
    </p:spTree>
    <p:extLst>
      <p:ext uri="{BB962C8B-B14F-4D97-AF65-F5344CB8AC3E}">
        <p14:creationId xmlns:p14="http://schemas.microsoft.com/office/powerpoint/2010/main" val="1615935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8D89-2D8C-4075-AD4B-CF71AB8B3ACD}"/>
              </a:ext>
            </a:extLst>
          </p:cNvPr>
          <p:cNvSpPr>
            <a:spLocks noGrp="1"/>
          </p:cNvSpPr>
          <p:nvPr>
            <p:ph type="title"/>
          </p:nvPr>
        </p:nvSpPr>
        <p:spPr/>
        <p:txBody>
          <a:bodyPr/>
          <a:lstStyle/>
          <a:p>
            <a:r>
              <a:rPr lang="en-GB" dirty="0"/>
              <a:t>Public law principles on delay</a:t>
            </a:r>
          </a:p>
        </p:txBody>
      </p:sp>
      <p:sp>
        <p:nvSpPr>
          <p:cNvPr id="3" name="Content Placeholder 2">
            <a:extLst>
              <a:ext uri="{FF2B5EF4-FFF2-40B4-BE49-F238E27FC236}">
                <a16:creationId xmlns:a16="http://schemas.microsoft.com/office/drawing/2014/main" id="{3C13ACB1-EDBE-463F-9344-41B6BCF18BA0}"/>
              </a:ext>
            </a:extLst>
          </p:cNvPr>
          <p:cNvSpPr>
            <a:spLocks noGrp="1"/>
          </p:cNvSpPr>
          <p:nvPr>
            <p:ph idx="1"/>
          </p:nvPr>
        </p:nvSpPr>
        <p:spPr/>
        <p:txBody>
          <a:bodyPr>
            <a:normAutofit fontScale="92500"/>
          </a:bodyPr>
          <a:lstStyle/>
          <a:p>
            <a:pPr marL="0" indent="0">
              <a:buNone/>
            </a:pPr>
            <a:r>
              <a:rPr lang="en-GB" i="1" dirty="0"/>
              <a:t>R (S) v SSHD</a:t>
            </a:r>
            <a:r>
              <a:rPr lang="en-GB" dirty="0"/>
              <a:t> [2007] EWCA </a:t>
            </a:r>
            <a:r>
              <a:rPr lang="en-GB" dirty="0" err="1"/>
              <a:t>Civ</a:t>
            </a:r>
            <a:r>
              <a:rPr lang="en-GB" dirty="0"/>
              <a:t> 546; [2007] INLR 450 at §51: considered ‘reasonable’ time taken to process an asylum claim, the court held:</a:t>
            </a:r>
          </a:p>
          <a:p>
            <a:r>
              <a:rPr lang="en-GB" dirty="0"/>
              <a:t>‘It is a flexible concept, allowing scope for variation depending not only on the volume of applications and available resources to deal with them, but also on differences in the circumstances and needs of different groups of asylum seekers. But […] in resolving such competing demands, fairness and consistency are also vital considerations.</a:t>
            </a:r>
          </a:p>
          <a:p>
            <a:r>
              <a:rPr lang="en-GB" i="1" dirty="0"/>
              <a:t>R (FH) v SSHD </a:t>
            </a:r>
            <a:r>
              <a:rPr lang="en-GB" dirty="0"/>
              <a:t>[2007] EWHC 1571, the court held that a delay of around 12 months in determining an asylum claim was not necessarily unlawful if an explanation for the delay was provided and the ‘approach of the defendant was based on a policy which was fair and applied consistently’</a:t>
            </a:r>
          </a:p>
        </p:txBody>
      </p:sp>
    </p:spTree>
    <p:extLst>
      <p:ext uri="{BB962C8B-B14F-4D97-AF65-F5344CB8AC3E}">
        <p14:creationId xmlns:p14="http://schemas.microsoft.com/office/powerpoint/2010/main" val="208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E92C6-3C2F-4AAC-98BE-B85FA9BB94C0}"/>
              </a:ext>
            </a:extLst>
          </p:cNvPr>
          <p:cNvSpPr>
            <a:spLocks noGrp="1"/>
          </p:cNvSpPr>
          <p:nvPr>
            <p:ph type="title"/>
          </p:nvPr>
        </p:nvSpPr>
        <p:spPr/>
        <p:txBody>
          <a:bodyPr/>
          <a:lstStyle/>
          <a:p>
            <a:r>
              <a:rPr lang="en-GB" dirty="0"/>
              <a:t>Unlawful policy: pending prosecutions</a:t>
            </a:r>
          </a:p>
        </p:txBody>
      </p:sp>
      <p:sp>
        <p:nvSpPr>
          <p:cNvPr id="3" name="Content Placeholder 2">
            <a:extLst>
              <a:ext uri="{FF2B5EF4-FFF2-40B4-BE49-F238E27FC236}">
                <a16:creationId xmlns:a16="http://schemas.microsoft.com/office/drawing/2014/main" id="{B98E7219-5938-4350-AA98-E6F6E3572A6B}"/>
              </a:ext>
            </a:extLst>
          </p:cNvPr>
          <p:cNvSpPr>
            <a:spLocks noGrp="1"/>
          </p:cNvSpPr>
          <p:nvPr>
            <p:ph idx="1"/>
          </p:nvPr>
        </p:nvSpPr>
        <p:spPr/>
        <p:txBody>
          <a:bodyPr/>
          <a:lstStyle/>
          <a:p>
            <a:r>
              <a:rPr lang="en-GB" dirty="0"/>
              <a:t>Don’t need to have experienced the delay if there has been a decision to pause.</a:t>
            </a:r>
          </a:p>
          <a:p>
            <a:r>
              <a:rPr lang="en-GB" dirty="0"/>
              <a:t>Transparency?</a:t>
            </a:r>
          </a:p>
          <a:p>
            <a:r>
              <a:rPr lang="en-GB" dirty="0"/>
              <a:t>Rationality?</a:t>
            </a:r>
          </a:p>
          <a:p>
            <a:r>
              <a:rPr lang="en-GB" dirty="0"/>
              <a:t>Breach of the WA? </a:t>
            </a:r>
          </a:p>
        </p:txBody>
      </p:sp>
    </p:spTree>
    <p:extLst>
      <p:ext uri="{BB962C8B-B14F-4D97-AF65-F5344CB8AC3E}">
        <p14:creationId xmlns:p14="http://schemas.microsoft.com/office/powerpoint/2010/main" val="2067676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688</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Delay &amp; the EUSS </vt:lpstr>
      <vt:lpstr>Key statistics </vt:lpstr>
      <vt:lpstr>Pending prosecutions </vt:lpstr>
      <vt:lpstr>Prejudice</vt:lpstr>
      <vt:lpstr>How to challenge </vt:lpstr>
      <vt:lpstr>Legal grounds of challenge </vt:lpstr>
      <vt:lpstr>Withdrawal Agreement</vt:lpstr>
      <vt:lpstr>Public law principles on delay</vt:lpstr>
      <vt:lpstr>Unlawful policy: pending prosecutions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Delay &amp; the EUSS </dc:title>
  <dc:creator>Ollie Persey</dc:creator>
  <cp:lastModifiedBy>Ollie Persey</cp:lastModifiedBy>
  <cp:revision>2</cp:revision>
  <dcterms:created xsi:type="dcterms:W3CDTF">2021-09-27T08:13:43Z</dcterms:created>
  <dcterms:modified xsi:type="dcterms:W3CDTF">2021-09-27T11:10:31Z</dcterms:modified>
</cp:coreProperties>
</file>