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257" r:id="rId5"/>
    <p:sldId id="383" r:id="rId6"/>
    <p:sldId id="358" r:id="rId7"/>
    <p:sldId id="380" r:id="rId8"/>
    <p:sldId id="389" r:id="rId9"/>
    <p:sldId id="385" r:id="rId10"/>
    <p:sldId id="369" r:id="rId11"/>
    <p:sldId id="330" r:id="rId12"/>
    <p:sldId id="379" r:id="rId13"/>
    <p:sldId id="386" r:id="rId14"/>
    <p:sldId id="381" r:id="rId15"/>
    <p:sldId id="387" r:id="rId16"/>
    <p:sldId id="388" r:id="rId17"/>
    <p:sldId id="382" r:id="rId18"/>
    <p:sldId id="33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66" y="6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DAA6F8-155A-45C2-860B-CDC8F3AA4EEC}" type="datetimeFigureOut">
              <a:rPr lang="en-GB" smtClean="0"/>
              <a:t>27/04/2021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490B8B-85A3-42C1-983B-32E8F47421CF}" type="slidenum">
              <a:rPr lang="en-GB" smtClean="0"/>
              <a:t>‹#›</a:t>
            </a:fld>
            <a:endParaRPr lang="en-GB"/>
          </a:p>
        </p:txBody>
      </p:sp>
    </p:spTree>
    <p:extLst>
      <p:ext uri="{BB962C8B-B14F-4D97-AF65-F5344CB8AC3E}">
        <p14:creationId xmlns:p14="http://schemas.microsoft.com/office/powerpoint/2010/main" val="2001836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053E67C-13A6-6441-A10C-567C794FC8EE}" type="slidenum">
              <a:rPr lang="en-US" smtClean="0"/>
              <a:t>3</a:t>
            </a:fld>
            <a:endParaRPr lang="en-US"/>
          </a:p>
        </p:txBody>
      </p:sp>
    </p:spTree>
    <p:extLst>
      <p:ext uri="{BB962C8B-B14F-4D97-AF65-F5344CB8AC3E}">
        <p14:creationId xmlns:p14="http://schemas.microsoft.com/office/powerpoint/2010/main" val="4049297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053E67C-13A6-6441-A10C-567C794FC8EE}" type="slidenum">
              <a:rPr lang="en-US" smtClean="0"/>
              <a:t>6</a:t>
            </a:fld>
            <a:endParaRPr lang="en-US"/>
          </a:p>
        </p:txBody>
      </p:sp>
    </p:spTree>
    <p:extLst>
      <p:ext uri="{BB962C8B-B14F-4D97-AF65-F5344CB8AC3E}">
        <p14:creationId xmlns:p14="http://schemas.microsoft.com/office/powerpoint/2010/main" val="3040631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7B7ED-B672-438C-BCD5-E6CC8E9D89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7571F21-D4B7-4910-BFEF-96923A0AD8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ED5CD5D-4755-439B-955C-43C38F812C78}"/>
              </a:ext>
            </a:extLst>
          </p:cNvPr>
          <p:cNvSpPr>
            <a:spLocks noGrp="1"/>
          </p:cNvSpPr>
          <p:nvPr>
            <p:ph type="dt" sz="half" idx="10"/>
          </p:nvPr>
        </p:nvSpPr>
        <p:spPr/>
        <p:txBody>
          <a:bodyPr/>
          <a:lstStyle/>
          <a:p>
            <a:fld id="{4E65BDF2-533B-47A0-9021-86183D6C23EF}" type="datetimeFigureOut">
              <a:rPr lang="en-GB" smtClean="0"/>
              <a:t>27/04/2021</a:t>
            </a:fld>
            <a:endParaRPr lang="en-GB"/>
          </a:p>
        </p:txBody>
      </p:sp>
      <p:sp>
        <p:nvSpPr>
          <p:cNvPr id="5" name="Footer Placeholder 4">
            <a:extLst>
              <a:ext uri="{FF2B5EF4-FFF2-40B4-BE49-F238E27FC236}">
                <a16:creationId xmlns:a16="http://schemas.microsoft.com/office/drawing/2014/main" id="{C82C18EB-DF8C-436F-8756-F777D80DF6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72C998-BE16-4A5A-BADC-8AE9B71C8C66}"/>
              </a:ext>
            </a:extLst>
          </p:cNvPr>
          <p:cNvSpPr>
            <a:spLocks noGrp="1"/>
          </p:cNvSpPr>
          <p:nvPr>
            <p:ph type="sldNum" sz="quarter" idx="12"/>
          </p:nvPr>
        </p:nvSpPr>
        <p:spPr/>
        <p:txBody>
          <a:bodyPr/>
          <a:lstStyle/>
          <a:p>
            <a:fld id="{4276F580-29EF-4207-9569-9C83FC1AD34D}" type="slidenum">
              <a:rPr lang="en-GB" smtClean="0"/>
              <a:t>‹#›</a:t>
            </a:fld>
            <a:endParaRPr lang="en-GB"/>
          </a:p>
        </p:txBody>
      </p:sp>
    </p:spTree>
    <p:extLst>
      <p:ext uri="{BB962C8B-B14F-4D97-AF65-F5344CB8AC3E}">
        <p14:creationId xmlns:p14="http://schemas.microsoft.com/office/powerpoint/2010/main" val="2485285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4401A-353F-4BBA-91D4-A88C5889D5A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F385CC7-9133-4E74-B42A-DB2844EC1F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7723D26-5342-40BD-8D04-757FBC15E3B1}"/>
              </a:ext>
            </a:extLst>
          </p:cNvPr>
          <p:cNvSpPr>
            <a:spLocks noGrp="1"/>
          </p:cNvSpPr>
          <p:nvPr>
            <p:ph type="dt" sz="half" idx="10"/>
          </p:nvPr>
        </p:nvSpPr>
        <p:spPr/>
        <p:txBody>
          <a:bodyPr/>
          <a:lstStyle/>
          <a:p>
            <a:fld id="{4E65BDF2-533B-47A0-9021-86183D6C23EF}" type="datetimeFigureOut">
              <a:rPr lang="en-GB" smtClean="0"/>
              <a:t>27/04/2021</a:t>
            </a:fld>
            <a:endParaRPr lang="en-GB"/>
          </a:p>
        </p:txBody>
      </p:sp>
      <p:sp>
        <p:nvSpPr>
          <p:cNvPr id="5" name="Footer Placeholder 4">
            <a:extLst>
              <a:ext uri="{FF2B5EF4-FFF2-40B4-BE49-F238E27FC236}">
                <a16:creationId xmlns:a16="http://schemas.microsoft.com/office/drawing/2014/main" id="{D61822BC-4015-40B3-96C0-ECE9535ED5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8FC8A1-7181-47BF-A44B-5DB1EE9DF407}"/>
              </a:ext>
            </a:extLst>
          </p:cNvPr>
          <p:cNvSpPr>
            <a:spLocks noGrp="1"/>
          </p:cNvSpPr>
          <p:nvPr>
            <p:ph type="sldNum" sz="quarter" idx="12"/>
          </p:nvPr>
        </p:nvSpPr>
        <p:spPr/>
        <p:txBody>
          <a:bodyPr/>
          <a:lstStyle/>
          <a:p>
            <a:fld id="{4276F580-29EF-4207-9569-9C83FC1AD34D}" type="slidenum">
              <a:rPr lang="en-GB" smtClean="0"/>
              <a:t>‹#›</a:t>
            </a:fld>
            <a:endParaRPr lang="en-GB"/>
          </a:p>
        </p:txBody>
      </p:sp>
    </p:spTree>
    <p:extLst>
      <p:ext uri="{BB962C8B-B14F-4D97-AF65-F5344CB8AC3E}">
        <p14:creationId xmlns:p14="http://schemas.microsoft.com/office/powerpoint/2010/main" val="3370824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0DB59D-ECFB-4C99-BAE5-F6DCCFAFCF8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789E8B4-2B3D-4D27-BA29-C2A5F45098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4ED633-7D07-4115-B859-D4E5466C2E13}"/>
              </a:ext>
            </a:extLst>
          </p:cNvPr>
          <p:cNvSpPr>
            <a:spLocks noGrp="1"/>
          </p:cNvSpPr>
          <p:nvPr>
            <p:ph type="dt" sz="half" idx="10"/>
          </p:nvPr>
        </p:nvSpPr>
        <p:spPr/>
        <p:txBody>
          <a:bodyPr/>
          <a:lstStyle/>
          <a:p>
            <a:fld id="{4E65BDF2-533B-47A0-9021-86183D6C23EF}" type="datetimeFigureOut">
              <a:rPr lang="en-GB" smtClean="0"/>
              <a:t>27/04/2021</a:t>
            </a:fld>
            <a:endParaRPr lang="en-GB"/>
          </a:p>
        </p:txBody>
      </p:sp>
      <p:sp>
        <p:nvSpPr>
          <p:cNvPr id="5" name="Footer Placeholder 4">
            <a:extLst>
              <a:ext uri="{FF2B5EF4-FFF2-40B4-BE49-F238E27FC236}">
                <a16:creationId xmlns:a16="http://schemas.microsoft.com/office/drawing/2014/main" id="{D8171573-BFA8-4198-854C-F494F533D0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D29C2F-D5E7-44D3-BC17-3A5262B6B377}"/>
              </a:ext>
            </a:extLst>
          </p:cNvPr>
          <p:cNvSpPr>
            <a:spLocks noGrp="1"/>
          </p:cNvSpPr>
          <p:nvPr>
            <p:ph type="sldNum" sz="quarter" idx="12"/>
          </p:nvPr>
        </p:nvSpPr>
        <p:spPr/>
        <p:txBody>
          <a:bodyPr/>
          <a:lstStyle/>
          <a:p>
            <a:fld id="{4276F580-29EF-4207-9569-9C83FC1AD34D}" type="slidenum">
              <a:rPr lang="en-GB" smtClean="0"/>
              <a:t>‹#›</a:t>
            </a:fld>
            <a:endParaRPr lang="en-GB"/>
          </a:p>
        </p:txBody>
      </p:sp>
    </p:spTree>
    <p:extLst>
      <p:ext uri="{BB962C8B-B14F-4D97-AF65-F5344CB8AC3E}">
        <p14:creationId xmlns:p14="http://schemas.microsoft.com/office/powerpoint/2010/main" val="33018561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Pa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E5F2754-AE0E-4FE9-9B0C-3DCD4F98FB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33454" y="5931126"/>
            <a:ext cx="1977546" cy="790349"/>
          </a:xfrm>
          <a:prstGeom prst="rect">
            <a:avLst/>
          </a:prstGeom>
        </p:spPr>
      </p:pic>
      <p:sp>
        <p:nvSpPr>
          <p:cNvPr id="16" name="TextBox 15">
            <a:extLst>
              <a:ext uri="{FF2B5EF4-FFF2-40B4-BE49-F238E27FC236}">
                <a16:creationId xmlns:a16="http://schemas.microsoft.com/office/drawing/2014/main" id="{2A24A669-5E59-4609-9421-29D1F4904E0D}"/>
              </a:ext>
            </a:extLst>
          </p:cNvPr>
          <p:cNvSpPr txBox="1"/>
          <p:nvPr userDrawn="1"/>
        </p:nvSpPr>
        <p:spPr>
          <a:xfrm>
            <a:off x="2507133" y="6172411"/>
            <a:ext cx="691356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err="1">
                <a:solidFill>
                  <a:schemeClr val="bg1">
                    <a:lumMod val="50000"/>
                  </a:schemeClr>
                </a:solidFill>
                <a:latin typeface="+mn-lt"/>
                <a:cs typeface="Arial" panose="020B0604020202020204" pitchFamily="34" charset="0"/>
              </a:rPr>
              <a:t>cenedlaethaurdyfodol.cymru</a:t>
            </a:r>
            <a:r>
              <a:rPr lang="en-GB" sz="1600">
                <a:solidFill>
                  <a:schemeClr val="bg1">
                    <a:lumMod val="50000"/>
                  </a:schemeClr>
                </a:solidFill>
                <a:latin typeface="+mn-lt"/>
                <a:cs typeface="Arial" panose="020B0604020202020204" pitchFamily="34" charset="0"/>
              </a:rPr>
              <a:t> | </a:t>
            </a:r>
            <a:r>
              <a:rPr lang="en-GB" sz="1600" err="1">
                <a:solidFill>
                  <a:schemeClr val="bg1">
                    <a:lumMod val="50000"/>
                  </a:schemeClr>
                </a:solidFill>
                <a:latin typeface="+mn-lt"/>
                <a:cs typeface="Arial" panose="020B0604020202020204" pitchFamily="34" charset="0"/>
              </a:rPr>
              <a:t>futuregenerations.wales</a:t>
            </a:r>
            <a:r>
              <a:rPr lang="en-GB" sz="1600">
                <a:solidFill>
                  <a:schemeClr val="bg1">
                    <a:lumMod val="50000"/>
                  </a:schemeClr>
                </a:solidFill>
                <a:latin typeface="+mn-lt"/>
                <a:cs typeface="Arial" panose="020B0604020202020204" pitchFamily="34" charset="0"/>
              </a:rPr>
              <a:t> | @</a:t>
            </a:r>
            <a:r>
              <a:rPr lang="en-GB" sz="1600" err="1">
                <a:solidFill>
                  <a:schemeClr val="bg1">
                    <a:lumMod val="50000"/>
                  </a:schemeClr>
                </a:solidFill>
                <a:latin typeface="+mn-lt"/>
                <a:cs typeface="Arial" panose="020B0604020202020204" pitchFamily="34" charset="0"/>
              </a:rPr>
              <a:t>futuregencymru</a:t>
            </a:r>
            <a:endParaRPr lang="en-GB" sz="1600">
              <a:solidFill>
                <a:schemeClr val="bg1">
                  <a:lumMod val="50000"/>
                </a:schemeClr>
              </a:solidFill>
              <a:latin typeface="+mn-lt"/>
              <a:cs typeface="Arial" panose="020B0604020202020204" pitchFamily="34" charset="0"/>
            </a:endParaRPr>
          </a:p>
        </p:txBody>
      </p:sp>
    </p:spTree>
    <p:extLst>
      <p:ext uri="{BB962C8B-B14F-4D97-AF65-F5344CB8AC3E}">
        <p14:creationId xmlns:p14="http://schemas.microsoft.com/office/powerpoint/2010/main" val="1021223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32A2A-E985-4E13-BD65-2E5EFB42D83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1707141-BC74-4EC4-BE18-3A422C4112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16AC45-AB13-44B0-8915-C9A731AC0243}"/>
              </a:ext>
            </a:extLst>
          </p:cNvPr>
          <p:cNvSpPr>
            <a:spLocks noGrp="1"/>
          </p:cNvSpPr>
          <p:nvPr>
            <p:ph type="dt" sz="half" idx="10"/>
          </p:nvPr>
        </p:nvSpPr>
        <p:spPr/>
        <p:txBody>
          <a:bodyPr/>
          <a:lstStyle/>
          <a:p>
            <a:fld id="{4E65BDF2-533B-47A0-9021-86183D6C23EF}" type="datetimeFigureOut">
              <a:rPr lang="en-GB" smtClean="0"/>
              <a:t>27/04/2021</a:t>
            </a:fld>
            <a:endParaRPr lang="en-GB"/>
          </a:p>
        </p:txBody>
      </p:sp>
      <p:sp>
        <p:nvSpPr>
          <p:cNvPr id="5" name="Footer Placeholder 4">
            <a:extLst>
              <a:ext uri="{FF2B5EF4-FFF2-40B4-BE49-F238E27FC236}">
                <a16:creationId xmlns:a16="http://schemas.microsoft.com/office/drawing/2014/main" id="{F6F64B1B-65E3-4026-B2E1-E492E4B5D5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05321E-562C-4832-8B2C-66C47F9401D4}"/>
              </a:ext>
            </a:extLst>
          </p:cNvPr>
          <p:cNvSpPr>
            <a:spLocks noGrp="1"/>
          </p:cNvSpPr>
          <p:nvPr>
            <p:ph type="sldNum" sz="quarter" idx="12"/>
          </p:nvPr>
        </p:nvSpPr>
        <p:spPr/>
        <p:txBody>
          <a:bodyPr/>
          <a:lstStyle/>
          <a:p>
            <a:fld id="{4276F580-29EF-4207-9569-9C83FC1AD34D}" type="slidenum">
              <a:rPr lang="en-GB" smtClean="0"/>
              <a:t>‹#›</a:t>
            </a:fld>
            <a:endParaRPr lang="en-GB"/>
          </a:p>
        </p:txBody>
      </p:sp>
    </p:spTree>
    <p:extLst>
      <p:ext uri="{BB962C8B-B14F-4D97-AF65-F5344CB8AC3E}">
        <p14:creationId xmlns:p14="http://schemas.microsoft.com/office/powerpoint/2010/main" val="4052121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5FCA9-223F-4A79-9213-B2028B5011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5CF9799-E019-4547-BD17-433B6F8013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434A6A-D185-4774-B617-AD9F54EFDFAE}"/>
              </a:ext>
            </a:extLst>
          </p:cNvPr>
          <p:cNvSpPr>
            <a:spLocks noGrp="1"/>
          </p:cNvSpPr>
          <p:nvPr>
            <p:ph type="dt" sz="half" idx="10"/>
          </p:nvPr>
        </p:nvSpPr>
        <p:spPr/>
        <p:txBody>
          <a:bodyPr/>
          <a:lstStyle/>
          <a:p>
            <a:fld id="{4E65BDF2-533B-47A0-9021-86183D6C23EF}" type="datetimeFigureOut">
              <a:rPr lang="en-GB" smtClean="0"/>
              <a:t>27/04/2021</a:t>
            </a:fld>
            <a:endParaRPr lang="en-GB"/>
          </a:p>
        </p:txBody>
      </p:sp>
      <p:sp>
        <p:nvSpPr>
          <p:cNvPr id="5" name="Footer Placeholder 4">
            <a:extLst>
              <a:ext uri="{FF2B5EF4-FFF2-40B4-BE49-F238E27FC236}">
                <a16:creationId xmlns:a16="http://schemas.microsoft.com/office/drawing/2014/main" id="{0A35095F-6F38-469A-97F9-82A40D32C2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ED00D0-096E-4098-9CC9-69AA9D9FAF7E}"/>
              </a:ext>
            </a:extLst>
          </p:cNvPr>
          <p:cNvSpPr>
            <a:spLocks noGrp="1"/>
          </p:cNvSpPr>
          <p:nvPr>
            <p:ph type="sldNum" sz="quarter" idx="12"/>
          </p:nvPr>
        </p:nvSpPr>
        <p:spPr/>
        <p:txBody>
          <a:bodyPr/>
          <a:lstStyle/>
          <a:p>
            <a:fld id="{4276F580-29EF-4207-9569-9C83FC1AD34D}" type="slidenum">
              <a:rPr lang="en-GB" smtClean="0"/>
              <a:t>‹#›</a:t>
            </a:fld>
            <a:endParaRPr lang="en-GB"/>
          </a:p>
        </p:txBody>
      </p:sp>
    </p:spTree>
    <p:extLst>
      <p:ext uri="{BB962C8B-B14F-4D97-AF65-F5344CB8AC3E}">
        <p14:creationId xmlns:p14="http://schemas.microsoft.com/office/powerpoint/2010/main" val="4027731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5D2FE-D458-4D24-87B8-D0A82B5F0BF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0539243-1C9A-4F53-AD82-0B9147D493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BA086F6-D6B9-476F-8214-1A8E755B9D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9CE14E3-65FB-4A41-907A-974C9BA24964}"/>
              </a:ext>
            </a:extLst>
          </p:cNvPr>
          <p:cNvSpPr>
            <a:spLocks noGrp="1"/>
          </p:cNvSpPr>
          <p:nvPr>
            <p:ph type="dt" sz="half" idx="10"/>
          </p:nvPr>
        </p:nvSpPr>
        <p:spPr/>
        <p:txBody>
          <a:bodyPr/>
          <a:lstStyle/>
          <a:p>
            <a:fld id="{4E65BDF2-533B-47A0-9021-86183D6C23EF}" type="datetimeFigureOut">
              <a:rPr lang="en-GB" smtClean="0"/>
              <a:t>27/04/2021</a:t>
            </a:fld>
            <a:endParaRPr lang="en-GB"/>
          </a:p>
        </p:txBody>
      </p:sp>
      <p:sp>
        <p:nvSpPr>
          <p:cNvPr id="6" name="Footer Placeholder 5">
            <a:extLst>
              <a:ext uri="{FF2B5EF4-FFF2-40B4-BE49-F238E27FC236}">
                <a16:creationId xmlns:a16="http://schemas.microsoft.com/office/drawing/2014/main" id="{3D892781-91B1-4767-B6F9-C6AEFE221C7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A0726F-32F2-40D7-9900-697E22B6027F}"/>
              </a:ext>
            </a:extLst>
          </p:cNvPr>
          <p:cNvSpPr>
            <a:spLocks noGrp="1"/>
          </p:cNvSpPr>
          <p:nvPr>
            <p:ph type="sldNum" sz="quarter" idx="12"/>
          </p:nvPr>
        </p:nvSpPr>
        <p:spPr/>
        <p:txBody>
          <a:bodyPr/>
          <a:lstStyle/>
          <a:p>
            <a:fld id="{4276F580-29EF-4207-9569-9C83FC1AD34D}" type="slidenum">
              <a:rPr lang="en-GB" smtClean="0"/>
              <a:t>‹#›</a:t>
            </a:fld>
            <a:endParaRPr lang="en-GB"/>
          </a:p>
        </p:txBody>
      </p:sp>
    </p:spTree>
    <p:extLst>
      <p:ext uri="{BB962C8B-B14F-4D97-AF65-F5344CB8AC3E}">
        <p14:creationId xmlns:p14="http://schemas.microsoft.com/office/powerpoint/2010/main" val="1657769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85869-DD62-4240-9204-CF5CE797B12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E67E10B-B5D7-45F9-91D1-A7D49E9D75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06A487-27AC-4087-95EE-880B382BC2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A3CE4BF-23DC-4645-9E20-07794D01FB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58DD55-C5B7-4994-A503-B64E09E596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52A20A4-3BD8-4BDD-85DC-993F7AFCD5A7}"/>
              </a:ext>
            </a:extLst>
          </p:cNvPr>
          <p:cNvSpPr>
            <a:spLocks noGrp="1"/>
          </p:cNvSpPr>
          <p:nvPr>
            <p:ph type="dt" sz="half" idx="10"/>
          </p:nvPr>
        </p:nvSpPr>
        <p:spPr/>
        <p:txBody>
          <a:bodyPr/>
          <a:lstStyle/>
          <a:p>
            <a:fld id="{4E65BDF2-533B-47A0-9021-86183D6C23EF}" type="datetimeFigureOut">
              <a:rPr lang="en-GB" smtClean="0"/>
              <a:t>27/04/2021</a:t>
            </a:fld>
            <a:endParaRPr lang="en-GB"/>
          </a:p>
        </p:txBody>
      </p:sp>
      <p:sp>
        <p:nvSpPr>
          <p:cNvPr id="8" name="Footer Placeholder 7">
            <a:extLst>
              <a:ext uri="{FF2B5EF4-FFF2-40B4-BE49-F238E27FC236}">
                <a16:creationId xmlns:a16="http://schemas.microsoft.com/office/drawing/2014/main" id="{9FE97B92-24C7-4C14-A92A-A832617DBF5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D3685DC-7671-4341-8B25-BEA28CEFBC3A}"/>
              </a:ext>
            </a:extLst>
          </p:cNvPr>
          <p:cNvSpPr>
            <a:spLocks noGrp="1"/>
          </p:cNvSpPr>
          <p:nvPr>
            <p:ph type="sldNum" sz="quarter" idx="12"/>
          </p:nvPr>
        </p:nvSpPr>
        <p:spPr/>
        <p:txBody>
          <a:bodyPr/>
          <a:lstStyle/>
          <a:p>
            <a:fld id="{4276F580-29EF-4207-9569-9C83FC1AD34D}" type="slidenum">
              <a:rPr lang="en-GB" smtClean="0"/>
              <a:t>‹#›</a:t>
            </a:fld>
            <a:endParaRPr lang="en-GB"/>
          </a:p>
        </p:txBody>
      </p:sp>
    </p:spTree>
    <p:extLst>
      <p:ext uri="{BB962C8B-B14F-4D97-AF65-F5344CB8AC3E}">
        <p14:creationId xmlns:p14="http://schemas.microsoft.com/office/powerpoint/2010/main" val="3438669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B1C02-8BBC-41C8-8BEC-6EDF24B319A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70996A3-A333-4C09-8A28-D6F803087DF8}"/>
              </a:ext>
            </a:extLst>
          </p:cNvPr>
          <p:cNvSpPr>
            <a:spLocks noGrp="1"/>
          </p:cNvSpPr>
          <p:nvPr>
            <p:ph type="dt" sz="half" idx="10"/>
          </p:nvPr>
        </p:nvSpPr>
        <p:spPr/>
        <p:txBody>
          <a:bodyPr/>
          <a:lstStyle/>
          <a:p>
            <a:fld id="{4E65BDF2-533B-47A0-9021-86183D6C23EF}" type="datetimeFigureOut">
              <a:rPr lang="en-GB" smtClean="0"/>
              <a:t>27/04/2021</a:t>
            </a:fld>
            <a:endParaRPr lang="en-GB"/>
          </a:p>
        </p:txBody>
      </p:sp>
      <p:sp>
        <p:nvSpPr>
          <p:cNvPr id="4" name="Footer Placeholder 3">
            <a:extLst>
              <a:ext uri="{FF2B5EF4-FFF2-40B4-BE49-F238E27FC236}">
                <a16:creationId xmlns:a16="http://schemas.microsoft.com/office/drawing/2014/main" id="{5BB3F0DD-1E18-4289-AB81-E4F1F43DEF7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9A8920E-C201-4A65-B13A-B4E800888CAB}"/>
              </a:ext>
            </a:extLst>
          </p:cNvPr>
          <p:cNvSpPr>
            <a:spLocks noGrp="1"/>
          </p:cNvSpPr>
          <p:nvPr>
            <p:ph type="sldNum" sz="quarter" idx="12"/>
          </p:nvPr>
        </p:nvSpPr>
        <p:spPr/>
        <p:txBody>
          <a:bodyPr/>
          <a:lstStyle/>
          <a:p>
            <a:fld id="{4276F580-29EF-4207-9569-9C83FC1AD34D}" type="slidenum">
              <a:rPr lang="en-GB" smtClean="0"/>
              <a:t>‹#›</a:t>
            </a:fld>
            <a:endParaRPr lang="en-GB"/>
          </a:p>
        </p:txBody>
      </p:sp>
    </p:spTree>
    <p:extLst>
      <p:ext uri="{BB962C8B-B14F-4D97-AF65-F5344CB8AC3E}">
        <p14:creationId xmlns:p14="http://schemas.microsoft.com/office/powerpoint/2010/main" val="2794452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B9BA68-5DD8-47FD-BBC2-713CCB415E3F}"/>
              </a:ext>
            </a:extLst>
          </p:cNvPr>
          <p:cNvSpPr>
            <a:spLocks noGrp="1"/>
          </p:cNvSpPr>
          <p:nvPr>
            <p:ph type="dt" sz="half" idx="10"/>
          </p:nvPr>
        </p:nvSpPr>
        <p:spPr/>
        <p:txBody>
          <a:bodyPr/>
          <a:lstStyle/>
          <a:p>
            <a:fld id="{4E65BDF2-533B-47A0-9021-86183D6C23EF}" type="datetimeFigureOut">
              <a:rPr lang="en-GB" smtClean="0"/>
              <a:t>27/04/2021</a:t>
            </a:fld>
            <a:endParaRPr lang="en-GB"/>
          </a:p>
        </p:txBody>
      </p:sp>
      <p:sp>
        <p:nvSpPr>
          <p:cNvPr id="3" name="Footer Placeholder 2">
            <a:extLst>
              <a:ext uri="{FF2B5EF4-FFF2-40B4-BE49-F238E27FC236}">
                <a16:creationId xmlns:a16="http://schemas.microsoft.com/office/drawing/2014/main" id="{B5DF74F4-6556-45FE-B3E6-0B2C44530D6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0DA3F4C-A13B-4BAC-B0FF-866EF0D20A32}"/>
              </a:ext>
            </a:extLst>
          </p:cNvPr>
          <p:cNvSpPr>
            <a:spLocks noGrp="1"/>
          </p:cNvSpPr>
          <p:nvPr>
            <p:ph type="sldNum" sz="quarter" idx="12"/>
          </p:nvPr>
        </p:nvSpPr>
        <p:spPr/>
        <p:txBody>
          <a:bodyPr/>
          <a:lstStyle/>
          <a:p>
            <a:fld id="{4276F580-29EF-4207-9569-9C83FC1AD34D}" type="slidenum">
              <a:rPr lang="en-GB" smtClean="0"/>
              <a:t>‹#›</a:t>
            </a:fld>
            <a:endParaRPr lang="en-GB"/>
          </a:p>
        </p:txBody>
      </p:sp>
    </p:spTree>
    <p:extLst>
      <p:ext uri="{BB962C8B-B14F-4D97-AF65-F5344CB8AC3E}">
        <p14:creationId xmlns:p14="http://schemas.microsoft.com/office/powerpoint/2010/main" val="2143679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2F035-B1F1-405D-B891-D741D3824A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7C4D47D-CF4F-4E96-BD07-EBBA7133E0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E9773F6-976A-4C9E-AB91-BE2521A4E1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56331C-92C9-4515-BA45-F658F66E5172}"/>
              </a:ext>
            </a:extLst>
          </p:cNvPr>
          <p:cNvSpPr>
            <a:spLocks noGrp="1"/>
          </p:cNvSpPr>
          <p:nvPr>
            <p:ph type="dt" sz="half" idx="10"/>
          </p:nvPr>
        </p:nvSpPr>
        <p:spPr/>
        <p:txBody>
          <a:bodyPr/>
          <a:lstStyle/>
          <a:p>
            <a:fld id="{4E65BDF2-533B-47A0-9021-86183D6C23EF}" type="datetimeFigureOut">
              <a:rPr lang="en-GB" smtClean="0"/>
              <a:t>27/04/2021</a:t>
            </a:fld>
            <a:endParaRPr lang="en-GB"/>
          </a:p>
        </p:txBody>
      </p:sp>
      <p:sp>
        <p:nvSpPr>
          <p:cNvPr id="6" name="Footer Placeholder 5">
            <a:extLst>
              <a:ext uri="{FF2B5EF4-FFF2-40B4-BE49-F238E27FC236}">
                <a16:creationId xmlns:a16="http://schemas.microsoft.com/office/drawing/2014/main" id="{E6D50286-8040-457A-8B5A-A213A421E95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3A94E9C-376B-435D-AED1-C94D04839000}"/>
              </a:ext>
            </a:extLst>
          </p:cNvPr>
          <p:cNvSpPr>
            <a:spLocks noGrp="1"/>
          </p:cNvSpPr>
          <p:nvPr>
            <p:ph type="sldNum" sz="quarter" idx="12"/>
          </p:nvPr>
        </p:nvSpPr>
        <p:spPr/>
        <p:txBody>
          <a:bodyPr/>
          <a:lstStyle/>
          <a:p>
            <a:fld id="{4276F580-29EF-4207-9569-9C83FC1AD34D}" type="slidenum">
              <a:rPr lang="en-GB" smtClean="0"/>
              <a:t>‹#›</a:t>
            </a:fld>
            <a:endParaRPr lang="en-GB"/>
          </a:p>
        </p:txBody>
      </p:sp>
    </p:spTree>
    <p:extLst>
      <p:ext uri="{BB962C8B-B14F-4D97-AF65-F5344CB8AC3E}">
        <p14:creationId xmlns:p14="http://schemas.microsoft.com/office/powerpoint/2010/main" val="1398134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CD568-0689-4E3A-BA3E-E90845CBDE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73DD2C-BCCA-4379-831E-436CE73D60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B506568-9DCE-42D0-91B4-F22C2314ED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15DE0E-3AF3-48C3-A6A2-2CF7711BB18B}"/>
              </a:ext>
            </a:extLst>
          </p:cNvPr>
          <p:cNvSpPr>
            <a:spLocks noGrp="1"/>
          </p:cNvSpPr>
          <p:nvPr>
            <p:ph type="dt" sz="half" idx="10"/>
          </p:nvPr>
        </p:nvSpPr>
        <p:spPr/>
        <p:txBody>
          <a:bodyPr/>
          <a:lstStyle/>
          <a:p>
            <a:fld id="{4E65BDF2-533B-47A0-9021-86183D6C23EF}" type="datetimeFigureOut">
              <a:rPr lang="en-GB" smtClean="0"/>
              <a:t>27/04/2021</a:t>
            </a:fld>
            <a:endParaRPr lang="en-GB"/>
          </a:p>
        </p:txBody>
      </p:sp>
      <p:sp>
        <p:nvSpPr>
          <p:cNvPr id="6" name="Footer Placeholder 5">
            <a:extLst>
              <a:ext uri="{FF2B5EF4-FFF2-40B4-BE49-F238E27FC236}">
                <a16:creationId xmlns:a16="http://schemas.microsoft.com/office/drawing/2014/main" id="{AAB92BA3-0ABD-4601-B22A-062A4281758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CF93D1-208F-4A9E-8193-1115A1DCAA7C}"/>
              </a:ext>
            </a:extLst>
          </p:cNvPr>
          <p:cNvSpPr>
            <a:spLocks noGrp="1"/>
          </p:cNvSpPr>
          <p:nvPr>
            <p:ph type="sldNum" sz="quarter" idx="12"/>
          </p:nvPr>
        </p:nvSpPr>
        <p:spPr/>
        <p:txBody>
          <a:bodyPr/>
          <a:lstStyle/>
          <a:p>
            <a:fld id="{4276F580-29EF-4207-9569-9C83FC1AD34D}" type="slidenum">
              <a:rPr lang="en-GB" smtClean="0"/>
              <a:t>‹#›</a:t>
            </a:fld>
            <a:endParaRPr lang="en-GB"/>
          </a:p>
        </p:txBody>
      </p:sp>
    </p:spTree>
    <p:extLst>
      <p:ext uri="{BB962C8B-B14F-4D97-AF65-F5344CB8AC3E}">
        <p14:creationId xmlns:p14="http://schemas.microsoft.com/office/powerpoint/2010/main" val="4123191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554B41-A3C1-4C88-B9A1-87280BDFC7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16C3A49-BC72-46B1-8A7E-94ADF81A71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409EA3-8D91-418B-B642-0E7B121A75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65BDF2-533B-47A0-9021-86183D6C23EF}" type="datetimeFigureOut">
              <a:rPr lang="en-GB" smtClean="0"/>
              <a:t>27/04/2021</a:t>
            </a:fld>
            <a:endParaRPr lang="en-GB"/>
          </a:p>
        </p:txBody>
      </p:sp>
      <p:sp>
        <p:nvSpPr>
          <p:cNvPr id="5" name="Footer Placeholder 4">
            <a:extLst>
              <a:ext uri="{FF2B5EF4-FFF2-40B4-BE49-F238E27FC236}">
                <a16:creationId xmlns:a16="http://schemas.microsoft.com/office/drawing/2014/main" id="{31698FF2-24D2-499B-A1AE-DA987AC9AF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FBF19CF-72B1-4619-9360-7E935F11D5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76F580-29EF-4207-9569-9C83FC1AD34D}" type="slidenum">
              <a:rPr lang="en-GB" smtClean="0"/>
              <a:t>‹#›</a:t>
            </a:fld>
            <a:endParaRPr lang="en-GB"/>
          </a:p>
        </p:txBody>
      </p:sp>
    </p:spTree>
    <p:extLst>
      <p:ext uri="{BB962C8B-B14F-4D97-AF65-F5344CB8AC3E}">
        <p14:creationId xmlns:p14="http://schemas.microsoft.com/office/powerpoint/2010/main" val="2556942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hyperlink" Target="https://www.futuregenerations.wales/wp-content/uploads/2021/02/Procurement-Bitesize-CYM.pdf" TargetMode="External"/><Relationship Id="rId13"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hyperlink" Target="https://www.futuregenerations.wales/wp-content/uploads/2021/02/ENG-Section-20-Procurement-Review.pdf" TargetMode="External"/><Relationship Id="rId12"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hyperlink" Target="https://www.futuregenerations.wales/wp-content/uploads/2021/02/CYM-Section-20-Procurement-Review.pdf" TargetMode="External"/><Relationship Id="rId11" Type="http://schemas.openxmlformats.org/officeDocument/2006/relationships/image" Target="../media/image23.png"/><Relationship Id="rId5" Type="http://schemas.openxmlformats.org/officeDocument/2006/relationships/hyperlink" Target="https://futuregenerations2020.wales/english" TargetMode="External"/><Relationship Id="rId10"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hyperlink" Target="https://www.futuregenerations.wales/wp-content/uploads/2021/02/Procurement-Bitesize-ENG.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amp, light&#10;&#10;Description automatically generated">
            <a:extLst>
              <a:ext uri="{FF2B5EF4-FFF2-40B4-BE49-F238E27FC236}">
                <a16:creationId xmlns:a16="http://schemas.microsoft.com/office/drawing/2014/main" id="{CD7D8A51-1900-0443-8C8A-0910CB6AA50A}"/>
              </a:ext>
            </a:extLst>
          </p:cNvPr>
          <p:cNvPicPr>
            <a:picLocks noChangeAspect="1"/>
          </p:cNvPicPr>
          <p:nvPr/>
        </p:nvPicPr>
        <p:blipFill rotWithShape="1">
          <a:blip r:embed="rId2"/>
          <a:srcRect l="22118"/>
          <a:stretch/>
        </p:blipFill>
        <p:spPr>
          <a:xfrm>
            <a:off x="-5476" y="-5476"/>
            <a:ext cx="4519792" cy="6858000"/>
          </a:xfrm>
          <a:prstGeom prst="rect">
            <a:avLst/>
          </a:prstGeom>
        </p:spPr>
      </p:pic>
      <p:sp>
        <p:nvSpPr>
          <p:cNvPr id="10" name="TextBox 9">
            <a:extLst>
              <a:ext uri="{FF2B5EF4-FFF2-40B4-BE49-F238E27FC236}">
                <a16:creationId xmlns:a16="http://schemas.microsoft.com/office/drawing/2014/main" id="{AAFB76B0-BAA6-844F-9039-63EDA3A97F8A}"/>
              </a:ext>
            </a:extLst>
          </p:cNvPr>
          <p:cNvSpPr txBox="1"/>
          <p:nvPr/>
        </p:nvSpPr>
        <p:spPr>
          <a:xfrm>
            <a:off x="4396527" y="1904715"/>
            <a:ext cx="7298395" cy="2862322"/>
          </a:xfrm>
          <a:prstGeom prst="rect">
            <a:avLst/>
          </a:prstGeom>
          <a:noFill/>
        </p:spPr>
        <p:txBody>
          <a:bodyPr wrap="square" lIns="91440" tIns="45720" rIns="91440" bIns="45720" rtlCol="0" anchor="t">
            <a:spAutoFit/>
          </a:bodyPr>
          <a:lstStyle/>
          <a:p>
            <a:r>
              <a:rPr lang="en-US" sz="4000" b="1" dirty="0">
                <a:solidFill>
                  <a:srgbClr val="002060"/>
                </a:solidFill>
                <a:latin typeface="Calibri"/>
                <a:cs typeface="Calibri"/>
              </a:rPr>
              <a:t>Procuring well-being in Wales</a:t>
            </a:r>
          </a:p>
          <a:p>
            <a:endParaRPr lang="en-US" sz="4000" b="1" dirty="0">
              <a:solidFill>
                <a:srgbClr val="002060"/>
              </a:solidFill>
              <a:latin typeface="Calibri"/>
              <a:cs typeface="Calibri"/>
            </a:endParaRPr>
          </a:p>
          <a:p>
            <a:r>
              <a:rPr lang="en-US" sz="4000" dirty="0">
                <a:solidFill>
                  <a:schemeClr val="accent1"/>
                </a:solidFill>
                <a:latin typeface="Calibri"/>
                <a:cs typeface="Calibri"/>
              </a:rPr>
              <a:t>Office of the Future Generations Commissioner for Wales</a:t>
            </a:r>
            <a:endParaRPr lang="en-US" sz="4000" dirty="0">
              <a:solidFill>
                <a:schemeClr val="accent1"/>
              </a:solidFill>
              <a:latin typeface="Calibri" panose="020F0502020204030204" pitchFamily="34" charset="0"/>
              <a:cs typeface="Calibri" panose="020F0502020204030204" pitchFamily="34" charset="0"/>
            </a:endParaRPr>
          </a:p>
          <a:p>
            <a:r>
              <a:rPr lang="en-US" sz="2000" b="1" dirty="0">
                <a:solidFill>
                  <a:srgbClr val="63CFE3"/>
                </a:solidFill>
                <a:latin typeface="Calibri"/>
                <a:cs typeface="Calibri"/>
              </a:rPr>
              <a:t>5</a:t>
            </a:r>
            <a:r>
              <a:rPr lang="en-US" sz="2000" b="1" baseline="30000" dirty="0">
                <a:solidFill>
                  <a:srgbClr val="63CFE3"/>
                </a:solidFill>
                <a:latin typeface="Calibri"/>
                <a:cs typeface="Calibri"/>
              </a:rPr>
              <a:t>th</a:t>
            </a:r>
            <a:r>
              <a:rPr lang="en-US" sz="2000" b="1" dirty="0">
                <a:solidFill>
                  <a:srgbClr val="63CFE3"/>
                </a:solidFill>
                <a:latin typeface="Calibri"/>
                <a:cs typeface="Calibri"/>
              </a:rPr>
              <a:t> May 2021</a:t>
            </a:r>
            <a:endParaRPr lang="en-US" sz="2000" b="1" dirty="0">
              <a:solidFill>
                <a:srgbClr val="63CFE3"/>
              </a:solidFill>
              <a:latin typeface="Calibri" panose="020F0502020204030204" pitchFamily="34" charset="0"/>
              <a:cs typeface="Calibri" panose="020F0502020204030204" pitchFamily="34" charset="0"/>
            </a:endParaRPr>
          </a:p>
        </p:txBody>
      </p:sp>
      <p:pic>
        <p:nvPicPr>
          <p:cNvPr id="4" name="Picture 3" descr="Text, letter&#10;&#10;Description automatically generated">
            <a:extLst>
              <a:ext uri="{FF2B5EF4-FFF2-40B4-BE49-F238E27FC236}">
                <a16:creationId xmlns:a16="http://schemas.microsoft.com/office/drawing/2014/main" id="{4F6A9CC8-C3C1-D346-BF31-8213250BB095}"/>
              </a:ext>
            </a:extLst>
          </p:cNvPr>
          <p:cNvPicPr>
            <a:picLocks noChangeAspect="1"/>
          </p:cNvPicPr>
          <p:nvPr/>
        </p:nvPicPr>
        <p:blipFill>
          <a:blip r:embed="rId3"/>
          <a:stretch>
            <a:fillRect/>
          </a:stretch>
        </p:blipFill>
        <p:spPr>
          <a:xfrm>
            <a:off x="9712410" y="5799358"/>
            <a:ext cx="2106595" cy="841149"/>
          </a:xfrm>
          <a:prstGeom prst="rect">
            <a:avLst/>
          </a:prstGeom>
        </p:spPr>
      </p:pic>
    </p:spTree>
    <p:extLst>
      <p:ext uri="{BB962C8B-B14F-4D97-AF65-F5344CB8AC3E}">
        <p14:creationId xmlns:p14="http://schemas.microsoft.com/office/powerpoint/2010/main" val="2452586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a:extLst>
              <a:ext uri="{FF2B5EF4-FFF2-40B4-BE49-F238E27FC236}">
                <a16:creationId xmlns:a16="http://schemas.microsoft.com/office/drawing/2014/main" id="{0AE6339E-F899-4BED-8586-9817D3280622}"/>
              </a:ext>
            </a:extLst>
          </p:cNvPr>
          <p:cNvSpPr>
            <a:spLocks noChangeAspect="1" noChangeArrowheads="1"/>
          </p:cNvSpPr>
          <p:nvPr/>
        </p:nvSpPr>
        <p:spPr bwMode="auto">
          <a:xfrm>
            <a:off x="5792321" y="372483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Rectangle 6">
            <a:extLst>
              <a:ext uri="{FF2B5EF4-FFF2-40B4-BE49-F238E27FC236}">
                <a16:creationId xmlns:a16="http://schemas.microsoft.com/office/drawing/2014/main" id="{8966FC77-30B8-E94F-9BCB-CDA192FD7375}"/>
              </a:ext>
            </a:extLst>
          </p:cNvPr>
          <p:cNvSpPr/>
          <p:nvPr/>
        </p:nvSpPr>
        <p:spPr>
          <a:xfrm>
            <a:off x="138" y="0"/>
            <a:ext cx="12192000" cy="244449"/>
          </a:xfrm>
          <a:prstGeom prst="rect">
            <a:avLst/>
          </a:prstGeom>
          <a:solidFill>
            <a:srgbClr val="FCDC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5" descr="Icon&#10;&#10;Description automatically generated">
            <a:extLst>
              <a:ext uri="{FF2B5EF4-FFF2-40B4-BE49-F238E27FC236}">
                <a16:creationId xmlns:a16="http://schemas.microsoft.com/office/drawing/2014/main" id="{39C29905-2313-B94A-ABF8-FD9A2A69AF5A}"/>
              </a:ext>
            </a:extLst>
          </p:cNvPr>
          <p:cNvPicPr>
            <a:picLocks noChangeAspect="1"/>
          </p:cNvPicPr>
          <p:nvPr/>
        </p:nvPicPr>
        <p:blipFill rotWithShape="1">
          <a:blip r:embed="rId2"/>
          <a:srcRect t="19800"/>
          <a:stretch/>
        </p:blipFill>
        <p:spPr>
          <a:xfrm>
            <a:off x="584337" y="58560"/>
            <a:ext cx="2832100" cy="488897"/>
          </a:xfrm>
          <a:prstGeom prst="rect">
            <a:avLst/>
          </a:prstGeom>
        </p:spPr>
      </p:pic>
      <p:sp>
        <p:nvSpPr>
          <p:cNvPr id="12" name="TextBox 11">
            <a:extLst>
              <a:ext uri="{FF2B5EF4-FFF2-40B4-BE49-F238E27FC236}">
                <a16:creationId xmlns:a16="http://schemas.microsoft.com/office/drawing/2014/main" id="{19F7D4C1-B258-EB43-97AD-27298DCEED8C}"/>
              </a:ext>
            </a:extLst>
          </p:cNvPr>
          <p:cNvSpPr txBox="1"/>
          <p:nvPr/>
        </p:nvSpPr>
        <p:spPr>
          <a:xfrm>
            <a:off x="764055" y="344407"/>
            <a:ext cx="7577512" cy="523220"/>
          </a:xfrm>
          <a:prstGeom prst="rect">
            <a:avLst/>
          </a:prstGeom>
          <a:noFill/>
        </p:spPr>
        <p:txBody>
          <a:bodyPr wrap="square" lIns="91440" tIns="45720" rIns="91440" bIns="45720" rtlCol="0" anchor="t">
            <a:spAutoFit/>
          </a:bodyPr>
          <a:lstStyle/>
          <a:p>
            <a:r>
              <a:rPr lang="en-GB" sz="2800" b="1" dirty="0">
                <a:solidFill>
                  <a:schemeClr val="accent1">
                    <a:lumMod val="50000"/>
                  </a:schemeClr>
                </a:solidFill>
              </a:rPr>
              <a:t>Issues relating to public bodies</a:t>
            </a:r>
            <a:endParaRPr lang="en-US" sz="2800" b="1" dirty="0">
              <a:solidFill>
                <a:schemeClr val="accent1">
                  <a:lumMod val="50000"/>
                </a:schemeClr>
              </a:solidFill>
              <a:latin typeface="Calibri"/>
              <a:cs typeface="Calibri"/>
            </a:endParaRPr>
          </a:p>
        </p:txBody>
      </p:sp>
      <p:sp>
        <p:nvSpPr>
          <p:cNvPr id="8" name="TextBox 7">
            <a:extLst>
              <a:ext uri="{FF2B5EF4-FFF2-40B4-BE49-F238E27FC236}">
                <a16:creationId xmlns:a16="http://schemas.microsoft.com/office/drawing/2014/main" id="{B3D81DEE-B5C2-4791-8979-89C5A2F2B197}"/>
              </a:ext>
            </a:extLst>
          </p:cNvPr>
          <p:cNvSpPr txBox="1"/>
          <p:nvPr/>
        </p:nvSpPr>
        <p:spPr>
          <a:xfrm>
            <a:off x="764055" y="1315674"/>
            <a:ext cx="10595607" cy="3785652"/>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GB" sz="2400" dirty="0"/>
              <a:t>Opportunities to deliver on all four dimensions of well-being are not being maximised, often due to a lack of leadership and strategic approach that recognises the ‘power of purchase’. </a:t>
            </a:r>
          </a:p>
          <a:p>
            <a:pPr marL="457200" indent="-457200">
              <a:buFont typeface="Arial" panose="020B0604020202020204" pitchFamily="34" charset="0"/>
              <a:buChar char="•"/>
            </a:pPr>
            <a:r>
              <a:rPr lang="en-GB" sz="2400" dirty="0"/>
              <a:t>The “procurement system” is too often leading to a focus on process and short-term cost rather than delivering wider outcomes over the long-term, and there is no consistent way of measuring the outcomes that can be achieved in line with the Act. </a:t>
            </a:r>
          </a:p>
          <a:p>
            <a:pPr marL="457200" indent="-457200">
              <a:buFont typeface="Arial" panose="020B0604020202020204" pitchFamily="34" charset="0"/>
              <a:buChar char="•"/>
            </a:pPr>
            <a:r>
              <a:rPr lang="en-GB" sz="2400" dirty="0"/>
              <a:t>There needs to be a shift to considering long term costs holistically, in line with the Act. There is no mechanism for promoting effective collaboration for public bodies, particularly cross-sector to improve sharing, learning, capacity and skills. </a:t>
            </a:r>
            <a:endParaRPr lang="en-GB" sz="2400" dirty="0">
              <a:ea typeface="+mn-lt"/>
              <a:cs typeface="+mn-lt"/>
            </a:endParaRPr>
          </a:p>
        </p:txBody>
      </p:sp>
    </p:spTree>
    <p:extLst>
      <p:ext uri="{BB962C8B-B14F-4D97-AF65-F5344CB8AC3E}">
        <p14:creationId xmlns:p14="http://schemas.microsoft.com/office/powerpoint/2010/main" val="166034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a:extLst>
              <a:ext uri="{FF2B5EF4-FFF2-40B4-BE49-F238E27FC236}">
                <a16:creationId xmlns:a16="http://schemas.microsoft.com/office/drawing/2014/main" id="{0AE6339E-F899-4BED-8586-9817D3280622}"/>
              </a:ext>
            </a:extLst>
          </p:cNvPr>
          <p:cNvSpPr>
            <a:spLocks noChangeAspect="1" noChangeArrowheads="1"/>
          </p:cNvSpPr>
          <p:nvPr/>
        </p:nvSpPr>
        <p:spPr bwMode="auto">
          <a:xfrm>
            <a:off x="5792321" y="372483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Rectangle 6">
            <a:extLst>
              <a:ext uri="{FF2B5EF4-FFF2-40B4-BE49-F238E27FC236}">
                <a16:creationId xmlns:a16="http://schemas.microsoft.com/office/drawing/2014/main" id="{8966FC77-30B8-E94F-9BCB-CDA192FD7375}"/>
              </a:ext>
            </a:extLst>
          </p:cNvPr>
          <p:cNvSpPr/>
          <p:nvPr/>
        </p:nvSpPr>
        <p:spPr>
          <a:xfrm>
            <a:off x="138" y="0"/>
            <a:ext cx="12192000" cy="244449"/>
          </a:xfrm>
          <a:prstGeom prst="rect">
            <a:avLst/>
          </a:prstGeom>
          <a:solidFill>
            <a:srgbClr val="FCDC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5" descr="Icon&#10;&#10;Description automatically generated">
            <a:extLst>
              <a:ext uri="{FF2B5EF4-FFF2-40B4-BE49-F238E27FC236}">
                <a16:creationId xmlns:a16="http://schemas.microsoft.com/office/drawing/2014/main" id="{39C29905-2313-B94A-ABF8-FD9A2A69AF5A}"/>
              </a:ext>
            </a:extLst>
          </p:cNvPr>
          <p:cNvPicPr>
            <a:picLocks noChangeAspect="1"/>
          </p:cNvPicPr>
          <p:nvPr/>
        </p:nvPicPr>
        <p:blipFill rotWithShape="1">
          <a:blip r:embed="rId2"/>
          <a:srcRect t="19800"/>
          <a:stretch/>
        </p:blipFill>
        <p:spPr>
          <a:xfrm>
            <a:off x="584337" y="58560"/>
            <a:ext cx="2832100" cy="488897"/>
          </a:xfrm>
          <a:prstGeom prst="rect">
            <a:avLst/>
          </a:prstGeom>
        </p:spPr>
      </p:pic>
      <p:pic>
        <p:nvPicPr>
          <p:cNvPr id="4" name="Picture 3">
            <a:extLst>
              <a:ext uri="{FF2B5EF4-FFF2-40B4-BE49-F238E27FC236}">
                <a16:creationId xmlns:a16="http://schemas.microsoft.com/office/drawing/2014/main" id="{58355222-3CA8-4563-B5A3-B00B7396B61F}"/>
              </a:ext>
            </a:extLst>
          </p:cNvPr>
          <p:cNvPicPr>
            <a:picLocks noChangeAspect="1"/>
          </p:cNvPicPr>
          <p:nvPr/>
        </p:nvPicPr>
        <p:blipFill rotWithShape="1">
          <a:blip r:embed="rId3"/>
          <a:srcRect l="1383" t="15692" r="2170" b="4943"/>
          <a:stretch/>
        </p:blipFill>
        <p:spPr>
          <a:xfrm>
            <a:off x="131211" y="343969"/>
            <a:ext cx="11948813" cy="6554991"/>
          </a:xfrm>
          <a:prstGeom prst="rect">
            <a:avLst/>
          </a:prstGeom>
        </p:spPr>
      </p:pic>
    </p:spTree>
    <p:extLst>
      <p:ext uri="{BB962C8B-B14F-4D97-AF65-F5344CB8AC3E}">
        <p14:creationId xmlns:p14="http://schemas.microsoft.com/office/powerpoint/2010/main" val="31119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a:extLst>
              <a:ext uri="{FF2B5EF4-FFF2-40B4-BE49-F238E27FC236}">
                <a16:creationId xmlns:a16="http://schemas.microsoft.com/office/drawing/2014/main" id="{0AE6339E-F899-4BED-8586-9817D3280622}"/>
              </a:ext>
            </a:extLst>
          </p:cNvPr>
          <p:cNvSpPr>
            <a:spLocks noChangeAspect="1" noChangeArrowheads="1"/>
          </p:cNvSpPr>
          <p:nvPr/>
        </p:nvSpPr>
        <p:spPr bwMode="auto">
          <a:xfrm>
            <a:off x="5792321" y="372483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Rectangle 6">
            <a:extLst>
              <a:ext uri="{FF2B5EF4-FFF2-40B4-BE49-F238E27FC236}">
                <a16:creationId xmlns:a16="http://schemas.microsoft.com/office/drawing/2014/main" id="{8966FC77-30B8-E94F-9BCB-CDA192FD7375}"/>
              </a:ext>
            </a:extLst>
          </p:cNvPr>
          <p:cNvSpPr/>
          <p:nvPr/>
        </p:nvSpPr>
        <p:spPr>
          <a:xfrm>
            <a:off x="138" y="0"/>
            <a:ext cx="12192000" cy="244449"/>
          </a:xfrm>
          <a:prstGeom prst="rect">
            <a:avLst/>
          </a:prstGeom>
          <a:solidFill>
            <a:srgbClr val="FCDC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5" descr="Icon&#10;&#10;Description automatically generated">
            <a:extLst>
              <a:ext uri="{FF2B5EF4-FFF2-40B4-BE49-F238E27FC236}">
                <a16:creationId xmlns:a16="http://schemas.microsoft.com/office/drawing/2014/main" id="{39C29905-2313-B94A-ABF8-FD9A2A69AF5A}"/>
              </a:ext>
            </a:extLst>
          </p:cNvPr>
          <p:cNvPicPr>
            <a:picLocks noChangeAspect="1"/>
          </p:cNvPicPr>
          <p:nvPr/>
        </p:nvPicPr>
        <p:blipFill rotWithShape="1">
          <a:blip r:embed="rId2"/>
          <a:srcRect t="19800"/>
          <a:stretch/>
        </p:blipFill>
        <p:spPr>
          <a:xfrm>
            <a:off x="584337" y="58560"/>
            <a:ext cx="2832100" cy="488897"/>
          </a:xfrm>
          <a:prstGeom prst="rect">
            <a:avLst/>
          </a:prstGeom>
        </p:spPr>
      </p:pic>
      <p:pic>
        <p:nvPicPr>
          <p:cNvPr id="3" name="Picture 2">
            <a:extLst>
              <a:ext uri="{FF2B5EF4-FFF2-40B4-BE49-F238E27FC236}">
                <a16:creationId xmlns:a16="http://schemas.microsoft.com/office/drawing/2014/main" id="{9B0831FF-A202-4A18-8968-585840A33E1C}"/>
              </a:ext>
            </a:extLst>
          </p:cNvPr>
          <p:cNvPicPr>
            <a:picLocks noChangeAspect="1"/>
          </p:cNvPicPr>
          <p:nvPr/>
        </p:nvPicPr>
        <p:blipFill rotWithShape="1">
          <a:blip r:embed="rId3"/>
          <a:srcRect l="2999" t="17053" r="6311" b="4400"/>
          <a:stretch/>
        </p:blipFill>
        <p:spPr>
          <a:xfrm>
            <a:off x="351160" y="336028"/>
            <a:ext cx="11314903" cy="6533262"/>
          </a:xfrm>
          <a:prstGeom prst="rect">
            <a:avLst/>
          </a:prstGeom>
        </p:spPr>
      </p:pic>
    </p:spTree>
    <p:extLst>
      <p:ext uri="{BB962C8B-B14F-4D97-AF65-F5344CB8AC3E}">
        <p14:creationId xmlns:p14="http://schemas.microsoft.com/office/powerpoint/2010/main" val="296284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a:extLst>
              <a:ext uri="{FF2B5EF4-FFF2-40B4-BE49-F238E27FC236}">
                <a16:creationId xmlns:a16="http://schemas.microsoft.com/office/drawing/2014/main" id="{0AE6339E-F899-4BED-8586-9817D3280622}"/>
              </a:ext>
            </a:extLst>
          </p:cNvPr>
          <p:cNvSpPr>
            <a:spLocks noChangeAspect="1" noChangeArrowheads="1"/>
          </p:cNvSpPr>
          <p:nvPr/>
        </p:nvSpPr>
        <p:spPr bwMode="auto">
          <a:xfrm>
            <a:off x="5792321" y="372483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Rectangle 6">
            <a:extLst>
              <a:ext uri="{FF2B5EF4-FFF2-40B4-BE49-F238E27FC236}">
                <a16:creationId xmlns:a16="http://schemas.microsoft.com/office/drawing/2014/main" id="{8966FC77-30B8-E94F-9BCB-CDA192FD7375}"/>
              </a:ext>
            </a:extLst>
          </p:cNvPr>
          <p:cNvSpPr/>
          <p:nvPr/>
        </p:nvSpPr>
        <p:spPr>
          <a:xfrm>
            <a:off x="138" y="0"/>
            <a:ext cx="12192000" cy="244449"/>
          </a:xfrm>
          <a:prstGeom prst="rect">
            <a:avLst/>
          </a:prstGeom>
          <a:solidFill>
            <a:srgbClr val="FCDC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5" descr="Icon&#10;&#10;Description automatically generated">
            <a:extLst>
              <a:ext uri="{FF2B5EF4-FFF2-40B4-BE49-F238E27FC236}">
                <a16:creationId xmlns:a16="http://schemas.microsoft.com/office/drawing/2014/main" id="{39C29905-2313-B94A-ABF8-FD9A2A69AF5A}"/>
              </a:ext>
            </a:extLst>
          </p:cNvPr>
          <p:cNvPicPr>
            <a:picLocks noChangeAspect="1"/>
          </p:cNvPicPr>
          <p:nvPr/>
        </p:nvPicPr>
        <p:blipFill rotWithShape="1">
          <a:blip r:embed="rId2"/>
          <a:srcRect t="19800"/>
          <a:stretch/>
        </p:blipFill>
        <p:spPr>
          <a:xfrm>
            <a:off x="584337" y="58560"/>
            <a:ext cx="2832100" cy="488897"/>
          </a:xfrm>
          <a:prstGeom prst="rect">
            <a:avLst/>
          </a:prstGeom>
        </p:spPr>
      </p:pic>
      <p:pic>
        <p:nvPicPr>
          <p:cNvPr id="4" name="Picture 3">
            <a:extLst>
              <a:ext uri="{FF2B5EF4-FFF2-40B4-BE49-F238E27FC236}">
                <a16:creationId xmlns:a16="http://schemas.microsoft.com/office/drawing/2014/main" id="{B4193449-D637-4B95-882C-9DB3283BB87A}"/>
              </a:ext>
            </a:extLst>
          </p:cNvPr>
          <p:cNvPicPr>
            <a:picLocks noChangeAspect="1"/>
          </p:cNvPicPr>
          <p:nvPr/>
        </p:nvPicPr>
        <p:blipFill rotWithShape="1">
          <a:blip r:embed="rId3"/>
          <a:srcRect l="30988" t="14519" r="31778" b="6370"/>
          <a:stretch/>
        </p:blipFill>
        <p:spPr>
          <a:xfrm>
            <a:off x="9108440" y="604532"/>
            <a:ext cx="2664726" cy="3774440"/>
          </a:xfrm>
          <a:prstGeom prst="rect">
            <a:avLst/>
          </a:prstGeom>
        </p:spPr>
      </p:pic>
      <p:sp>
        <p:nvSpPr>
          <p:cNvPr id="11" name="TextBox 10">
            <a:extLst>
              <a:ext uri="{FF2B5EF4-FFF2-40B4-BE49-F238E27FC236}">
                <a16:creationId xmlns:a16="http://schemas.microsoft.com/office/drawing/2014/main" id="{4AF018E6-64C6-4635-900C-992AFA744B78}"/>
              </a:ext>
            </a:extLst>
          </p:cNvPr>
          <p:cNvSpPr txBox="1"/>
          <p:nvPr/>
        </p:nvSpPr>
        <p:spPr>
          <a:xfrm>
            <a:off x="680720" y="547457"/>
            <a:ext cx="6096000" cy="1384995"/>
          </a:xfrm>
          <a:prstGeom prst="rect">
            <a:avLst/>
          </a:prstGeom>
          <a:noFill/>
        </p:spPr>
        <p:txBody>
          <a:bodyPr wrap="square">
            <a:spAutoFit/>
          </a:bodyPr>
          <a:lstStyle/>
          <a:p>
            <a:r>
              <a:rPr lang="en-GB" sz="2800" b="1" dirty="0">
                <a:solidFill>
                  <a:schemeClr val="accent1">
                    <a:lumMod val="50000"/>
                  </a:schemeClr>
                </a:solidFill>
              </a:rPr>
              <a:t>Recommendations by the Commissioner, and the response by the Public Body </a:t>
            </a:r>
          </a:p>
        </p:txBody>
      </p:sp>
      <p:sp>
        <p:nvSpPr>
          <p:cNvPr id="12" name="TextBox 11">
            <a:extLst>
              <a:ext uri="{FF2B5EF4-FFF2-40B4-BE49-F238E27FC236}">
                <a16:creationId xmlns:a16="http://schemas.microsoft.com/office/drawing/2014/main" id="{FF4EB616-5D98-4D34-A917-9F804CFF1DD0}"/>
              </a:ext>
            </a:extLst>
          </p:cNvPr>
          <p:cNvSpPr txBox="1"/>
          <p:nvPr/>
        </p:nvSpPr>
        <p:spPr>
          <a:xfrm>
            <a:off x="797560" y="4231404"/>
            <a:ext cx="7543800" cy="1754326"/>
          </a:xfrm>
          <a:prstGeom prst="rect">
            <a:avLst/>
          </a:prstGeom>
          <a:noFill/>
        </p:spPr>
        <p:txBody>
          <a:bodyPr wrap="square">
            <a:spAutoFit/>
          </a:bodyPr>
          <a:lstStyle/>
          <a:p>
            <a:r>
              <a:rPr lang="en-GB" dirty="0"/>
              <a:t>49. We would encourage the body to publish its response within 25 working days from the date of the Commissioner’s recommendation. This may be a holding reply if the public body needs time to consider the recommendation, but a full response should be provided of what action, if any will be taken by the public body, within three months of the date it first receives the recommendation.</a:t>
            </a:r>
          </a:p>
        </p:txBody>
      </p:sp>
      <p:sp>
        <p:nvSpPr>
          <p:cNvPr id="13" name="TextBox 12">
            <a:extLst>
              <a:ext uri="{FF2B5EF4-FFF2-40B4-BE49-F238E27FC236}">
                <a16:creationId xmlns:a16="http://schemas.microsoft.com/office/drawing/2014/main" id="{5556DB83-019D-4855-9103-E0E3772011D1}"/>
              </a:ext>
            </a:extLst>
          </p:cNvPr>
          <p:cNvSpPr txBox="1"/>
          <p:nvPr/>
        </p:nvSpPr>
        <p:spPr>
          <a:xfrm>
            <a:off x="797560" y="2450529"/>
            <a:ext cx="7391400" cy="1477328"/>
          </a:xfrm>
          <a:prstGeom prst="rect">
            <a:avLst/>
          </a:prstGeom>
          <a:noFill/>
        </p:spPr>
        <p:txBody>
          <a:bodyPr wrap="square">
            <a:spAutoFit/>
          </a:bodyPr>
          <a:lstStyle/>
          <a:p>
            <a:r>
              <a:rPr lang="en-GB" dirty="0"/>
              <a:t>40. Public bodies have a duty to take all reasonable steps to follow the course of action set out in the recommendation by the Commissioner. Their response to the recommendation should include the steps it intends to take, or the steps it will take jointly with others if the review covers two or more bodies. </a:t>
            </a:r>
          </a:p>
        </p:txBody>
      </p:sp>
    </p:spTree>
    <p:extLst>
      <p:ext uri="{BB962C8B-B14F-4D97-AF65-F5344CB8AC3E}">
        <p14:creationId xmlns:p14="http://schemas.microsoft.com/office/powerpoint/2010/main" val="3998804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a:extLst>
              <a:ext uri="{FF2B5EF4-FFF2-40B4-BE49-F238E27FC236}">
                <a16:creationId xmlns:a16="http://schemas.microsoft.com/office/drawing/2014/main" id="{0AE6339E-F899-4BED-8586-9817D3280622}"/>
              </a:ext>
            </a:extLst>
          </p:cNvPr>
          <p:cNvSpPr>
            <a:spLocks noChangeAspect="1" noChangeArrowheads="1"/>
          </p:cNvSpPr>
          <p:nvPr/>
        </p:nvSpPr>
        <p:spPr bwMode="auto">
          <a:xfrm>
            <a:off x="5792321" y="372483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Rectangle 6">
            <a:extLst>
              <a:ext uri="{FF2B5EF4-FFF2-40B4-BE49-F238E27FC236}">
                <a16:creationId xmlns:a16="http://schemas.microsoft.com/office/drawing/2014/main" id="{8966FC77-30B8-E94F-9BCB-CDA192FD7375}"/>
              </a:ext>
            </a:extLst>
          </p:cNvPr>
          <p:cNvSpPr/>
          <p:nvPr/>
        </p:nvSpPr>
        <p:spPr>
          <a:xfrm>
            <a:off x="138" y="0"/>
            <a:ext cx="12192000" cy="244449"/>
          </a:xfrm>
          <a:prstGeom prst="rect">
            <a:avLst/>
          </a:prstGeom>
          <a:solidFill>
            <a:srgbClr val="FCDC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5" descr="Icon&#10;&#10;Description automatically generated">
            <a:extLst>
              <a:ext uri="{FF2B5EF4-FFF2-40B4-BE49-F238E27FC236}">
                <a16:creationId xmlns:a16="http://schemas.microsoft.com/office/drawing/2014/main" id="{39C29905-2313-B94A-ABF8-FD9A2A69AF5A}"/>
              </a:ext>
            </a:extLst>
          </p:cNvPr>
          <p:cNvPicPr>
            <a:picLocks noChangeAspect="1"/>
          </p:cNvPicPr>
          <p:nvPr/>
        </p:nvPicPr>
        <p:blipFill rotWithShape="1">
          <a:blip r:embed="rId2"/>
          <a:srcRect t="19800"/>
          <a:stretch/>
        </p:blipFill>
        <p:spPr>
          <a:xfrm>
            <a:off x="584337" y="58560"/>
            <a:ext cx="2832100" cy="488897"/>
          </a:xfrm>
          <a:prstGeom prst="rect">
            <a:avLst/>
          </a:prstGeom>
        </p:spPr>
      </p:pic>
      <p:pic>
        <p:nvPicPr>
          <p:cNvPr id="4" name="Picture 3">
            <a:extLst>
              <a:ext uri="{FF2B5EF4-FFF2-40B4-BE49-F238E27FC236}">
                <a16:creationId xmlns:a16="http://schemas.microsoft.com/office/drawing/2014/main" id="{FC2C28C0-B3B5-4332-AC2E-1C55482FE35D}"/>
              </a:ext>
            </a:extLst>
          </p:cNvPr>
          <p:cNvPicPr>
            <a:picLocks noChangeAspect="1"/>
          </p:cNvPicPr>
          <p:nvPr/>
        </p:nvPicPr>
        <p:blipFill rotWithShape="1">
          <a:blip r:embed="rId3"/>
          <a:srcRect l="32130" t="14584" r="33426" b="13020"/>
          <a:stretch/>
        </p:blipFill>
        <p:spPr>
          <a:xfrm>
            <a:off x="1160700" y="1795656"/>
            <a:ext cx="1511418" cy="2117814"/>
          </a:xfrm>
          <a:prstGeom prst="rect">
            <a:avLst/>
          </a:prstGeom>
        </p:spPr>
      </p:pic>
      <p:pic>
        <p:nvPicPr>
          <p:cNvPr id="11" name="Picture 10">
            <a:extLst>
              <a:ext uri="{FF2B5EF4-FFF2-40B4-BE49-F238E27FC236}">
                <a16:creationId xmlns:a16="http://schemas.microsoft.com/office/drawing/2014/main" id="{ADE42376-CD55-47F2-A7EE-78000611F26B}"/>
              </a:ext>
            </a:extLst>
          </p:cNvPr>
          <p:cNvPicPr>
            <a:picLocks noChangeAspect="1"/>
          </p:cNvPicPr>
          <p:nvPr/>
        </p:nvPicPr>
        <p:blipFill rotWithShape="1">
          <a:blip r:embed="rId4"/>
          <a:srcRect l="39376" t="13809" r="41132" b="43905"/>
          <a:stretch/>
        </p:blipFill>
        <p:spPr>
          <a:xfrm>
            <a:off x="4924419" y="1767776"/>
            <a:ext cx="1458567" cy="2109459"/>
          </a:xfrm>
          <a:prstGeom prst="rect">
            <a:avLst/>
          </a:prstGeom>
        </p:spPr>
      </p:pic>
      <p:sp>
        <p:nvSpPr>
          <p:cNvPr id="5" name="TextBox 4">
            <a:extLst>
              <a:ext uri="{FF2B5EF4-FFF2-40B4-BE49-F238E27FC236}">
                <a16:creationId xmlns:a16="http://schemas.microsoft.com/office/drawing/2014/main" id="{AE97613A-1716-4221-8FB2-02AB3704D272}"/>
              </a:ext>
            </a:extLst>
          </p:cNvPr>
          <p:cNvSpPr txBox="1"/>
          <p:nvPr/>
        </p:nvSpPr>
        <p:spPr>
          <a:xfrm>
            <a:off x="967532" y="744516"/>
            <a:ext cx="2065709" cy="923330"/>
          </a:xfrm>
          <a:prstGeom prst="rect">
            <a:avLst/>
          </a:prstGeom>
          <a:noFill/>
        </p:spPr>
        <p:txBody>
          <a:bodyPr wrap="square" rtlCol="0">
            <a:spAutoFit/>
          </a:bodyPr>
          <a:lstStyle/>
          <a:p>
            <a:pPr algn="ctr"/>
            <a:r>
              <a:rPr lang="en-GB" b="1" dirty="0"/>
              <a:t>Future Generations Report 2020</a:t>
            </a:r>
          </a:p>
          <a:p>
            <a:pPr algn="ctr"/>
            <a:r>
              <a:rPr lang="en-GB" i="1" dirty="0">
                <a:hlinkClick r:id="rId5"/>
              </a:rPr>
              <a:t>Website link</a:t>
            </a:r>
            <a:endParaRPr lang="en-GB" i="1" dirty="0"/>
          </a:p>
        </p:txBody>
      </p:sp>
      <p:sp>
        <p:nvSpPr>
          <p:cNvPr id="6" name="TextBox 5">
            <a:extLst>
              <a:ext uri="{FF2B5EF4-FFF2-40B4-BE49-F238E27FC236}">
                <a16:creationId xmlns:a16="http://schemas.microsoft.com/office/drawing/2014/main" id="{043DC20B-C441-427A-A99D-E10E5A1FBBD7}"/>
              </a:ext>
            </a:extLst>
          </p:cNvPr>
          <p:cNvSpPr txBox="1"/>
          <p:nvPr/>
        </p:nvSpPr>
        <p:spPr>
          <a:xfrm>
            <a:off x="4557912" y="735029"/>
            <a:ext cx="2191580" cy="923330"/>
          </a:xfrm>
          <a:prstGeom prst="rect">
            <a:avLst/>
          </a:prstGeom>
          <a:noFill/>
        </p:spPr>
        <p:txBody>
          <a:bodyPr wrap="square" rtlCol="0">
            <a:spAutoFit/>
          </a:bodyPr>
          <a:lstStyle/>
          <a:p>
            <a:pPr algn="ctr"/>
            <a:r>
              <a:rPr lang="en-GB" b="1" dirty="0"/>
              <a:t>Procuring well-being in Wales Report</a:t>
            </a:r>
          </a:p>
          <a:p>
            <a:pPr algn="ctr"/>
            <a:r>
              <a:rPr lang="en-GB" i="1" dirty="0">
                <a:hlinkClick r:id="rId6"/>
              </a:rPr>
              <a:t>Cymraeg </a:t>
            </a:r>
            <a:r>
              <a:rPr lang="en-GB" i="1" dirty="0"/>
              <a:t>/ </a:t>
            </a:r>
            <a:r>
              <a:rPr lang="en-GB" i="1" dirty="0">
                <a:hlinkClick r:id="rId7"/>
              </a:rPr>
              <a:t>English</a:t>
            </a:r>
            <a:endParaRPr lang="en-GB" i="1" dirty="0"/>
          </a:p>
        </p:txBody>
      </p:sp>
      <p:sp>
        <p:nvSpPr>
          <p:cNvPr id="8" name="TextBox 7">
            <a:extLst>
              <a:ext uri="{FF2B5EF4-FFF2-40B4-BE49-F238E27FC236}">
                <a16:creationId xmlns:a16="http://schemas.microsoft.com/office/drawing/2014/main" id="{F69D260C-2FF3-498C-A599-BAB08C4B9A85}"/>
              </a:ext>
            </a:extLst>
          </p:cNvPr>
          <p:cNvSpPr txBox="1"/>
          <p:nvPr/>
        </p:nvSpPr>
        <p:spPr>
          <a:xfrm>
            <a:off x="8275320" y="877500"/>
            <a:ext cx="1976120" cy="646331"/>
          </a:xfrm>
          <a:prstGeom prst="rect">
            <a:avLst/>
          </a:prstGeom>
          <a:noFill/>
        </p:spPr>
        <p:txBody>
          <a:bodyPr wrap="square" rtlCol="0">
            <a:spAutoFit/>
          </a:bodyPr>
          <a:lstStyle/>
          <a:p>
            <a:pPr algn="ctr"/>
            <a:r>
              <a:rPr lang="en-GB" b="1" dirty="0"/>
              <a:t>Bitesize version</a:t>
            </a:r>
          </a:p>
          <a:p>
            <a:pPr algn="ctr"/>
            <a:r>
              <a:rPr lang="en-GB" i="1" dirty="0">
                <a:hlinkClick r:id="rId8"/>
              </a:rPr>
              <a:t>Cymraeg</a:t>
            </a:r>
            <a:r>
              <a:rPr lang="en-GB" i="1" dirty="0"/>
              <a:t> / </a:t>
            </a:r>
            <a:r>
              <a:rPr lang="en-GB" i="1" dirty="0">
                <a:hlinkClick r:id="rId9"/>
              </a:rPr>
              <a:t>English</a:t>
            </a:r>
            <a:endParaRPr lang="en-GB" i="1" dirty="0"/>
          </a:p>
        </p:txBody>
      </p:sp>
      <p:pic>
        <p:nvPicPr>
          <p:cNvPr id="14" name="Picture 13">
            <a:extLst>
              <a:ext uri="{FF2B5EF4-FFF2-40B4-BE49-F238E27FC236}">
                <a16:creationId xmlns:a16="http://schemas.microsoft.com/office/drawing/2014/main" id="{78D7D1AB-AFDC-411A-A700-35E041C99B93}"/>
              </a:ext>
            </a:extLst>
          </p:cNvPr>
          <p:cNvPicPr>
            <a:picLocks noChangeAspect="1"/>
          </p:cNvPicPr>
          <p:nvPr/>
        </p:nvPicPr>
        <p:blipFill rotWithShape="1">
          <a:blip r:embed="rId10"/>
          <a:srcRect l="35566" t="14845" r="37450" b="27809"/>
          <a:stretch/>
        </p:blipFill>
        <p:spPr>
          <a:xfrm>
            <a:off x="4924418" y="3982720"/>
            <a:ext cx="1458567" cy="2066476"/>
          </a:xfrm>
          <a:prstGeom prst="rect">
            <a:avLst/>
          </a:prstGeom>
        </p:spPr>
      </p:pic>
      <p:pic>
        <p:nvPicPr>
          <p:cNvPr id="16" name="Picture 15">
            <a:extLst>
              <a:ext uri="{FF2B5EF4-FFF2-40B4-BE49-F238E27FC236}">
                <a16:creationId xmlns:a16="http://schemas.microsoft.com/office/drawing/2014/main" id="{3E933CB6-0F40-451B-A4A4-71971D00639D}"/>
              </a:ext>
            </a:extLst>
          </p:cNvPr>
          <p:cNvPicPr>
            <a:picLocks noChangeAspect="1"/>
          </p:cNvPicPr>
          <p:nvPr/>
        </p:nvPicPr>
        <p:blipFill rotWithShape="1">
          <a:blip r:embed="rId11"/>
          <a:srcRect l="19827" t="16793" r="24173" b="36000"/>
          <a:stretch/>
        </p:blipFill>
        <p:spPr>
          <a:xfrm>
            <a:off x="7960143" y="1910901"/>
            <a:ext cx="2854960" cy="1604460"/>
          </a:xfrm>
          <a:prstGeom prst="rect">
            <a:avLst/>
          </a:prstGeom>
        </p:spPr>
      </p:pic>
      <p:pic>
        <p:nvPicPr>
          <p:cNvPr id="18" name="Picture 17">
            <a:extLst>
              <a:ext uri="{FF2B5EF4-FFF2-40B4-BE49-F238E27FC236}">
                <a16:creationId xmlns:a16="http://schemas.microsoft.com/office/drawing/2014/main" id="{00DE15A7-0865-4F46-B094-B274DECCC288}"/>
              </a:ext>
            </a:extLst>
          </p:cNvPr>
          <p:cNvPicPr>
            <a:picLocks noChangeAspect="1"/>
          </p:cNvPicPr>
          <p:nvPr/>
        </p:nvPicPr>
        <p:blipFill rotWithShape="1">
          <a:blip r:embed="rId12"/>
          <a:srcRect l="35482" t="15703" r="37061" b="24148"/>
          <a:stretch/>
        </p:blipFill>
        <p:spPr>
          <a:xfrm>
            <a:off x="1160700" y="3913470"/>
            <a:ext cx="1590524" cy="2322852"/>
          </a:xfrm>
          <a:prstGeom prst="rect">
            <a:avLst/>
          </a:prstGeom>
        </p:spPr>
      </p:pic>
      <p:pic>
        <p:nvPicPr>
          <p:cNvPr id="20" name="Picture 19">
            <a:extLst>
              <a:ext uri="{FF2B5EF4-FFF2-40B4-BE49-F238E27FC236}">
                <a16:creationId xmlns:a16="http://schemas.microsoft.com/office/drawing/2014/main" id="{AFCA8E94-388B-4066-9FA4-1B52B7FA148C}"/>
              </a:ext>
            </a:extLst>
          </p:cNvPr>
          <p:cNvPicPr>
            <a:picLocks noChangeAspect="1"/>
          </p:cNvPicPr>
          <p:nvPr/>
        </p:nvPicPr>
        <p:blipFill rotWithShape="1">
          <a:blip r:embed="rId13"/>
          <a:srcRect l="27778" t="16148" r="31728" b="50667"/>
          <a:stretch/>
        </p:blipFill>
        <p:spPr>
          <a:xfrm>
            <a:off x="7960143" y="4085140"/>
            <a:ext cx="2936734" cy="1604460"/>
          </a:xfrm>
          <a:prstGeom prst="rect">
            <a:avLst/>
          </a:prstGeom>
        </p:spPr>
      </p:pic>
    </p:spTree>
    <p:extLst>
      <p:ext uri="{BB962C8B-B14F-4D97-AF65-F5344CB8AC3E}">
        <p14:creationId xmlns:p14="http://schemas.microsoft.com/office/powerpoint/2010/main" val="409221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descr="Icon&#10;&#10;Description automatically generated">
            <a:extLst>
              <a:ext uri="{FF2B5EF4-FFF2-40B4-BE49-F238E27FC236}">
                <a16:creationId xmlns:a16="http://schemas.microsoft.com/office/drawing/2014/main" id="{8EA90085-E863-2E45-BE07-652FE59C096B}"/>
              </a:ext>
            </a:extLst>
          </p:cNvPr>
          <p:cNvPicPr>
            <a:picLocks noChangeAspect="1"/>
          </p:cNvPicPr>
          <p:nvPr/>
        </p:nvPicPr>
        <p:blipFill rotWithShape="1">
          <a:blip r:embed="rId2"/>
          <a:srcRect t="19800"/>
          <a:stretch/>
        </p:blipFill>
        <p:spPr>
          <a:xfrm>
            <a:off x="8517375" y="4120109"/>
            <a:ext cx="2832100" cy="488897"/>
          </a:xfrm>
          <a:prstGeom prst="rect">
            <a:avLst/>
          </a:prstGeom>
        </p:spPr>
      </p:pic>
      <p:grpSp>
        <p:nvGrpSpPr>
          <p:cNvPr id="7" name="Group 6">
            <a:extLst>
              <a:ext uri="{FF2B5EF4-FFF2-40B4-BE49-F238E27FC236}">
                <a16:creationId xmlns:a16="http://schemas.microsoft.com/office/drawing/2014/main" id="{E611CAEE-E839-334C-BF91-A1A4CF970E41}"/>
              </a:ext>
            </a:extLst>
          </p:cNvPr>
          <p:cNvGrpSpPr/>
          <p:nvPr/>
        </p:nvGrpSpPr>
        <p:grpSpPr>
          <a:xfrm>
            <a:off x="-1143001" y="-12357"/>
            <a:ext cx="13686202" cy="6870357"/>
            <a:chOff x="-1151633" y="-12357"/>
            <a:chExt cx="13686202" cy="6870357"/>
          </a:xfrm>
        </p:grpSpPr>
        <p:pic>
          <p:nvPicPr>
            <p:cNvPr id="14" name="Picture 13" descr="A picture containing lamp&#10;&#10;Description automatically generated">
              <a:extLst>
                <a:ext uri="{FF2B5EF4-FFF2-40B4-BE49-F238E27FC236}">
                  <a16:creationId xmlns:a16="http://schemas.microsoft.com/office/drawing/2014/main" id="{81301FC4-228C-1D4B-9ECD-0B115C324C76}"/>
                </a:ext>
              </a:extLst>
            </p:cNvPr>
            <p:cNvPicPr>
              <a:picLocks noChangeAspect="1"/>
            </p:cNvPicPr>
            <p:nvPr/>
          </p:nvPicPr>
          <p:blipFill rotWithShape="1">
            <a:blip r:embed="rId3"/>
            <a:srcRect l="22120"/>
            <a:stretch/>
          </p:blipFill>
          <p:spPr>
            <a:xfrm rot="5400000">
              <a:off x="17498" y="-1165367"/>
              <a:ext cx="4519738" cy="6858000"/>
            </a:xfrm>
            <a:prstGeom prst="rect">
              <a:avLst/>
            </a:prstGeom>
          </p:spPr>
        </p:pic>
        <p:sp>
          <p:nvSpPr>
            <p:cNvPr id="15" name="Rectangle 14">
              <a:extLst>
                <a:ext uri="{FF2B5EF4-FFF2-40B4-BE49-F238E27FC236}">
                  <a16:creationId xmlns:a16="http://schemas.microsoft.com/office/drawing/2014/main" id="{1F311C18-C5E0-3447-B074-809C5010DCF1}"/>
                </a:ext>
              </a:extLst>
            </p:cNvPr>
            <p:cNvSpPr/>
            <p:nvPr/>
          </p:nvSpPr>
          <p:spPr>
            <a:xfrm>
              <a:off x="8058117" y="0"/>
              <a:ext cx="4133883" cy="6858000"/>
            </a:xfrm>
            <a:prstGeom prst="rect">
              <a:avLst/>
            </a:prstGeom>
            <a:solidFill>
              <a:srgbClr val="FCDC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6396057-518A-E14A-81C7-9B3B9F7597F3}"/>
                </a:ext>
              </a:extLst>
            </p:cNvPr>
            <p:cNvSpPr/>
            <p:nvPr/>
          </p:nvSpPr>
          <p:spPr>
            <a:xfrm rot="19165601">
              <a:off x="6005159" y="1656051"/>
              <a:ext cx="6529410" cy="3785148"/>
            </a:xfrm>
            <a:prstGeom prst="rect">
              <a:avLst/>
            </a:prstGeom>
            <a:solidFill>
              <a:srgbClr val="FCDC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24AFFF9-F5B3-B643-A9CD-4EEEF0486DC3}"/>
                </a:ext>
              </a:extLst>
            </p:cNvPr>
            <p:cNvSpPr/>
            <p:nvPr/>
          </p:nvSpPr>
          <p:spPr>
            <a:xfrm>
              <a:off x="5636758" y="-12357"/>
              <a:ext cx="6555242" cy="4153427"/>
            </a:xfrm>
            <a:prstGeom prst="rect">
              <a:avLst/>
            </a:prstGeom>
            <a:solidFill>
              <a:srgbClr val="FCDC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7413331F-60CC-41AE-B2C3-504056CBE78A}"/>
              </a:ext>
            </a:extLst>
          </p:cNvPr>
          <p:cNvSpPr txBox="1"/>
          <p:nvPr/>
        </p:nvSpPr>
        <p:spPr>
          <a:xfrm>
            <a:off x="7748721" y="5728000"/>
            <a:ext cx="4369408" cy="923330"/>
          </a:xfrm>
          <a:prstGeom prst="rect">
            <a:avLst/>
          </a:prstGeom>
          <a:noFill/>
        </p:spPr>
        <p:txBody>
          <a:bodyPr wrap="square" rtlCol="0">
            <a:spAutoFit/>
          </a:bodyPr>
          <a:lstStyle/>
          <a:p>
            <a:pPr algn="r"/>
            <a:r>
              <a:rPr lang="en-GB" dirty="0"/>
              <a:t>Alice Horn </a:t>
            </a:r>
          </a:p>
          <a:p>
            <a:pPr algn="r"/>
            <a:r>
              <a:rPr lang="en-GB" dirty="0"/>
              <a:t>Analyst Officer</a:t>
            </a:r>
          </a:p>
          <a:p>
            <a:pPr algn="r"/>
            <a:r>
              <a:rPr lang="en-GB" dirty="0" err="1"/>
              <a:t>alice.horn@futuregenerations.wales</a:t>
            </a:r>
            <a:endParaRPr lang="en-GB" dirty="0"/>
          </a:p>
        </p:txBody>
      </p:sp>
      <p:pic>
        <p:nvPicPr>
          <p:cNvPr id="10" name="Picture 9" descr="Text, letter&#10;&#10;Description automatically generated">
            <a:extLst>
              <a:ext uri="{FF2B5EF4-FFF2-40B4-BE49-F238E27FC236}">
                <a16:creationId xmlns:a16="http://schemas.microsoft.com/office/drawing/2014/main" id="{61CF4EBD-DA7A-934D-894A-EB5865CB28E7}"/>
              </a:ext>
            </a:extLst>
          </p:cNvPr>
          <p:cNvPicPr>
            <a:picLocks noChangeAspect="1"/>
          </p:cNvPicPr>
          <p:nvPr/>
        </p:nvPicPr>
        <p:blipFill>
          <a:blip r:embed="rId4"/>
          <a:stretch>
            <a:fillRect/>
          </a:stretch>
        </p:blipFill>
        <p:spPr>
          <a:xfrm>
            <a:off x="188358" y="5675106"/>
            <a:ext cx="2577352" cy="1029119"/>
          </a:xfrm>
          <a:prstGeom prst="rect">
            <a:avLst/>
          </a:prstGeom>
        </p:spPr>
      </p:pic>
    </p:spTree>
    <p:extLst>
      <p:ext uri="{BB962C8B-B14F-4D97-AF65-F5344CB8AC3E}">
        <p14:creationId xmlns:p14="http://schemas.microsoft.com/office/powerpoint/2010/main" val="3999517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A6EEF3-F7E1-483C-B076-C75E19D11637}"/>
              </a:ext>
            </a:extLst>
          </p:cNvPr>
          <p:cNvGrpSpPr/>
          <p:nvPr/>
        </p:nvGrpSpPr>
        <p:grpSpPr>
          <a:xfrm>
            <a:off x="0" y="0"/>
            <a:ext cx="12192000" cy="528773"/>
            <a:chOff x="0" y="0"/>
            <a:chExt cx="12192000" cy="528773"/>
          </a:xfrm>
        </p:grpSpPr>
        <p:sp>
          <p:nvSpPr>
            <p:cNvPr id="3" name="Rectangle 2">
              <a:extLst>
                <a:ext uri="{FF2B5EF4-FFF2-40B4-BE49-F238E27FC236}">
                  <a16:creationId xmlns:a16="http://schemas.microsoft.com/office/drawing/2014/main" id="{33381E66-63B2-4CDF-8DCB-ADAC060EF907}"/>
                </a:ext>
              </a:extLst>
            </p:cNvPr>
            <p:cNvSpPr/>
            <p:nvPr/>
          </p:nvSpPr>
          <p:spPr>
            <a:xfrm>
              <a:off x="0" y="0"/>
              <a:ext cx="12192000" cy="248479"/>
            </a:xfrm>
            <a:prstGeom prst="rect">
              <a:avLst/>
            </a:prstGeom>
            <a:solidFill>
              <a:srgbClr val="007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655C6D56-CABD-4433-8560-050841D6E0A1}"/>
                </a:ext>
              </a:extLst>
            </p:cNvPr>
            <p:cNvPicPr>
              <a:picLocks noChangeAspect="1"/>
            </p:cNvPicPr>
            <p:nvPr/>
          </p:nvPicPr>
          <p:blipFill rotWithShape="1">
            <a:blip r:embed="rId2"/>
            <a:srcRect t="11437"/>
            <a:stretch/>
          </p:blipFill>
          <p:spPr>
            <a:xfrm>
              <a:off x="326059" y="90122"/>
              <a:ext cx="3200400" cy="438651"/>
            </a:xfrm>
            <a:prstGeom prst="rect">
              <a:avLst/>
            </a:prstGeom>
          </p:spPr>
        </p:pic>
      </p:grpSp>
      <p:pic>
        <p:nvPicPr>
          <p:cNvPr id="6" name="Picture 5">
            <a:extLst>
              <a:ext uri="{FF2B5EF4-FFF2-40B4-BE49-F238E27FC236}">
                <a16:creationId xmlns:a16="http://schemas.microsoft.com/office/drawing/2014/main" id="{FA893F52-BCE6-4E7E-995E-ABAC4570E504}"/>
              </a:ext>
            </a:extLst>
          </p:cNvPr>
          <p:cNvPicPr>
            <a:picLocks noChangeAspect="1"/>
          </p:cNvPicPr>
          <p:nvPr/>
        </p:nvPicPr>
        <p:blipFill rotWithShape="1">
          <a:blip r:embed="rId3"/>
          <a:srcRect l="23848" t="18841" r="32772" b="16727"/>
          <a:stretch/>
        </p:blipFill>
        <p:spPr>
          <a:xfrm>
            <a:off x="1158971" y="396463"/>
            <a:ext cx="3062600" cy="3032537"/>
          </a:xfrm>
          <a:prstGeom prst="rect">
            <a:avLst/>
          </a:prstGeom>
        </p:spPr>
      </p:pic>
      <p:pic>
        <p:nvPicPr>
          <p:cNvPr id="8" name="Picture 7">
            <a:extLst>
              <a:ext uri="{FF2B5EF4-FFF2-40B4-BE49-F238E27FC236}">
                <a16:creationId xmlns:a16="http://schemas.microsoft.com/office/drawing/2014/main" id="{C95983F6-BB86-46D8-AB68-6A37068050EC}"/>
              </a:ext>
            </a:extLst>
          </p:cNvPr>
          <p:cNvPicPr>
            <a:picLocks noChangeAspect="1"/>
          </p:cNvPicPr>
          <p:nvPr/>
        </p:nvPicPr>
        <p:blipFill rotWithShape="1">
          <a:blip r:embed="rId4"/>
          <a:srcRect l="23369" t="20359" r="32665" b="13053"/>
          <a:stretch/>
        </p:blipFill>
        <p:spPr>
          <a:xfrm>
            <a:off x="6759897" y="309447"/>
            <a:ext cx="3200400" cy="3231396"/>
          </a:xfrm>
          <a:prstGeom prst="rect">
            <a:avLst/>
          </a:prstGeom>
        </p:spPr>
      </p:pic>
      <p:pic>
        <p:nvPicPr>
          <p:cNvPr id="10" name="Picture 9">
            <a:extLst>
              <a:ext uri="{FF2B5EF4-FFF2-40B4-BE49-F238E27FC236}">
                <a16:creationId xmlns:a16="http://schemas.microsoft.com/office/drawing/2014/main" id="{E504456F-4AB5-47B7-8BAC-4CFC7952E498}"/>
              </a:ext>
            </a:extLst>
          </p:cNvPr>
          <p:cNvPicPr>
            <a:picLocks noChangeAspect="1"/>
          </p:cNvPicPr>
          <p:nvPr/>
        </p:nvPicPr>
        <p:blipFill rotWithShape="1">
          <a:blip r:embed="rId5"/>
          <a:srcRect l="15172" t="25150" r="19412" b="16727"/>
          <a:stretch/>
        </p:blipFill>
        <p:spPr>
          <a:xfrm>
            <a:off x="111336" y="3413092"/>
            <a:ext cx="5815649" cy="3444908"/>
          </a:xfrm>
          <a:prstGeom prst="rect">
            <a:avLst/>
          </a:prstGeom>
        </p:spPr>
      </p:pic>
      <p:pic>
        <p:nvPicPr>
          <p:cNvPr id="12" name="Picture 11">
            <a:extLst>
              <a:ext uri="{FF2B5EF4-FFF2-40B4-BE49-F238E27FC236}">
                <a16:creationId xmlns:a16="http://schemas.microsoft.com/office/drawing/2014/main" id="{21D4AA8E-DE3C-4BF2-90AB-E2184269B944}"/>
              </a:ext>
            </a:extLst>
          </p:cNvPr>
          <p:cNvPicPr>
            <a:picLocks noChangeAspect="1"/>
          </p:cNvPicPr>
          <p:nvPr/>
        </p:nvPicPr>
        <p:blipFill rotWithShape="1">
          <a:blip r:embed="rId6"/>
          <a:srcRect l="21665" t="32495" r="24788" b="19521"/>
          <a:stretch/>
        </p:blipFill>
        <p:spPr>
          <a:xfrm>
            <a:off x="6038502" y="3448878"/>
            <a:ext cx="5643539" cy="3371537"/>
          </a:xfrm>
          <a:prstGeom prst="rect">
            <a:avLst/>
          </a:prstGeom>
        </p:spPr>
      </p:pic>
    </p:spTree>
    <p:extLst>
      <p:ext uri="{BB962C8B-B14F-4D97-AF65-F5344CB8AC3E}">
        <p14:creationId xmlns:p14="http://schemas.microsoft.com/office/powerpoint/2010/main" val="1465935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a:extLst>
              <a:ext uri="{FF2B5EF4-FFF2-40B4-BE49-F238E27FC236}">
                <a16:creationId xmlns:a16="http://schemas.microsoft.com/office/drawing/2014/main" id="{0AE6339E-F899-4BED-8586-9817D328062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5" name="Group 4">
            <a:extLst>
              <a:ext uri="{FF2B5EF4-FFF2-40B4-BE49-F238E27FC236}">
                <a16:creationId xmlns:a16="http://schemas.microsoft.com/office/drawing/2014/main" id="{58FE5E7D-6087-1C4C-BB42-F20422EBC35F}"/>
              </a:ext>
            </a:extLst>
          </p:cNvPr>
          <p:cNvGrpSpPr/>
          <p:nvPr/>
        </p:nvGrpSpPr>
        <p:grpSpPr>
          <a:xfrm>
            <a:off x="0" y="0"/>
            <a:ext cx="12192000" cy="528773"/>
            <a:chOff x="0" y="0"/>
            <a:chExt cx="12192000" cy="528773"/>
          </a:xfrm>
        </p:grpSpPr>
        <p:sp>
          <p:nvSpPr>
            <p:cNvPr id="6" name="Rectangle 5">
              <a:extLst>
                <a:ext uri="{FF2B5EF4-FFF2-40B4-BE49-F238E27FC236}">
                  <a16:creationId xmlns:a16="http://schemas.microsoft.com/office/drawing/2014/main" id="{B4FEA842-2CB3-4843-A467-0F696CD152A3}"/>
                </a:ext>
              </a:extLst>
            </p:cNvPr>
            <p:cNvSpPr/>
            <p:nvPr/>
          </p:nvSpPr>
          <p:spPr>
            <a:xfrm>
              <a:off x="0" y="0"/>
              <a:ext cx="12192000" cy="248479"/>
            </a:xfrm>
            <a:prstGeom prst="rect">
              <a:avLst/>
            </a:prstGeom>
            <a:solidFill>
              <a:srgbClr val="007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240E87A6-83E6-924B-9D8E-683D1CA1903D}"/>
                </a:ext>
              </a:extLst>
            </p:cNvPr>
            <p:cNvPicPr>
              <a:picLocks noChangeAspect="1"/>
            </p:cNvPicPr>
            <p:nvPr/>
          </p:nvPicPr>
          <p:blipFill rotWithShape="1">
            <a:blip r:embed="rId3"/>
            <a:srcRect t="11437"/>
            <a:stretch/>
          </p:blipFill>
          <p:spPr>
            <a:xfrm>
              <a:off x="326059" y="90122"/>
              <a:ext cx="3200400" cy="438651"/>
            </a:xfrm>
            <a:prstGeom prst="rect">
              <a:avLst/>
            </a:prstGeom>
          </p:spPr>
        </p:pic>
      </p:grpSp>
      <p:pic>
        <p:nvPicPr>
          <p:cNvPr id="10" name="Picture 9">
            <a:extLst>
              <a:ext uri="{FF2B5EF4-FFF2-40B4-BE49-F238E27FC236}">
                <a16:creationId xmlns:a16="http://schemas.microsoft.com/office/drawing/2014/main" id="{1E614B4F-C510-4992-B1B9-1738316BBF75}"/>
              </a:ext>
            </a:extLst>
          </p:cNvPr>
          <p:cNvPicPr>
            <a:picLocks noChangeAspect="1"/>
          </p:cNvPicPr>
          <p:nvPr/>
        </p:nvPicPr>
        <p:blipFill rotWithShape="1">
          <a:blip r:embed="rId4"/>
          <a:srcRect l="16956" t="19324" r="19855" b="6184"/>
          <a:stretch/>
        </p:blipFill>
        <p:spPr>
          <a:xfrm>
            <a:off x="326059" y="1126433"/>
            <a:ext cx="5606521" cy="4406349"/>
          </a:xfrm>
          <a:prstGeom prst="rect">
            <a:avLst/>
          </a:prstGeom>
        </p:spPr>
      </p:pic>
      <p:pic>
        <p:nvPicPr>
          <p:cNvPr id="11" name="Picture 10">
            <a:extLst>
              <a:ext uri="{FF2B5EF4-FFF2-40B4-BE49-F238E27FC236}">
                <a16:creationId xmlns:a16="http://schemas.microsoft.com/office/drawing/2014/main" id="{F7926EBC-272E-4DA7-B1E8-3875BF881B02}"/>
              </a:ext>
            </a:extLst>
          </p:cNvPr>
          <p:cNvPicPr>
            <a:picLocks noChangeAspect="1"/>
          </p:cNvPicPr>
          <p:nvPr/>
        </p:nvPicPr>
        <p:blipFill rotWithShape="1">
          <a:blip r:embed="rId5"/>
          <a:srcRect l="22947" t="25024" r="25394" b="12947"/>
          <a:stretch/>
        </p:blipFill>
        <p:spPr>
          <a:xfrm>
            <a:off x="6096000" y="1099928"/>
            <a:ext cx="5570723" cy="4459357"/>
          </a:xfrm>
          <a:prstGeom prst="rect">
            <a:avLst/>
          </a:prstGeom>
        </p:spPr>
      </p:pic>
    </p:spTree>
    <p:extLst>
      <p:ext uri="{BB962C8B-B14F-4D97-AF65-F5344CB8AC3E}">
        <p14:creationId xmlns:p14="http://schemas.microsoft.com/office/powerpoint/2010/main" val="1587900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a:extLst>
              <a:ext uri="{FF2B5EF4-FFF2-40B4-BE49-F238E27FC236}">
                <a16:creationId xmlns:a16="http://schemas.microsoft.com/office/drawing/2014/main" id="{0AE6339E-F899-4BED-8586-9817D3280622}"/>
              </a:ext>
            </a:extLst>
          </p:cNvPr>
          <p:cNvSpPr>
            <a:spLocks noChangeAspect="1" noChangeArrowheads="1"/>
          </p:cNvSpPr>
          <p:nvPr/>
        </p:nvSpPr>
        <p:spPr bwMode="auto">
          <a:xfrm>
            <a:off x="5792321" y="372483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Rectangle 6">
            <a:extLst>
              <a:ext uri="{FF2B5EF4-FFF2-40B4-BE49-F238E27FC236}">
                <a16:creationId xmlns:a16="http://schemas.microsoft.com/office/drawing/2014/main" id="{8966FC77-30B8-E94F-9BCB-CDA192FD7375}"/>
              </a:ext>
            </a:extLst>
          </p:cNvPr>
          <p:cNvSpPr/>
          <p:nvPr/>
        </p:nvSpPr>
        <p:spPr>
          <a:xfrm>
            <a:off x="138" y="0"/>
            <a:ext cx="12192000" cy="244449"/>
          </a:xfrm>
          <a:prstGeom prst="rect">
            <a:avLst/>
          </a:prstGeom>
          <a:solidFill>
            <a:srgbClr val="FCDC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5" descr="Icon&#10;&#10;Description automatically generated">
            <a:extLst>
              <a:ext uri="{FF2B5EF4-FFF2-40B4-BE49-F238E27FC236}">
                <a16:creationId xmlns:a16="http://schemas.microsoft.com/office/drawing/2014/main" id="{39C29905-2313-B94A-ABF8-FD9A2A69AF5A}"/>
              </a:ext>
            </a:extLst>
          </p:cNvPr>
          <p:cNvPicPr>
            <a:picLocks noChangeAspect="1"/>
          </p:cNvPicPr>
          <p:nvPr/>
        </p:nvPicPr>
        <p:blipFill rotWithShape="1">
          <a:blip r:embed="rId2"/>
          <a:srcRect t="19800"/>
          <a:stretch/>
        </p:blipFill>
        <p:spPr>
          <a:xfrm>
            <a:off x="584337" y="58560"/>
            <a:ext cx="2832100" cy="488897"/>
          </a:xfrm>
          <a:prstGeom prst="rect">
            <a:avLst/>
          </a:prstGeom>
        </p:spPr>
      </p:pic>
      <p:sp>
        <p:nvSpPr>
          <p:cNvPr id="12" name="TextBox 11">
            <a:extLst>
              <a:ext uri="{FF2B5EF4-FFF2-40B4-BE49-F238E27FC236}">
                <a16:creationId xmlns:a16="http://schemas.microsoft.com/office/drawing/2014/main" id="{19F7D4C1-B258-EB43-97AD-27298DCEED8C}"/>
              </a:ext>
            </a:extLst>
          </p:cNvPr>
          <p:cNvSpPr txBox="1"/>
          <p:nvPr/>
        </p:nvSpPr>
        <p:spPr>
          <a:xfrm>
            <a:off x="752813" y="460073"/>
            <a:ext cx="6715690" cy="523220"/>
          </a:xfrm>
          <a:prstGeom prst="rect">
            <a:avLst/>
          </a:prstGeom>
          <a:noFill/>
        </p:spPr>
        <p:txBody>
          <a:bodyPr wrap="square" lIns="91440" tIns="45720" rIns="91440" bIns="45720" rtlCol="0" anchor="t">
            <a:spAutoFit/>
          </a:bodyPr>
          <a:lstStyle/>
          <a:p>
            <a:r>
              <a:rPr lang="en-US" sz="2800" b="1" dirty="0">
                <a:solidFill>
                  <a:srgbClr val="002060"/>
                </a:solidFill>
                <a:latin typeface="Calibri"/>
                <a:cs typeface="Calibri"/>
              </a:rPr>
              <a:t>Section 20 Review:</a:t>
            </a:r>
          </a:p>
        </p:txBody>
      </p:sp>
      <p:grpSp>
        <p:nvGrpSpPr>
          <p:cNvPr id="11" name="Group 10">
            <a:extLst>
              <a:ext uri="{FF2B5EF4-FFF2-40B4-BE49-F238E27FC236}">
                <a16:creationId xmlns:a16="http://schemas.microsoft.com/office/drawing/2014/main" id="{9854D148-C5CF-4DC4-AFBF-CFD10232D643}"/>
              </a:ext>
            </a:extLst>
          </p:cNvPr>
          <p:cNvGrpSpPr/>
          <p:nvPr/>
        </p:nvGrpSpPr>
        <p:grpSpPr>
          <a:xfrm>
            <a:off x="0" y="0"/>
            <a:ext cx="12192000" cy="528773"/>
            <a:chOff x="0" y="0"/>
            <a:chExt cx="12192000" cy="528773"/>
          </a:xfrm>
        </p:grpSpPr>
        <p:sp>
          <p:nvSpPr>
            <p:cNvPr id="13" name="Rectangle 12">
              <a:extLst>
                <a:ext uri="{FF2B5EF4-FFF2-40B4-BE49-F238E27FC236}">
                  <a16:creationId xmlns:a16="http://schemas.microsoft.com/office/drawing/2014/main" id="{6239B2B8-F8BA-4787-9FA3-0AAB6162834C}"/>
                </a:ext>
              </a:extLst>
            </p:cNvPr>
            <p:cNvSpPr/>
            <p:nvPr/>
          </p:nvSpPr>
          <p:spPr>
            <a:xfrm>
              <a:off x="0" y="0"/>
              <a:ext cx="12192000" cy="248479"/>
            </a:xfrm>
            <a:prstGeom prst="rect">
              <a:avLst/>
            </a:prstGeom>
            <a:solidFill>
              <a:srgbClr val="007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Icon&#10;&#10;Description automatically generated">
              <a:extLst>
                <a:ext uri="{FF2B5EF4-FFF2-40B4-BE49-F238E27FC236}">
                  <a16:creationId xmlns:a16="http://schemas.microsoft.com/office/drawing/2014/main" id="{837853B3-ACB8-4888-9A99-3AEC6CBF43EA}"/>
                </a:ext>
              </a:extLst>
            </p:cNvPr>
            <p:cNvPicPr>
              <a:picLocks noChangeAspect="1"/>
            </p:cNvPicPr>
            <p:nvPr/>
          </p:nvPicPr>
          <p:blipFill rotWithShape="1">
            <a:blip r:embed="rId3"/>
            <a:srcRect t="11437"/>
            <a:stretch/>
          </p:blipFill>
          <p:spPr>
            <a:xfrm>
              <a:off x="326059" y="90122"/>
              <a:ext cx="3200400" cy="438651"/>
            </a:xfrm>
            <a:prstGeom prst="rect">
              <a:avLst/>
            </a:prstGeom>
          </p:spPr>
        </p:pic>
      </p:grpSp>
      <p:pic>
        <p:nvPicPr>
          <p:cNvPr id="3" name="Picture 2">
            <a:extLst>
              <a:ext uri="{FF2B5EF4-FFF2-40B4-BE49-F238E27FC236}">
                <a16:creationId xmlns:a16="http://schemas.microsoft.com/office/drawing/2014/main" id="{9E7DF8ED-B7D4-40A7-AEB3-5ED9B6350B66}"/>
              </a:ext>
            </a:extLst>
          </p:cNvPr>
          <p:cNvPicPr>
            <a:picLocks noChangeAspect="1"/>
          </p:cNvPicPr>
          <p:nvPr/>
        </p:nvPicPr>
        <p:blipFill rotWithShape="1">
          <a:blip r:embed="rId4"/>
          <a:srcRect l="4617" t="37037" r="8074" b="31630"/>
          <a:stretch/>
        </p:blipFill>
        <p:spPr>
          <a:xfrm>
            <a:off x="575115" y="2153920"/>
            <a:ext cx="10658825" cy="2550160"/>
          </a:xfrm>
          <a:prstGeom prst="rect">
            <a:avLst/>
          </a:prstGeom>
        </p:spPr>
      </p:pic>
    </p:spTree>
    <p:extLst>
      <p:ext uri="{BB962C8B-B14F-4D97-AF65-F5344CB8AC3E}">
        <p14:creationId xmlns:p14="http://schemas.microsoft.com/office/powerpoint/2010/main" val="3392499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a:extLst>
              <a:ext uri="{FF2B5EF4-FFF2-40B4-BE49-F238E27FC236}">
                <a16:creationId xmlns:a16="http://schemas.microsoft.com/office/drawing/2014/main" id="{0AE6339E-F899-4BED-8586-9817D3280622}"/>
              </a:ext>
            </a:extLst>
          </p:cNvPr>
          <p:cNvSpPr>
            <a:spLocks noChangeAspect="1" noChangeArrowheads="1"/>
          </p:cNvSpPr>
          <p:nvPr/>
        </p:nvSpPr>
        <p:spPr bwMode="auto">
          <a:xfrm>
            <a:off x="5792321" y="372483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Rectangle 6">
            <a:extLst>
              <a:ext uri="{FF2B5EF4-FFF2-40B4-BE49-F238E27FC236}">
                <a16:creationId xmlns:a16="http://schemas.microsoft.com/office/drawing/2014/main" id="{8966FC77-30B8-E94F-9BCB-CDA192FD7375}"/>
              </a:ext>
            </a:extLst>
          </p:cNvPr>
          <p:cNvSpPr/>
          <p:nvPr/>
        </p:nvSpPr>
        <p:spPr>
          <a:xfrm>
            <a:off x="138" y="0"/>
            <a:ext cx="12192000" cy="244449"/>
          </a:xfrm>
          <a:prstGeom prst="rect">
            <a:avLst/>
          </a:prstGeom>
          <a:solidFill>
            <a:srgbClr val="FCDC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5" descr="Icon&#10;&#10;Description automatically generated">
            <a:extLst>
              <a:ext uri="{FF2B5EF4-FFF2-40B4-BE49-F238E27FC236}">
                <a16:creationId xmlns:a16="http://schemas.microsoft.com/office/drawing/2014/main" id="{39C29905-2313-B94A-ABF8-FD9A2A69AF5A}"/>
              </a:ext>
            </a:extLst>
          </p:cNvPr>
          <p:cNvPicPr>
            <a:picLocks noChangeAspect="1"/>
          </p:cNvPicPr>
          <p:nvPr/>
        </p:nvPicPr>
        <p:blipFill rotWithShape="1">
          <a:blip r:embed="rId2"/>
          <a:srcRect t="19800"/>
          <a:stretch/>
        </p:blipFill>
        <p:spPr>
          <a:xfrm>
            <a:off x="584337" y="58560"/>
            <a:ext cx="2832100" cy="488897"/>
          </a:xfrm>
          <a:prstGeom prst="rect">
            <a:avLst/>
          </a:prstGeom>
        </p:spPr>
      </p:pic>
      <p:sp>
        <p:nvSpPr>
          <p:cNvPr id="12" name="TextBox 11">
            <a:extLst>
              <a:ext uri="{FF2B5EF4-FFF2-40B4-BE49-F238E27FC236}">
                <a16:creationId xmlns:a16="http://schemas.microsoft.com/office/drawing/2014/main" id="{19F7D4C1-B258-EB43-97AD-27298DCEED8C}"/>
              </a:ext>
            </a:extLst>
          </p:cNvPr>
          <p:cNvSpPr txBox="1"/>
          <p:nvPr/>
        </p:nvSpPr>
        <p:spPr>
          <a:xfrm>
            <a:off x="752813" y="460073"/>
            <a:ext cx="6715690" cy="523220"/>
          </a:xfrm>
          <a:prstGeom prst="rect">
            <a:avLst/>
          </a:prstGeom>
          <a:noFill/>
        </p:spPr>
        <p:txBody>
          <a:bodyPr wrap="square" lIns="91440" tIns="45720" rIns="91440" bIns="45720" rtlCol="0" anchor="t">
            <a:spAutoFit/>
          </a:bodyPr>
          <a:lstStyle/>
          <a:p>
            <a:r>
              <a:rPr lang="en-US" sz="2800" b="1" dirty="0">
                <a:solidFill>
                  <a:srgbClr val="002060"/>
                </a:solidFill>
                <a:latin typeface="Calibri"/>
                <a:cs typeface="Calibri"/>
              </a:rPr>
              <a:t>Section 20 Review:</a:t>
            </a:r>
          </a:p>
        </p:txBody>
      </p:sp>
      <p:sp>
        <p:nvSpPr>
          <p:cNvPr id="8" name="TextBox 7">
            <a:extLst>
              <a:ext uri="{FF2B5EF4-FFF2-40B4-BE49-F238E27FC236}">
                <a16:creationId xmlns:a16="http://schemas.microsoft.com/office/drawing/2014/main" id="{B3D81DEE-B5C2-4791-8979-89C5A2F2B197}"/>
              </a:ext>
            </a:extLst>
          </p:cNvPr>
          <p:cNvSpPr txBox="1"/>
          <p:nvPr/>
        </p:nvSpPr>
        <p:spPr>
          <a:xfrm>
            <a:off x="752813" y="1194887"/>
            <a:ext cx="10952879" cy="4401205"/>
          </a:xfrm>
          <a:prstGeom prst="rect">
            <a:avLst/>
          </a:prstGeom>
          <a:noFill/>
        </p:spPr>
        <p:txBody>
          <a:bodyPr wrap="square" lIns="91440" tIns="45720" rIns="91440" bIns="45720" rtlCol="0" anchor="t">
            <a:spAutoFit/>
          </a:bodyPr>
          <a:lstStyle/>
          <a:p>
            <a:pPr fontAlgn="base"/>
            <a:r>
              <a:rPr lang="en-GB" sz="2800" dirty="0"/>
              <a:t>We are interested in: </a:t>
            </a:r>
          </a:p>
          <a:p>
            <a:pPr fontAlgn="base"/>
            <a:endParaRPr lang="en-GB" sz="2800" dirty="0"/>
          </a:p>
          <a:p>
            <a:pPr marL="285750" indent="-285750" fontAlgn="base">
              <a:buFont typeface="Arial" panose="020B0604020202020204" pitchFamily="34" charset="0"/>
              <a:buChar char="•"/>
            </a:pPr>
            <a:r>
              <a:rPr lang="en-GB" sz="2800" dirty="0"/>
              <a:t>The extent to which public bodies are embedding the Well-being of Future Generations Act into procurement contracts and frameworks, and in particular, how they are taking into account the </a:t>
            </a:r>
            <a:r>
              <a:rPr lang="en-GB" sz="2800" b="1" dirty="0">
                <a:solidFill>
                  <a:schemeClr val="accent1"/>
                </a:solidFill>
              </a:rPr>
              <a:t>long-term</a:t>
            </a:r>
            <a:r>
              <a:rPr lang="en-GB" sz="2800" dirty="0"/>
              <a:t> impact of their decisions </a:t>
            </a:r>
          </a:p>
          <a:p>
            <a:pPr fontAlgn="base"/>
            <a:endParaRPr lang="en-GB" sz="2800" dirty="0"/>
          </a:p>
          <a:p>
            <a:pPr marL="285750" indent="-285750" fontAlgn="base">
              <a:buFont typeface="Arial" panose="020B0604020202020204" pitchFamily="34" charset="0"/>
              <a:buChar char="•"/>
            </a:pPr>
            <a:r>
              <a:rPr lang="en-GB" sz="2800" dirty="0"/>
              <a:t>To what extent procurement is supporting delivery of the public bodies </a:t>
            </a:r>
            <a:r>
              <a:rPr lang="en-GB" sz="2800" b="1" dirty="0">
                <a:solidFill>
                  <a:schemeClr val="accent1"/>
                </a:solidFill>
              </a:rPr>
              <a:t>well-being objectives </a:t>
            </a:r>
          </a:p>
          <a:p>
            <a:endParaRPr lang="en-US" sz="2800" dirty="0">
              <a:ea typeface="+mn-lt"/>
              <a:cs typeface="+mn-lt"/>
            </a:endParaRPr>
          </a:p>
        </p:txBody>
      </p:sp>
      <p:grpSp>
        <p:nvGrpSpPr>
          <p:cNvPr id="11" name="Group 10">
            <a:extLst>
              <a:ext uri="{FF2B5EF4-FFF2-40B4-BE49-F238E27FC236}">
                <a16:creationId xmlns:a16="http://schemas.microsoft.com/office/drawing/2014/main" id="{9854D148-C5CF-4DC4-AFBF-CFD10232D643}"/>
              </a:ext>
            </a:extLst>
          </p:cNvPr>
          <p:cNvGrpSpPr/>
          <p:nvPr/>
        </p:nvGrpSpPr>
        <p:grpSpPr>
          <a:xfrm>
            <a:off x="0" y="0"/>
            <a:ext cx="12192000" cy="528773"/>
            <a:chOff x="0" y="0"/>
            <a:chExt cx="12192000" cy="528773"/>
          </a:xfrm>
        </p:grpSpPr>
        <p:sp>
          <p:nvSpPr>
            <p:cNvPr id="13" name="Rectangle 12">
              <a:extLst>
                <a:ext uri="{FF2B5EF4-FFF2-40B4-BE49-F238E27FC236}">
                  <a16:creationId xmlns:a16="http://schemas.microsoft.com/office/drawing/2014/main" id="{6239B2B8-F8BA-4787-9FA3-0AAB6162834C}"/>
                </a:ext>
              </a:extLst>
            </p:cNvPr>
            <p:cNvSpPr/>
            <p:nvPr/>
          </p:nvSpPr>
          <p:spPr>
            <a:xfrm>
              <a:off x="0" y="0"/>
              <a:ext cx="12192000" cy="248479"/>
            </a:xfrm>
            <a:prstGeom prst="rect">
              <a:avLst/>
            </a:prstGeom>
            <a:solidFill>
              <a:srgbClr val="007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Icon&#10;&#10;Description automatically generated">
              <a:extLst>
                <a:ext uri="{FF2B5EF4-FFF2-40B4-BE49-F238E27FC236}">
                  <a16:creationId xmlns:a16="http://schemas.microsoft.com/office/drawing/2014/main" id="{837853B3-ACB8-4888-9A99-3AEC6CBF43EA}"/>
                </a:ext>
              </a:extLst>
            </p:cNvPr>
            <p:cNvPicPr>
              <a:picLocks noChangeAspect="1"/>
            </p:cNvPicPr>
            <p:nvPr/>
          </p:nvPicPr>
          <p:blipFill rotWithShape="1">
            <a:blip r:embed="rId3"/>
            <a:srcRect t="11437"/>
            <a:stretch/>
          </p:blipFill>
          <p:spPr>
            <a:xfrm>
              <a:off x="326059" y="90122"/>
              <a:ext cx="3200400" cy="438651"/>
            </a:xfrm>
            <a:prstGeom prst="rect">
              <a:avLst/>
            </a:prstGeom>
          </p:spPr>
        </p:pic>
      </p:grpSp>
    </p:spTree>
    <p:extLst>
      <p:ext uri="{BB962C8B-B14F-4D97-AF65-F5344CB8AC3E}">
        <p14:creationId xmlns:p14="http://schemas.microsoft.com/office/powerpoint/2010/main" val="3968460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a:extLst>
              <a:ext uri="{FF2B5EF4-FFF2-40B4-BE49-F238E27FC236}">
                <a16:creationId xmlns:a16="http://schemas.microsoft.com/office/drawing/2014/main" id="{0AE6339E-F899-4BED-8586-9817D328062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 name="Picture 1">
            <a:extLst>
              <a:ext uri="{FF2B5EF4-FFF2-40B4-BE49-F238E27FC236}">
                <a16:creationId xmlns:a16="http://schemas.microsoft.com/office/drawing/2014/main" id="{8EAF8B4D-282A-4B4B-96E8-DE43B6779183}"/>
              </a:ext>
            </a:extLst>
          </p:cNvPr>
          <p:cNvPicPr>
            <a:picLocks noChangeAspect="1"/>
          </p:cNvPicPr>
          <p:nvPr/>
        </p:nvPicPr>
        <p:blipFill>
          <a:blip r:embed="rId3"/>
          <a:stretch>
            <a:fillRect/>
          </a:stretch>
        </p:blipFill>
        <p:spPr>
          <a:xfrm>
            <a:off x="520579" y="648203"/>
            <a:ext cx="9150959" cy="1392369"/>
          </a:xfrm>
          <a:prstGeom prst="rect">
            <a:avLst/>
          </a:prstGeom>
        </p:spPr>
      </p:pic>
      <p:pic>
        <p:nvPicPr>
          <p:cNvPr id="3" name="Picture 2">
            <a:extLst>
              <a:ext uri="{FF2B5EF4-FFF2-40B4-BE49-F238E27FC236}">
                <a16:creationId xmlns:a16="http://schemas.microsoft.com/office/drawing/2014/main" id="{09A1A430-973F-4549-8D9D-EF54E399FF79}"/>
              </a:ext>
            </a:extLst>
          </p:cNvPr>
          <p:cNvPicPr>
            <a:picLocks noChangeAspect="1"/>
          </p:cNvPicPr>
          <p:nvPr/>
        </p:nvPicPr>
        <p:blipFill>
          <a:blip r:embed="rId4"/>
          <a:stretch>
            <a:fillRect/>
          </a:stretch>
        </p:blipFill>
        <p:spPr>
          <a:xfrm>
            <a:off x="2955727" y="1502121"/>
            <a:ext cx="5076825" cy="581025"/>
          </a:xfrm>
          <a:prstGeom prst="rect">
            <a:avLst/>
          </a:prstGeom>
        </p:spPr>
      </p:pic>
      <p:pic>
        <p:nvPicPr>
          <p:cNvPr id="4" name="Picture 3">
            <a:extLst>
              <a:ext uri="{FF2B5EF4-FFF2-40B4-BE49-F238E27FC236}">
                <a16:creationId xmlns:a16="http://schemas.microsoft.com/office/drawing/2014/main" id="{48CCD374-3BE1-46ED-BE88-474A25CF7908}"/>
              </a:ext>
            </a:extLst>
          </p:cNvPr>
          <p:cNvPicPr>
            <a:picLocks noChangeAspect="1"/>
          </p:cNvPicPr>
          <p:nvPr/>
        </p:nvPicPr>
        <p:blipFill>
          <a:blip r:embed="rId5"/>
          <a:stretch>
            <a:fillRect/>
          </a:stretch>
        </p:blipFill>
        <p:spPr>
          <a:xfrm>
            <a:off x="1582351" y="2440296"/>
            <a:ext cx="3888215" cy="3545137"/>
          </a:xfrm>
          <a:prstGeom prst="rect">
            <a:avLst/>
          </a:prstGeom>
        </p:spPr>
      </p:pic>
      <p:pic>
        <p:nvPicPr>
          <p:cNvPr id="7" name="Picture 6">
            <a:extLst>
              <a:ext uri="{FF2B5EF4-FFF2-40B4-BE49-F238E27FC236}">
                <a16:creationId xmlns:a16="http://schemas.microsoft.com/office/drawing/2014/main" id="{F03A18E0-CDAA-4F75-9548-B98126C48E6F}"/>
              </a:ext>
            </a:extLst>
          </p:cNvPr>
          <p:cNvPicPr>
            <a:picLocks noChangeAspect="1"/>
          </p:cNvPicPr>
          <p:nvPr/>
        </p:nvPicPr>
        <p:blipFill>
          <a:blip r:embed="rId6"/>
          <a:stretch>
            <a:fillRect/>
          </a:stretch>
        </p:blipFill>
        <p:spPr>
          <a:xfrm>
            <a:off x="6061095" y="1991384"/>
            <a:ext cx="4548554" cy="3994049"/>
          </a:xfrm>
          <a:prstGeom prst="rect">
            <a:avLst/>
          </a:prstGeom>
        </p:spPr>
      </p:pic>
      <p:sp>
        <p:nvSpPr>
          <p:cNvPr id="10" name="Rectangle 9">
            <a:extLst>
              <a:ext uri="{FF2B5EF4-FFF2-40B4-BE49-F238E27FC236}">
                <a16:creationId xmlns:a16="http://schemas.microsoft.com/office/drawing/2014/main" id="{54FA870B-E273-4E4E-B7B5-00B6FF6DF11E}"/>
              </a:ext>
            </a:extLst>
          </p:cNvPr>
          <p:cNvSpPr/>
          <p:nvPr/>
        </p:nvSpPr>
        <p:spPr>
          <a:xfrm>
            <a:off x="138" y="0"/>
            <a:ext cx="12192000" cy="244449"/>
          </a:xfrm>
          <a:prstGeom prst="rect">
            <a:avLst/>
          </a:prstGeom>
          <a:solidFill>
            <a:srgbClr val="FCDC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5" descr="Icon&#10;&#10;Description automatically generated">
            <a:extLst>
              <a:ext uri="{FF2B5EF4-FFF2-40B4-BE49-F238E27FC236}">
                <a16:creationId xmlns:a16="http://schemas.microsoft.com/office/drawing/2014/main" id="{78C5A44D-AC3A-495A-8B07-C02142962E17}"/>
              </a:ext>
            </a:extLst>
          </p:cNvPr>
          <p:cNvPicPr>
            <a:picLocks noChangeAspect="1"/>
          </p:cNvPicPr>
          <p:nvPr/>
        </p:nvPicPr>
        <p:blipFill rotWithShape="1">
          <a:blip r:embed="rId7"/>
          <a:srcRect t="19800"/>
          <a:stretch/>
        </p:blipFill>
        <p:spPr>
          <a:xfrm>
            <a:off x="584337" y="58560"/>
            <a:ext cx="2832100" cy="488897"/>
          </a:xfrm>
          <a:prstGeom prst="rect">
            <a:avLst/>
          </a:prstGeom>
        </p:spPr>
      </p:pic>
    </p:spTree>
    <p:extLst>
      <p:ext uri="{BB962C8B-B14F-4D97-AF65-F5344CB8AC3E}">
        <p14:creationId xmlns:p14="http://schemas.microsoft.com/office/powerpoint/2010/main" val="968586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a:extLst>
              <a:ext uri="{FF2B5EF4-FFF2-40B4-BE49-F238E27FC236}">
                <a16:creationId xmlns:a16="http://schemas.microsoft.com/office/drawing/2014/main" id="{0AE6339E-F899-4BED-8586-9817D3280622}"/>
              </a:ext>
            </a:extLst>
          </p:cNvPr>
          <p:cNvSpPr>
            <a:spLocks noChangeAspect="1" noChangeArrowheads="1"/>
          </p:cNvSpPr>
          <p:nvPr/>
        </p:nvSpPr>
        <p:spPr bwMode="auto">
          <a:xfrm>
            <a:off x="5792321" y="372483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Rectangle 6">
            <a:extLst>
              <a:ext uri="{FF2B5EF4-FFF2-40B4-BE49-F238E27FC236}">
                <a16:creationId xmlns:a16="http://schemas.microsoft.com/office/drawing/2014/main" id="{8966FC77-30B8-E94F-9BCB-CDA192FD7375}"/>
              </a:ext>
            </a:extLst>
          </p:cNvPr>
          <p:cNvSpPr/>
          <p:nvPr/>
        </p:nvSpPr>
        <p:spPr>
          <a:xfrm>
            <a:off x="138" y="0"/>
            <a:ext cx="12192000" cy="244449"/>
          </a:xfrm>
          <a:prstGeom prst="rect">
            <a:avLst/>
          </a:prstGeom>
          <a:solidFill>
            <a:srgbClr val="FCDC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5" descr="Icon&#10;&#10;Description automatically generated">
            <a:extLst>
              <a:ext uri="{FF2B5EF4-FFF2-40B4-BE49-F238E27FC236}">
                <a16:creationId xmlns:a16="http://schemas.microsoft.com/office/drawing/2014/main" id="{39C29905-2313-B94A-ABF8-FD9A2A69AF5A}"/>
              </a:ext>
            </a:extLst>
          </p:cNvPr>
          <p:cNvPicPr>
            <a:picLocks noChangeAspect="1"/>
          </p:cNvPicPr>
          <p:nvPr/>
        </p:nvPicPr>
        <p:blipFill rotWithShape="1">
          <a:blip r:embed="rId2"/>
          <a:srcRect t="19800"/>
          <a:stretch/>
        </p:blipFill>
        <p:spPr>
          <a:xfrm>
            <a:off x="584337" y="58560"/>
            <a:ext cx="2832100" cy="488897"/>
          </a:xfrm>
          <a:prstGeom prst="rect">
            <a:avLst/>
          </a:prstGeom>
        </p:spPr>
      </p:pic>
      <p:sp>
        <p:nvSpPr>
          <p:cNvPr id="12" name="TextBox 11">
            <a:extLst>
              <a:ext uri="{FF2B5EF4-FFF2-40B4-BE49-F238E27FC236}">
                <a16:creationId xmlns:a16="http://schemas.microsoft.com/office/drawing/2014/main" id="{19F7D4C1-B258-EB43-97AD-27298DCEED8C}"/>
              </a:ext>
            </a:extLst>
          </p:cNvPr>
          <p:cNvSpPr txBox="1"/>
          <p:nvPr/>
        </p:nvSpPr>
        <p:spPr>
          <a:xfrm>
            <a:off x="584337" y="366965"/>
            <a:ext cx="9204432" cy="523220"/>
          </a:xfrm>
          <a:prstGeom prst="rect">
            <a:avLst/>
          </a:prstGeom>
          <a:noFill/>
        </p:spPr>
        <p:txBody>
          <a:bodyPr wrap="square" lIns="91440" tIns="45720" rIns="91440" bIns="45720" rtlCol="0" anchor="t">
            <a:spAutoFit/>
          </a:bodyPr>
          <a:lstStyle/>
          <a:p>
            <a:r>
              <a:rPr lang="en-US" sz="2800" b="1">
                <a:solidFill>
                  <a:srgbClr val="002060"/>
                </a:solidFill>
                <a:latin typeface="Calibri"/>
                <a:cs typeface="Calibri"/>
              </a:rPr>
              <a:t>Key findings from the Future Generations Report 2020</a:t>
            </a:r>
          </a:p>
        </p:txBody>
      </p:sp>
      <p:sp>
        <p:nvSpPr>
          <p:cNvPr id="8" name="TextBox 7">
            <a:extLst>
              <a:ext uri="{FF2B5EF4-FFF2-40B4-BE49-F238E27FC236}">
                <a16:creationId xmlns:a16="http://schemas.microsoft.com/office/drawing/2014/main" id="{B3D81DEE-B5C2-4791-8979-89C5A2F2B197}"/>
              </a:ext>
            </a:extLst>
          </p:cNvPr>
          <p:cNvSpPr txBox="1"/>
          <p:nvPr/>
        </p:nvSpPr>
        <p:spPr>
          <a:xfrm>
            <a:off x="584336" y="890185"/>
            <a:ext cx="11150463" cy="5693866"/>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000">
                <a:cs typeface="Calibri"/>
              </a:rPr>
              <a:t>There’s </a:t>
            </a:r>
            <a:r>
              <a:rPr lang="en-US" sz="2000" b="1">
                <a:solidFill>
                  <a:schemeClr val="accent1"/>
                </a:solidFill>
                <a:cs typeface="Calibri"/>
              </a:rPr>
              <a:t>political commitment </a:t>
            </a:r>
            <a:r>
              <a:rPr lang="en-US" sz="2000">
                <a:cs typeface="Calibri"/>
              </a:rPr>
              <a:t>but no clear </a:t>
            </a:r>
            <a:r>
              <a:rPr lang="en-US" sz="2000" b="1">
                <a:solidFill>
                  <a:schemeClr val="accent1"/>
                </a:solidFill>
                <a:cs typeface="Calibri"/>
              </a:rPr>
              <a:t>national procurement strategy</a:t>
            </a:r>
          </a:p>
          <a:p>
            <a:pPr marL="342900" indent="-342900">
              <a:buFont typeface="Arial" panose="020B0604020202020204" pitchFamily="34" charset="0"/>
              <a:buChar char="•"/>
            </a:pPr>
            <a:endParaRPr lang="en-US" sz="2000">
              <a:cs typeface="Calibri"/>
            </a:endParaRPr>
          </a:p>
          <a:p>
            <a:pPr marL="342900" indent="-342900">
              <a:buFont typeface="Arial" panose="020B0604020202020204" pitchFamily="34" charset="0"/>
              <a:buChar char="•"/>
            </a:pPr>
            <a:r>
              <a:rPr lang="en-US" sz="2000">
                <a:cs typeface="Calibri"/>
              </a:rPr>
              <a:t>Procurement has improved over the last decade, but there’s still </a:t>
            </a:r>
            <a:r>
              <a:rPr lang="en-US" sz="2000" b="1">
                <a:solidFill>
                  <a:schemeClr val="accent1"/>
                </a:solidFill>
                <a:cs typeface="Calibri"/>
              </a:rPr>
              <a:t>too much focus on process and not outcomes</a:t>
            </a:r>
          </a:p>
          <a:p>
            <a:endParaRPr lang="en-US" sz="2000">
              <a:cs typeface="Calibri"/>
            </a:endParaRPr>
          </a:p>
          <a:p>
            <a:pPr marL="342900" indent="-342900">
              <a:buFont typeface="Arial" panose="020B0604020202020204" pitchFamily="34" charset="0"/>
              <a:buChar char="•"/>
            </a:pPr>
            <a:r>
              <a:rPr lang="en-US" sz="2000" b="1">
                <a:solidFill>
                  <a:schemeClr val="accent1"/>
                </a:solidFill>
                <a:cs typeface="Calibri"/>
              </a:rPr>
              <a:t>Community benefits </a:t>
            </a:r>
            <a:r>
              <a:rPr lang="en-US" sz="2000">
                <a:cs typeface="Calibri"/>
              </a:rPr>
              <a:t>impact not widely shared</a:t>
            </a:r>
          </a:p>
          <a:p>
            <a:endParaRPr lang="en-US" sz="2000">
              <a:cs typeface="Calibri"/>
            </a:endParaRPr>
          </a:p>
          <a:p>
            <a:pPr marL="342900" indent="-342900">
              <a:buFont typeface="Arial" panose="020B0604020202020204" pitchFamily="34" charset="0"/>
              <a:buChar char="•"/>
            </a:pPr>
            <a:r>
              <a:rPr lang="en-US" sz="2000">
                <a:cs typeface="Calibri"/>
              </a:rPr>
              <a:t>Too much focus on </a:t>
            </a:r>
            <a:r>
              <a:rPr lang="en-US" sz="2000" b="1">
                <a:solidFill>
                  <a:schemeClr val="accent1"/>
                </a:solidFill>
                <a:cs typeface="Calibri"/>
              </a:rPr>
              <a:t>short-term cost </a:t>
            </a:r>
            <a:r>
              <a:rPr lang="en-US" sz="2000">
                <a:cs typeface="Calibri"/>
              </a:rPr>
              <a:t>versus </a:t>
            </a:r>
            <a:r>
              <a:rPr lang="en-US" sz="2000" b="1">
                <a:solidFill>
                  <a:schemeClr val="accent1"/>
                </a:solidFill>
                <a:cs typeface="Calibri"/>
              </a:rPr>
              <a:t>delivering wider outcomes</a:t>
            </a:r>
          </a:p>
          <a:p>
            <a:endParaRPr lang="en-US" sz="2000">
              <a:cs typeface="Calibri"/>
            </a:endParaRPr>
          </a:p>
          <a:p>
            <a:pPr marL="342900" indent="-342900">
              <a:buFont typeface="Arial" panose="020B0604020202020204" pitchFamily="34" charset="0"/>
              <a:buChar char="•"/>
            </a:pPr>
            <a:r>
              <a:rPr lang="en-US" sz="2000">
                <a:cs typeface="Calibri"/>
              </a:rPr>
              <a:t>Lack of </a:t>
            </a:r>
            <a:r>
              <a:rPr lang="en-US" sz="2000" b="1">
                <a:solidFill>
                  <a:schemeClr val="accent1"/>
                </a:solidFill>
                <a:cs typeface="Calibri"/>
              </a:rPr>
              <a:t>national co-ordination </a:t>
            </a:r>
            <a:r>
              <a:rPr lang="en-US" sz="2000">
                <a:cs typeface="Calibri"/>
              </a:rPr>
              <a:t>and support to allow for </a:t>
            </a:r>
            <a:r>
              <a:rPr lang="en-US" sz="2000" b="1">
                <a:solidFill>
                  <a:schemeClr val="accent1"/>
                </a:solidFill>
                <a:cs typeface="Calibri"/>
              </a:rPr>
              <a:t>collaboration</a:t>
            </a:r>
          </a:p>
          <a:p>
            <a:endParaRPr lang="en-US" sz="2000">
              <a:cs typeface="Calibri"/>
            </a:endParaRPr>
          </a:p>
          <a:p>
            <a:pPr marL="342900" indent="-342900">
              <a:buFont typeface="Arial" panose="020B0604020202020204" pitchFamily="34" charset="0"/>
              <a:buChar char="•"/>
            </a:pPr>
            <a:r>
              <a:rPr lang="en-US" sz="2000">
                <a:cs typeface="Calibri"/>
              </a:rPr>
              <a:t>Opportunities for </a:t>
            </a:r>
            <a:r>
              <a:rPr lang="en-US" sz="2000" b="1">
                <a:solidFill>
                  <a:schemeClr val="accent1"/>
                </a:solidFill>
                <a:cs typeface="Calibri"/>
              </a:rPr>
              <a:t>sharing information </a:t>
            </a:r>
            <a:r>
              <a:rPr lang="en-US" sz="2000">
                <a:cs typeface="Calibri"/>
              </a:rPr>
              <a:t>and learning are limited</a:t>
            </a:r>
          </a:p>
          <a:p>
            <a:endParaRPr lang="en-US" sz="2000">
              <a:cs typeface="Calibri"/>
            </a:endParaRPr>
          </a:p>
          <a:p>
            <a:pPr marL="342900" indent="-342900">
              <a:buFont typeface="Arial" panose="020B0604020202020204" pitchFamily="34" charset="0"/>
              <a:buChar char="•"/>
            </a:pPr>
            <a:r>
              <a:rPr lang="en-US" sz="2000">
                <a:cs typeface="Calibri"/>
              </a:rPr>
              <a:t>Treated as a </a:t>
            </a:r>
            <a:r>
              <a:rPr lang="en-US" sz="2000" b="1">
                <a:solidFill>
                  <a:schemeClr val="accent1"/>
                </a:solidFill>
                <a:cs typeface="Calibri"/>
              </a:rPr>
              <a:t>transactional process </a:t>
            </a:r>
            <a:r>
              <a:rPr lang="en-US" sz="2000">
                <a:cs typeface="Calibri"/>
              </a:rPr>
              <a:t>– transformational opportunities are not being maximized</a:t>
            </a:r>
          </a:p>
          <a:p>
            <a:endParaRPr lang="en-US" sz="2000">
              <a:cs typeface="Calibri"/>
            </a:endParaRPr>
          </a:p>
          <a:p>
            <a:pPr marL="342900" indent="-342900">
              <a:buFont typeface="Arial" panose="020B0604020202020204" pitchFamily="34" charset="0"/>
              <a:buChar char="•"/>
            </a:pPr>
            <a:r>
              <a:rPr lang="en-US" sz="2000">
                <a:cs typeface="Calibri"/>
              </a:rPr>
              <a:t>There are </a:t>
            </a:r>
            <a:r>
              <a:rPr lang="en-US" sz="2000" b="1">
                <a:solidFill>
                  <a:schemeClr val="accent1"/>
                </a:solidFill>
                <a:cs typeface="Calibri"/>
              </a:rPr>
              <a:t>frustrated champions </a:t>
            </a:r>
            <a:r>
              <a:rPr lang="en-US" sz="2000">
                <a:cs typeface="Calibri"/>
              </a:rPr>
              <a:t>within our public bodies often working without wider </a:t>
            </a:r>
            <a:r>
              <a:rPr lang="en-US" sz="2000" err="1">
                <a:cs typeface="Calibri"/>
              </a:rPr>
              <a:t>organisational</a:t>
            </a:r>
            <a:r>
              <a:rPr lang="en-US" sz="2000">
                <a:cs typeface="Calibri"/>
              </a:rPr>
              <a:t> leadership or support</a:t>
            </a:r>
          </a:p>
          <a:p>
            <a:pPr marL="342900" indent="-342900">
              <a:buFont typeface="Arial" panose="020B0604020202020204" pitchFamily="34" charset="0"/>
              <a:buChar char="•"/>
            </a:pPr>
            <a:endParaRPr lang="en-US" sz="2400">
              <a:cs typeface="Calibri"/>
            </a:endParaRPr>
          </a:p>
        </p:txBody>
      </p:sp>
    </p:spTree>
    <p:extLst>
      <p:ext uri="{BB962C8B-B14F-4D97-AF65-F5344CB8AC3E}">
        <p14:creationId xmlns:p14="http://schemas.microsoft.com/office/powerpoint/2010/main" val="550463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a:extLst>
              <a:ext uri="{FF2B5EF4-FFF2-40B4-BE49-F238E27FC236}">
                <a16:creationId xmlns:a16="http://schemas.microsoft.com/office/drawing/2014/main" id="{0AE6339E-F899-4BED-8586-9817D328062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5" name="Group 4">
            <a:extLst>
              <a:ext uri="{FF2B5EF4-FFF2-40B4-BE49-F238E27FC236}">
                <a16:creationId xmlns:a16="http://schemas.microsoft.com/office/drawing/2014/main" id="{58FE5E7D-6087-1C4C-BB42-F20422EBC35F}"/>
              </a:ext>
            </a:extLst>
          </p:cNvPr>
          <p:cNvGrpSpPr/>
          <p:nvPr/>
        </p:nvGrpSpPr>
        <p:grpSpPr>
          <a:xfrm>
            <a:off x="0" y="2786"/>
            <a:ext cx="12192000" cy="528773"/>
            <a:chOff x="0" y="0"/>
            <a:chExt cx="12192000" cy="528773"/>
          </a:xfrm>
        </p:grpSpPr>
        <p:sp>
          <p:nvSpPr>
            <p:cNvPr id="6" name="Rectangle 5">
              <a:extLst>
                <a:ext uri="{FF2B5EF4-FFF2-40B4-BE49-F238E27FC236}">
                  <a16:creationId xmlns:a16="http://schemas.microsoft.com/office/drawing/2014/main" id="{B4FEA842-2CB3-4843-A467-0F696CD152A3}"/>
                </a:ext>
              </a:extLst>
            </p:cNvPr>
            <p:cNvSpPr/>
            <p:nvPr/>
          </p:nvSpPr>
          <p:spPr>
            <a:xfrm>
              <a:off x="0" y="0"/>
              <a:ext cx="12192000" cy="248479"/>
            </a:xfrm>
            <a:prstGeom prst="rect">
              <a:avLst/>
            </a:prstGeom>
            <a:solidFill>
              <a:srgbClr val="007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240E87A6-83E6-924B-9D8E-683D1CA1903D}"/>
                </a:ext>
              </a:extLst>
            </p:cNvPr>
            <p:cNvPicPr>
              <a:picLocks noChangeAspect="1"/>
            </p:cNvPicPr>
            <p:nvPr/>
          </p:nvPicPr>
          <p:blipFill rotWithShape="1">
            <a:blip r:embed="rId2"/>
            <a:srcRect t="11437"/>
            <a:stretch/>
          </p:blipFill>
          <p:spPr>
            <a:xfrm>
              <a:off x="326059" y="90122"/>
              <a:ext cx="3200400" cy="438651"/>
            </a:xfrm>
            <a:prstGeom prst="rect">
              <a:avLst/>
            </a:prstGeom>
          </p:spPr>
        </p:pic>
      </p:grpSp>
      <p:pic>
        <p:nvPicPr>
          <p:cNvPr id="3" name="Picture 2">
            <a:extLst>
              <a:ext uri="{FF2B5EF4-FFF2-40B4-BE49-F238E27FC236}">
                <a16:creationId xmlns:a16="http://schemas.microsoft.com/office/drawing/2014/main" id="{A5C631A9-BDF6-491A-8A5A-8F8487DBDF02}"/>
              </a:ext>
            </a:extLst>
          </p:cNvPr>
          <p:cNvPicPr>
            <a:picLocks noChangeAspect="1"/>
          </p:cNvPicPr>
          <p:nvPr/>
        </p:nvPicPr>
        <p:blipFill rotWithShape="1">
          <a:blip r:embed="rId3"/>
          <a:srcRect l="39376" t="13809" r="41132" b="43905"/>
          <a:stretch/>
        </p:blipFill>
        <p:spPr>
          <a:xfrm>
            <a:off x="342977" y="2196848"/>
            <a:ext cx="2538048" cy="3670663"/>
          </a:xfrm>
          <a:prstGeom prst="rect">
            <a:avLst/>
          </a:prstGeom>
        </p:spPr>
      </p:pic>
      <p:pic>
        <p:nvPicPr>
          <p:cNvPr id="10" name="Picture 9">
            <a:extLst>
              <a:ext uri="{FF2B5EF4-FFF2-40B4-BE49-F238E27FC236}">
                <a16:creationId xmlns:a16="http://schemas.microsoft.com/office/drawing/2014/main" id="{529652B2-16FE-475F-9E6C-CE05763D40D9}"/>
              </a:ext>
            </a:extLst>
          </p:cNvPr>
          <p:cNvPicPr>
            <a:picLocks noChangeAspect="1"/>
          </p:cNvPicPr>
          <p:nvPr/>
        </p:nvPicPr>
        <p:blipFill rotWithShape="1">
          <a:blip r:embed="rId4"/>
          <a:srcRect l="35566" t="14845" r="37450" b="27809"/>
          <a:stretch/>
        </p:blipFill>
        <p:spPr>
          <a:xfrm>
            <a:off x="3435531" y="2199960"/>
            <a:ext cx="2586446" cy="3664438"/>
          </a:xfrm>
          <a:prstGeom prst="rect">
            <a:avLst/>
          </a:prstGeom>
        </p:spPr>
      </p:pic>
      <p:sp>
        <p:nvSpPr>
          <p:cNvPr id="11" name="TextBox 10">
            <a:extLst>
              <a:ext uri="{FF2B5EF4-FFF2-40B4-BE49-F238E27FC236}">
                <a16:creationId xmlns:a16="http://schemas.microsoft.com/office/drawing/2014/main" id="{4DFB8E84-1309-4A28-A318-9EC88BB058AA}"/>
              </a:ext>
            </a:extLst>
          </p:cNvPr>
          <p:cNvSpPr txBox="1"/>
          <p:nvPr/>
        </p:nvSpPr>
        <p:spPr>
          <a:xfrm>
            <a:off x="257437" y="531559"/>
            <a:ext cx="6715690" cy="1384995"/>
          </a:xfrm>
          <a:prstGeom prst="rect">
            <a:avLst/>
          </a:prstGeom>
          <a:noFill/>
        </p:spPr>
        <p:txBody>
          <a:bodyPr wrap="square" lIns="91440" tIns="45720" rIns="91440" bIns="45720" rtlCol="0" anchor="t">
            <a:spAutoFit/>
          </a:bodyPr>
          <a:lstStyle/>
          <a:p>
            <a:r>
              <a:rPr lang="en-US" sz="2800" b="1" dirty="0">
                <a:solidFill>
                  <a:srgbClr val="002060"/>
                </a:solidFill>
                <a:latin typeface="Calibri"/>
                <a:cs typeface="Calibri"/>
              </a:rPr>
              <a:t>A Review into how the Well-being of Future Generation Act is informing procurement in Wales.</a:t>
            </a:r>
          </a:p>
        </p:txBody>
      </p:sp>
      <p:sp>
        <p:nvSpPr>
          <p:cNvPr id="12" name="TextBox 11">
            <a:extLst>
              <a:ext uri="{FF2B5EF4-FFF2-40B4-BE49-F238E27FC236}">
                <a16:creationId xmlns:a16="http://schemas.microsoft.com/office/drawing/2014/main" id="{E91A4041-FEFF-4A71-811B-6C9F2CD0C514}"/>
              </a:ext>
            </a:extLst>
          </p:cNvPr>
          <p:cNvSpPr txBox="1"/>
          <p:nvPr/>
        </p:nvSpPr>
        <p:spPr>
          <a:xfrm>
            <a:off x="6315260" y="2100631"/>
            <a:ext cx="5533763" cy="3970318"/>
          </a:xfrm>
          <a:prstGeom prst="rect">
            <a:avLst/>
          </a:prstGeom>
          <a:noFill/>
        </p:spPr>
        <p:txBody>
          <a:bodyPr wrap="square" rtlCol="0">
            <a:spAutoFit/>
          </a:bodyPr>
          <a:lstStyle/>
          <a:p>
            <a:r>
              <a:rPr lang="en-GB" dirty="0"/>
              <a:t>From the 44 public bodies invited to participate in the initial research phase, nine organisations representing a range of national, local authority and health board organisations were selected for the Review:</a:t>
            </a:r>
          </a:p>
          <a:p>
            <a:pPr marL="285750" indent="-285750">
              <a:buFontTx/>
              <a:buChar char="-"/>
            </a:pPr>
            <a:r>
              <a:rPr lang="en-GB" dirty="0"/>
              <a:t>Bridgend County Borough Council</a:t>
            </a:r>
          </a:p>
          <a:p>
            <a:pPr marL="285750" indent="-285750">
              <a:buFontTx/>
              <a:buChar char="-"/>
            </a:pPr>
            <a:r>
              <a:rPr lang="en-GB" dirty="0"/>
              <a:t>Cardiff and Vale University Health Board</a:t>
            </a:r>
          </a:p>
          <a:p>
            <a:pPr marL="285750" indent="-285750">
              <a:buFontTx/>
              <a:buChar char="-"/>
            </a:pPr>
            <a:r>
              <a:rPr lang="en-GB" dirty="0"/>
              <a:t>Denbighshire County Council</a:t>
            </a:r>
          </a:p>
          <a:p>
            <a:pPr marL="285750" indent="-285750">
              <a:buFontTx/>
              <a:buChar char="-"/>
            </a:pPr>
            <a:r>
              <a:rPr lang="en-GB" dirty="0"/>
              <a:t>Flintshire County Council</a:t>
            </a:r>
          </a:p>
          <a:p>
            <a:pPr marL="285750" indent="-285750">
              <a:buFontTx/>
              <a:buChar char="-"/>
            </a:pPr>
            <a:r>
              <a:rPr lang="en-GB" dirty="0"/>
              <a:t>National Library of Wales</a:t>
            </a:r>
          </a:p>
          <a:p>
            <a:pPr marL="285750" indent="-285750">
              <a:buFontTx/>
              <a:buChar char="-"/>
            </a:pPr>
            <a:r>
              <a:rPr lang="en-GB" dirty="0"/>
              <a:t>Velindre NHS Trust (as hosts of NHS Wales Shared Services)</a:t>
            </a:r>
          </a:p>
          <a:p>
            <a:pPr marL="285750" indent="-285750">
              <a:buFontTx/>
              <a:buChar char="-"/>
            </a:pPr>
            <a:r>
              <a:rPr lang="en-GB" dirty="0"/>
              <a:t>Wrexham County Council</a:t>
            </a:r>
          </a:p>
          <a:p>
            <a:pPr marL="285750" indent="-285750">
              <a:buFontTx/>
              <a:buChar char="-"/>
            </a:pPr>
            <a:r>
              <a:rPr lang="en-GB" dirty="0"/>
              <a:t>Welsh Government </a:t>
            </a:r>
          </a:p>
          <a:p>
            <a:pPr marL="285750" indent="-285750">
              <a:buFontTx/>
              <a:buChar char="-"/>
            </a:pPr>
            <a:r>
              <a:rPr lang="en-GB" dirty="0"/>
              <a:t>Ynys Môn / Anglesey Council</a:t>
            </a:r>
          </a:p>
        </p:txBody>
      </p:sp>
    </p:spTree>
    <p:extLst>
      <p:ext uri="{BB962C8B-B14F-4D97-AF65-F5344CB8AC3E}">
        <p14:creationId xmlns:p14="http://schemas.microsoft.com/office/powerpoint/2010/main" val="410790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a:extLst>
              <a:ext uri="{FF2B5EF4-FFF2-40B4-BE49-F238E27FC236}">
                <a16:creationId xmlns:a16="http://schemas.microsoft.com/office/drawing/2014/main" id="{0AE6339E-F899-4BED-8586-9817D3280622}"/>
              </a:ext>
            </a:extLst>
          </p:cNvPr>
          <p:cNvSpPr>
            <a:spLocks noChangeAspect="1" noChangeArrowheads="1"/>
          </p:cNvSpPr>
          <p:nvPr/>
        </p:nvSpPr>
        <p:spPr bwMode="auto">
          <a:xfrm>
            <a:off x="5792321" y="372483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Rectangle 6">
            <a:extLst>
              <a:ext uri="{FF2B5EF4-FFF2-40B4-BE49-F238E27FC236}">
                <a16:creationId xmlns:a16="http://schemas.microsoft.com/office/drawing/2014/main" id="{8966FC77-30B8-E94F-9BCB-CDA192FD7375}"/>
              </a:ext>
            </a:extLst>
          </p:cNvPr>
          <p:cNvSpPr/>
          <p:nvPr/>
        </p:nvSpPr>
        <p:spPr>
          <a:xfrm>
            <a:off x="138" y="0"/>
            <a:ext cx="12192000" cy="244449"/>
          </a:xfrm>
          <a:prstGeom prst="rect">
            <a:avLst/>
          </a:prstGeom>
          <a:solidFill>
            <a:srgbClr val="FCDC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5" descr="Icon&#10;&#10;Description automatically generated">
            <a:extLst>
              <a:ext uri="{FF2B5EF4-FFF2-40B4-BE49-F238E27FC236}">
                <a16:creationId xmlns:a16="http://schemas.microsoft.com/office/drawing/2014/main" id="{39C29905-2313-B94A-ABF8-FD9A2A69AF5A}"/>
              </a:ext>
            </a:extLst>
          </p:cNvPr>
          <p:cNvPicPr>
            <a:picLocks noChangeAspect="1"/>
          </p:cNvPicPr>
          <p:nvPr/>
        </p:nvPicPr>
        <p:blipFill rotWithShape="1">
          <a:blip r:embed="rId2"/>
          <a:srcRect t="19800"/>
          <a:stretch/>
        </p:blipFill>
        <p:spPr>
          <a:xfrm>
            <a:off x="584337" y="58560"/>
            <a:ext cx="2832100" cy="488897"/>
          </a:xfrm>
          <a:prstGeom prst="rect">
            <a:avLst/>
          </a:prstGeom>
        </p:spPr>
      </p:pic>
      <p:sp>
        <p:nvSpPr>
          <p:cNvPr id="12" name="TextBox 11">
            <a:extLst>
              <a:ext uri="{FF2B5EF4-FFF2-40B4-BE49-F238E27FC236}">
                <a16:creationId xmlns:a16="http://schemas.microsoft.com/office/drawing/2014/main" id="{19F7D4C1-B258-EB43-97AD-27298DCEED8C}"/>
              </a:ext>
            </a:extLst>
          </p:cNvPr>
          <p:cNvSpPr txBox="1"/>
          <p:nvPr/>
        </p:nvSpPr>
        <p:spPr>
          <a:xfrm>
            <a:off x="764055" y="303008"/>
            <a:ext cx="7577512" cy="954107"/>
          </a:xfrm>
          <a:prstGeom prst="rect">
            <a:avLst/>
          </a:prstGeom>
          <a:noFill/>
        </p:spPr>
        <p:txBody>
          <a:bodyPr wrap="square" lIns="91440" tIns="45720" rIns="91440" bIns="45720" rtlCol="0" anchor="t">
            <a:spAutoFit/>
          </a:bodyPr>
          <a:lstStyle/>
          <a:p>
            <a:r>
              <a:rPr lang="en-GB" sz="2800" b="1" dirty="0">
                <a:solidFill>
                  <a:schemeClr val="accent1">
                    <a:lumMod val="50000"/>
                  </a:schemeClr>
                </a:solidFill>
              </a:rPr>
              <a:t>Issues directly relating to Welsh Government in their leadership capacity </a:t>
            </a:r>
            <a:endParaRPr lang="en-US" sz="2800" b="1" dirty="0">
              <a:solidFill>
                <a:schemeClr val="accent1">
                  <a:lumMod val="50000"/>
                </a:schemeClr>
              </a:solidFill>
              <a:latin typeface="Calibri"/>
              <a:cs typeface="Calibri"/>
            </a:endParaRPr>
          </a:p>
        </p:txBody>
      </p:sp>
      <p:sp>
        <p:nvSpPr>
          <p:cNvPr id="8" name="TextBox 7">
            <a:extLst>
              <a:ext uri="{FF2B5EF4-FFF2-40B4-BE49-F238E27FC236}">
                <a16:creationId xmlns:a16="http://schemas.microsoft.com/office/drawing/2014/main" id="{B3D81DEE-B5C2-4791-8979-89C5A2F2B197}"/>
              </a:ext>
            </a:extLst>
          </p:cNvPr>
          <p:cNvSpPr txBox="1"/>
          <p:nvPr/>
        </p:nvSpPr>
        <p:spPr>
          <a:xfrm>
            <a:off x="764055" y="1315674"/>
            <a:ext cx="10595607" cy="4524315"/>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GB" sz="2400" dirty="0"/>
              <a:t>Welsh Government has failed to show clear joined up leadership on the role of procurement in delivering Wales’ national well-being goals (and public bodies well-being objectives). </a:t>
            </a:r>
          </a:p>
          <a:p>
            <a:pPr marL="457200" indent="-457200">
              <a:buFont typeface="Arial" panose="020B0604020202020204" pitchFamily="34" charset="0"/>
              <a:buChar char="•"/>
            </a:pPr>
            <a:r>
              <a:rPr lang="en-GB" sz="2400" dirty="0"/>
              <a:t>There is poor communication and integration between different Welsh Government priorities, alongside lack of support available for public bodies to ensure these are implemented effectively on the ground.</a:t>
            </a:r>
          </a:p>
          <a:p>
            <a:pPr marL="457200" indent="-457200">
              <a:buFont typeface="Arial" panose="020B0604020202020204" pitchFamily="34" charset="0"/>
              <a:buChar char="•"/>
            </a:pPr>
            <a:r>
              <a:rPr lang="en-GB" sz="2400" dirty="0"/>
              <a:t>Opportunities for making spend work harder are being missed due to lack of support for the procurement profession and lack of accountability at a leadership level. </a:t>
            </a:r>
          </a:p>
          <a:p>
            <a:pPr marL="457200" indent="-457200">
              <a:buFont typeface="Arial" panose="020B0604020202020204" pitchFamily="34" charset="0"/>
              <a:buChar char="•"/>
            </a:pPr>
            <a:r>
              <a:rPr lang="en-GB" sz="2400" dirty="0"/>
              <a:t>There is no ongoing monitoring of procurement approaches or outcomes either for the purposes of spotting where things are going wrong, and opportunities are being missed, or for identifying and sharing best practice.</a:t>
            </a:r>
            <a:endParaRPr lang="en-GB" sz="2400" dirty="0">
              <a:ea typeface="+mn-lt"/>
              <a:cs typeface="+mn-lt"/>
            </a:endParaRPr>
          </a:p>
        </p:txBody>
      </p:sp>
    </p:spTree>
    <p:extLst>
      <p:ext uri="{BB962C8B-B14F-4D97-AF65-F5344CB8AC3E}">
        <p14:creationId xmlns:p14="http://schemas.microsoft.com/office/powerpoint/2010/main" val="334806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7AAE904A5386D4CAD761DE6136B26F5" ma:contentTypeVersion="12" ma:contentTypeDescription="Create a new document." ma:contentTypeScope="" ma:versionID="6769bf9074d6498896980068c790b710">
  <xsd:schema xmlns:xsd="http://www.w3.org/2001/XMLSchema" xmlns:xs="http://www.w3.org/2001/XMLSchema" xmlns:p="http://schemas.microsoft.com/office/2006/metadata/properties" xmlns:ns2="c2db166e-c3a8-4b62-b764-d4a29ea6796f" xmlns:ns3="4adb4db6-3168-4503-b838-7f5d2572ecb4" targetNamespace="http://schemas.microsoft.com/office/2006/metadata/properties" ma:root="true" ma:fieldsID="e829b290ca5950ee702b07b60bd573f1" ns2:_="" ns3:_="">
    <xsd:import namespace="c2db166e-c3a8-4b62-b764-d4a29ea6796f"/>
    <xsd:import namespace="4adb4db6-3168-4503-b838-7f5d2572ecb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db166e-c3a8-4b62-b764-d4a29ea6796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adb4db6-3168-4503-b838-7f5d2572ecb4"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A98F11D-3A34-4CC3-A1D6-AE088E221819}">
  <ds:schemaRefs>
    <ds:schemaRef ds:uri="http://purl.org/dc/terms/"/>
    <ds:schemaRef ds:uri="http://schemas.microsoft.com/office/2006/documentManagement/types"/>
    <ds:schemaRef ds:uri="http://schemas.openxmlformats.org/package/2006/metadata/core-properties"/>
    <ds:schemaRef ds:uri="http://purl.org/dc/elements/1.1/"/>
    <ds:schemaRef ds:uri="4adb4db6-3168-4503-b838-7f5d2572ecb4"/>
    <ds:schemaRef ds:uri="c2db166e-c3a8-4b62-b764-d4a29ea6796f"/>
    <ds:schemaRef ds:uri="http://www.w3.org/XML/1998/namespace"/>
    <ds:schemaRef ds:uri="http://schemas.microsoft.com/office/infopath/2007/PartnerControl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1A7020BC-E6CD-4FCB-BBAA-1AD6CD7D49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db166e-c3a8-4b62-b764-d4a29ea6796f"/>
    <ds:schemaRef ds:uri="4adb4db6-3168-4503-b838-7f5d2572ec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4F06817-86B0-4505-BC73-8D4E7BDFBAD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1250</TotalTime>
  <Words>701</Words>
  <Application>Microsoft Office PowerPoint</Application>
  <PresentationFormat>Widescreen</PresentationFormat>
  <Paragraphs>61</Paragraphs>
  <Slides>15</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Brown</dc:creator>
  <cp:lastModifiedBy>Alice Horn</cp:lastModifiedBy>
  <cp:revision>16</cp:revision>
  <dcterms:created xsi:type="dcterms:W3CDTF">2020-11-12T13:24:29Z</dcterms:created>
  <dcterms:modified xsi:type="dcterms:W3CDTF">2021-04-27T10:13:18Z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0x01010037AAE904A5386D4CAD761DE6136B26F5</vt:lpwstr>
  </property>
</Properties>
</file>