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9" r:id="rId6"/>
    <p:sldId id="276" r:id="rId7"/>
    <p:sldId id="27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9029-B3E8-426F-A01A-697CD2508DCD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26F6-A2F1-45BB-8CFC-40BCBE8F7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427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9029-B3E8-426F-A01A-697CD2508DCD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26F6-A2F1-45BB-8CFC-40BCBE8F7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902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9029-B3E8-426F-A01A-697CD2508DCD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26F6-A2F1-45BB-8CFC-40BCBE8F7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09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9029-B3E8-426F-A01A-697CD2508DCD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26F6-A2F1-45BB-8CFC-40BCBE8F7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53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9029-B3E8-426F-A01A-697CD2508DCD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26F6-A2F1-45BB-8CFC-40BCBE8F7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468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9029-B3E8-426F-A01A-697CD2508DCD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26F6-A2F1-45BB-8CFC-40BCBE8F7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174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9029-B3E8-426F-A01A-697CD2508DCD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26F6-A2F1-45BB-8CFC-40BCBE8F7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5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9029-B3E8-426F-A01A-697CD2508DCD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26F6-A2F1-45BB-8CFC-40BCBE8F7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89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9029-B3E8-426F-A01A-697CD2508DCD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26F6-A2F1-45BB-8CFC-40BCBE8F7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908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9029-B3E8-426F-A01A-697CD2508DCD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26F6-A2F1-45BB-8CFC-40BCBE8F7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856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9029-B3E8-426F-A01A-697CD2508DCD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26F6-A2F1-45BB-8CFC-40BCBE8F7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02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09029-B3E8-426F-A01A-697CD2508DCD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626F6-A2F1-45BB-8CFC-40BCBE8F7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744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7"/>
          <p:cNvSpPr/>
          <p:nvPr/>
        </p:nvSpPr>
        <p:spPr>
          <a:xfrm rot="21281127">
            <a:off x="-26168" y="-470395"/>
            <a:ext cx="10209695" cy="945255"/>
          </a:xfrm>
          <a:custGeom>
            <a:avLst/>
            <a:gdLst>
              <a:gd name="connsiteX0" fmla="*/ 0 w 10161865"/>
              <a:gd name="connsiteY0" fmla="*/ 945255 h 945255"/>
              <a:gd name="connsiteX1" fmla="*/ 0 w 10161865"/>
              <a:gd name="connsiteY1" fmla="*/ 0 h 945255"/>
              <a:gd name="connsiteX2" fmla="*/ 10161865 w 10161865"/>
              <a:gd name="connsiteY2" fmla="*/ 945255 h 945255"/>
              <a:gd name="connsiteX3" fmla="*/ 0 w 10161865"/>
              <a:gd name="connsiteY3" fmla="*/ 945255 h 945255"/>
              <a:gd name="connsiteX0" fmla="*/ 0 w 10235028"/>
              <a:gd name="connsiteY0" fmla="*/ 938449 h 945255"/>
              <a:gd name="connsiteX1" fmla="*/ 73163 w 10235028"/>
              <a:gd name="connsiteY1" fmla="*/ 0 h 945255"/>
              <a:gd name="connsiteX2" fmla="*/ 10235028 w 10235028"/>
              <a:gd name="connsiteY2" fmla="*/ 945255 h 945255"/>
              <a:gd name="connsiteX3" fmla="*/ 0 w 10235028"/>
              <a:gd name="connsiteY3" fmla="*/ 938449 h 945255"/>
              <a:gd name="connsiteX0" fmla="*/ 0 w 10243913"/>
              <a:gd name="connsiteY0" fmla="*/ 945822 h 945822"/>
              <a:gd name="connsiteX1" fmla="*/ 82048 w 10243913"/>
              <a:gd name="connsiteY1" fmla="*/ 0 h 945822"/>
              <a:gd name="connsiteX2" fmla="*/ 10243913 w 10243913"/>
              <a:gd name="connsiteY2" fmla="*/ 945255 h 945822"/>
              <a:gd name="connsiteX3" fmla="*/ 0 w 10243913"/>
              <a:gd name="connsiteY3" fmla="*/ 945822 h 945822"/>
              <a:gd name="connsiteX0" fmla="*/ 0 w 10203078"/>
              <a:gd name="connsiteY0" fmla="*/ 506846 h 945255"/>
              <a:gd name="connsiteX1" fmla="*/ 41213 w 10203078"/>
              <a:gd name="connsiteY1" fmla="*/ 0 h 945255"/>
              <a:gd name="connsiteX2" fmla="*/ 10203078 w 10203078"/>
              <a:gd name="connsiteY2" fmla="*/ 945255 h 945255"/>
              <a:gd name="connsiteX3" fmla="*/ 0 w 10203078"/>
              <a:gd name="connsiteY3" fmla="*/ 506846 h 945255"/>
              <a:gd name="connsiteX0" fmla="*/ 0 w 10194949"/>
              <a:gd name="connsiteY0" fmla="*/ 507603 h 945255"/>
              <a:gd name="connsiteX1" fmla="*/ 33084 w 10194949"/>
              <a:gd name="connsiteY1" fmla="*/ 0 h 945255"/>
              <a:gd name="connsiteX2" fmla="*/ 10194949 w 10194949"/>
              <a:gd name="connsiteY2" fmla="*/ 945255 h 945255"/>
              <a:gd name="connsiteX3" fmla="*/ 0 w 10194949"/>
              <a:gd name="connsiteY3" fmla="*/ 507603 h 945255"/>
              <a:gd name="connsiteX0" fmla="*/ 0 w 10209695"/>
              <a:gd name="connsiteY0" fmla="*/ 489832 h 945255"/>
              <a:gd name="connsiteX1" fmla="*/ 47830 w 10209695"/>
              <a:gd name="connsiteY1" fmla="*/ 0 h 945255"/>
              <a:gd name="connsiteX2" fmla="*/ 10209695 w 10209695"/>
              <a:gd name="connsiteY2" fmla="*/ 945255 h 945255"/>
              <a:gd name="connsiteX3" fmla="*/ 0 w 10209695"/>
              <a:gd name="connsiteY3" fmla="*/ 489832 h 945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09695" h="945255">
                <a:moveTo>
                  <a:pt x="0" y="489832"/>
                </a:moveTo>
                <a:lnTo>
                  <a:pt x="47830" y="0"/>
                </a:lnTo>
                <a:lnTo>
                  <a:pt x="10209695" y="945255"/>
                </a:lnTo>
                <a:lnTo>
                  <a:pt x="0" y="489832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Triangle 8"/>
          <p:cNvSpPr/>
          <p:nvPr/>
        </p:nvSpPr>
        <p:spPr>
          <a:xfrm>
            <a:off x="-8166" y="6310992"/>
            <a:ext cx="12200165" cy="547008"/>
          </a:xfrm>
          <a:custGeom>
            <a:avLst/>
            <a:gdLst>
              <a:gd name="connsiteX0" fmla="*/ 0 w 12192000"/>
              <a:gd name="connsiteY0" fmla="*/ 677636 h 677636"/>
              <a:gd name="connsiteX1" fmla="*/ 0 w 12192000"/>
              <a:gd name="connsiteY1" fmla="*/ 0 h 677636"/>
              <a:gd name="connsiteX2" fmla="*/ 12192000 w 12192000"/>
              <a:gd name="connsiteY2" fmla="*/ 677636 h 677636"/>
              <a:gd name="connsiteX3" fmla="*/ 0 w 12192000"/>
              <a:gd name="connsiteY3" fmla="*/ 677636 h 677636"/>
              <a:gd name="connsiteX0" fmla="*/ 0 w 12192000"/>
              <a:gd name="connsiteY0" fmla="*/ 359229 h 359229"/>
              <a:gd name="connsiteX1" fmla="*/ 24493 w 12192000"/>
              <a:gd name="connsiteY1" fmla="*/ 0 h 359229"/>
              <a:gd name="connsiteX2" fmla="*/ 12192000 w 12192000"/>
              <a:gd name="connsiteY2" fmla="*/ 359229 h 359229"/>
              <a:gd name="connsiteX3" fmla="*/ 0 w 12192000"/>
              <a:gd name="connsiteY3" fmla="*/ 359229 h 359229"/>
              <a:gd name="connsiteX0" fmla="*/ 8165 w 12200165"/>
              <a:gd name="connsiteY0" fmla="*/ 359229 h 359229"/>
              <a:gd name="connsiteX1" fmla="*/ 0 w 12200165"/>
              <a:gd name="connsiteY1" fmla="*/ 0 h 359229"/>
              <a:gd name="connsiteX2" fmla="*/ 12200165 w 12200165"/>
              <a:gd name="connsiteY2" fmla="*/ 359229 h 359229"/>
              <a:gd name="connsiteX3" fmla="*/ 8165 w 12200165"/>
              <a:gd name="connsiteY3" fmla="*/ 359229 h 359229"/>
              <a:gd name="connsiteX0" fmla="*/ 8165 w 12200165"/>
              <a:gd name="connsiteY0" fmla="*/ 547008 h 547008"/>
              <a:gd name="connsiteX1" fmla="*/ 0 w 12200165"/>
              <a:gd name="connsiteY1" fmla="*/ 0 h 547008"/>
              <a:gd name="connsiteX2" fmla="*/ 12200165 w 12200165"/>
              <a:gd name="connsiteY2" fmla="*/ 547008 h 547008"/>
              <a:gd name="connsiteX3" fmla="*/ 8165 w 12200165"/>
              <a:gd name="connsiteY3" fmla="*/ 547008 h 547008"/>
              <a:gd name="connsiteX0" fmla="*/ 8165 w 12200165"/>
              <a:gd name="connsiteY0" fmla="*/ 547008 h 547008"/>
              <a:gd name="connsiteX1" fmla="*/ 0 w 12200165"/>
              <a:gd name="connsiteY1" fmla="*/ 0 h 547008"/>
              <a:gd name="connsiteX2" fmla="*/ 12200165 w 12200165"/>
              <a:gd name="connsiteY2" fmla="*/ 547008 h 547008"/>
              <a:gd name="connsiteX3" fmla="*/ 8165 w 12200165"/>
              <a:gd name="connsiteY3" fmla="*/ 547008 h 547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00165" h="547008">
                <a:moveTo>
                  <a:pt x="8165" y="547008"/>
                </a:moveTo>
                <a:lnTo>
                  <a:pt x="0" y="0"/>
                </a:lnTo>
                <a:cubicBezTo>
                  <a:pt x="4262665" y="361950"/>
                  <a:pt x="8133443" y="364672"/>
                  <a:pt x="12200165" y="547008"/>
                </a:cubicBezTo>
                <a:lnTo>
                  <a:pt x="8165" y="547008"/>
                </a:lnTo>
                <a:close/>
              </a:path>
            </a:pathLst>
          </a:custGeom>
          <a:solidFill>
            <a:srgbClr val="00A8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Triangle 9"/>
          <p:cNvSpPr/>
          <p:nvPr/>
        </p:nvSpPr>
        <p:spPr>
          <a:xfrm rot="10360487">
            <a:off x="49560" y="6085934"/>
            <a:ext cx="12171576" cy="1556530"/>
          </a:xfrm>
          <a:custGeom>
            <a:avLst/>
            <a:gdLst>
              <a:gd name="connsiteX0" fmla="*/ 0 w 11334492"/>
              <a:gd name="connsiteY0" fmla="*/ 1276366 h 1276366"/>
              <a:gd name="connsiteX1" fmla="*/ 0 w 11334492"/>
              <a:gd name="connsiteY1" fmla="*/ 0 h 1276366"/>
              <a:gd name="connsiteX2" fmla="*/ 11334492 w 11334492"/>
              <a:gd name="connsiteY2" fmla="*/ 1276366 h 1276366"/>
              <a:gd name="connsiteX3" fmla="*/ 0 w 11334492"/>
              <a:gd name="connsiteY3" fmla="*/ 1276366 h 1276366"/>
              <a:gd name="connsiteX0" fmla="*/ 0 w 12294409"/>
              <a:gd name="connsiteY0" fmla="*/ 1251746 h 1276366"/>
              <a:gd name="connsiteX1" fmla="*/ 959917 w 12294409"/>
              <a:gd name="connsiteY1" fmla="*/ 0 h 1276366"/>
              <a:gd name="connsiteX2" fmla="*/ 12294409 w 12294409"/>
              <a:gd name="connsiteY2" fmla="*/ 1276366 h 1276366"/>
              <a:gd name="connsiteX3" fmla="*/ 0 w 12294409"/>
              <a:gd name="connsiteY3" fmla="*/ 1251746 h 1276366"/>
              <a:gd name="connsiteX0" fmla="*/ 0 w 12294409"/>
              <a:gd name="connsiteY0" fmla="*/ 1454866 h 1479486"/>
              <a:gd name="connsiteX1" fmla="*/ 212270 w 12294409"/>
              <a:gd name="connsiteY1" fmla="*/ 0 h 1479486"/>
              <a:gd name="connsiteX2" fmla="*/ 12294409 w 12294409"/>
              <a:gd name="connsiteY2" fmla="*/ 1479486 h 1479486"/>
              <a:gd name="connsiteX3" fmla="*/ 0 w 12294409"/>
              <a:gd name="connsiteY3" fmla="*/ 1454866 h 1479486"/>
              <a:gd name="connsiteX0" fmla="*/ 0 w 12294409"/>
              <a:gd name="connsiteY0" fmla="*/ 1512591 h 1537211"/>
              <a:gd name="connsiteX1" fmla="*/ 211459 w 12294409"/>
              <a:gd name="connsiteY1" fmla="*/ 0 h 1537211"/>
              <a:gd name="connsiteX2" fmla="*/ 12294409 w 12294409"/>
              <a:gd name="connsiteY2" fmla="*/ 1537211 h 1537211"/>
              <a:gd name="connsiteX3" fmla="*/ 0 w 12294409"/>
              <a:gd name="connsiteY3" fmla="*/ 1512591 h 1537211"/>
              <a:gd name="connsiteX0" fmla="*/ 0 w 12157462"/>
              <a:gd name="connsiteY0" fmla="*/ 575345 h 1537211"/>
              <a:gd name="connsiteX1" fmla="*/ 74512 w 12157462"/>
              <a:gd name="connsiteY1" fmla="*/ 0 h 1537211"/>
              <a:gd name="connsiteX2" fmla="*/ 12157462 w 12157462"/>
              <a:gd name="connsiteY2" fmla="*/ 1537211 h 1537211"/>
              <a:gd name="connsiteX3" fmla="*/ 0 w 12157462"/>
              <a:gd name="connsiteY3" fmla="*/ 575345 h 1537211"/>
              <a:gd name="connsiteX0" fmla="*/ 0 w 12157462"/>
              <a:gd name="connsiteY0" fmla="*/ 594664 h 1556530"/>
              <a:gd name="connsiteX1" fmla="*/ 52301 w 12157462"/>
              <a:gd name="connsiteY1" fmla="*/ 0 h 1556530"/>
              <a:gd name="connsiteX2" fmla="*/ 12157462 w 12157462"/>
              <a:gd name="connsiteY2" fmla="*/ 1556530 h 1556530"/>
              <a:gd name="connsiteX3" fmla="*/ 0 w 12157462"/>
              <a:gd name="connsiteY3" fmla="*/ 594664 h 1556530"/>
              <a:gd name="connsiteX0" fmla="*/ 0 w 12171576"/>
              <a:gd name="connsiteY0" fmla="*/ 576386 h 1556530"/>
              <a:gd name="connsiteX1" fmla="*/ 66415 w 12171576"/>
              <a:gd name="connsiteY1" fmla="*/ 0 h 1556530"/>
              <a:gd name="connsiteX2" fmla="*/ 12171576 w 12171576"/>
              <a:gd name="connsiteY2" fmla="*/ 1556530 h 1556530"/>
              <a:gd name="connsiteX3" fmla="*/ 0 w 12171576"/>
              <a:gd name="connsiteY3" fmla="*/ 576386 h 1556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71576" h="1556530">
                <a:moveTo>
                  <a:pt x="0" y="576386"/>
                </a:moveTo>
                <a:lnTo>
                  <a:pt x="66415" y="0"/>
                </a:lnTo>
                <a:lnTo>
                  <a:pt x="12171576" y="1556530"/>
                </a:lnTo>
                <a:lnTo>
                  <a:pt x="0" y="576386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C:\Users\mike clark\AppData\Local\Temp\Temp1_TGP LOGO FINAL MARCH 2018 FORMATS.zip\TGP LOGO FINAL MARCH 2018 FORMATS\TGP-LOGO-FINAL-MARCH-WEB-201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9990" y="86815"/>
            <a:ext cx="1238250" cy="107569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9678075" y="6416158"/>
            <a:ext cx="2979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www.tgpcymru.org.uk </a:t>
            </a:r>
            <a:endParaRPr lang="en-GB" sz="1800" b="1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18" t="8491" r="25634" b="7350"/>
          <a:stretch/>
        </p:blipFill>
        <p:spPr>
          <a:xfrm>
            <a:off x="8381997" y="3311453"/>
            <a:ext cx="3673928" cy="2955472"/>
          </a:xfrm>
          <a:prstGeom prst="rect">
            <a:avLst/>
          </a:prstGeom>
        </p:spPr>
      </p:pic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959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dirty="0"/>
              <a:t>Travelling Ahead project</a:t>
            </a:r>
            <a:br>
              <a:rPr lang="en-GB" dirty="0"/>
            </a:br>
            <a:r>
              <a:rPr lang="en-GB" dirty="0"/>
              <a:t>TGP Cymru</a:t>
            </a:r>
          </a:p>
        </p:txBody>
      </p:sp>
      <p:sp>
        <p:nvSpPr>
          <p:cNvPr id="15" name="Subtitle 1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PLP Wales Conference – EUSS session</a:t>
            </a:r>
          </a:p>
        </p:txBody>
      </p:sp>
    </p:spTree>
    <p:extLst>
      <p:ext uri="{BB962C8B-B14F-4D97-AF65-F5344CB8AC3E}">
        <p14:creationId xmlns:p14="http://schemas.microsoft.com/office/powerpoint/2010/main" val="1649763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7"/>
          <p:cNvSpPr/>
          <p:nvPr/>
        </p:nvSpPr>
        <p:spPr>
          <a:xfrm rot="21281127">
            <a:off x="-26168" y="-470395"/>
            <a:ext cx="10209695" cy="945255"/>
          </a:xfrm>
          <a:custGeom>
            <a:avLst/>
            <a:gdLst>
              <a:gd name="connsiteX0" fmla="*/ 0 w 10161865"/>
              <a:gd name="connsiteY0" fmla="*/ 945255 h 945255"/>
              <a:gd name="connsiteX1" fmla="*/ 0 w 10161865"/>
              <a:gd name="connsiteY1" fmla="*/ 0 h 945255"/>
              <a:gd name="connsiteX2" fmla="*/ 10161865 w 10161865"/>
              <a:gd name="connsiteY2" fmla="*/ 945255 h 945255"/>
              <a:gd name="connsiteX3" fmla="*/ 0 w 10161865"/>
              <a:gd name="connsiteY3" fmla="*/ 945255 h 945255"/>
              <a:gd name="connsiteX0" fmla="*/ 0 w 10235028"/>
              <a:gd name="connsiteY0" fmla="*/ 938449 h 945255"/>
              <a:gd name="connsiteX1" fmla="*/ 73163 w 10235028"/>
              <a:gd name="connsiteY1" fmla="*/ 0 h 945255"/>
              <a:gd name="connsiteX2" fmla="*/ 10235028 w 10235028"/>
              <a:gd name="connsiteY2" fmla="*/ 945255 h 945255"/>
              <a:gd name="connsiteX3" fmla="*/ 0 w 10235028"/>
              <a:gd name="connsiteY3" fmla="*/ 938449 h 945255"/>
              <a:gd name="connsiteX0" fmla="*/ 0 w 10243913"/>
              <a:gd name="connsiteY0" fmla="*/ 945822 h 945822"/>
              <a:gd name="connsiteX1" fmla="*/ 82048 w 10243913"/>
              <a:gd name="connsiteY1" fmla="*/ 0 h 945822"/>
              <a:gd name="connsiteX2" fmla="*/ 10243913 w 10243913"/>
              <a:gd name="connsiteY2" fmla="*/ 945255 h 945822"/>
              <a:gd name="connsiteX3" fmla="*/ 0 w 10243913"/>
              <a:gd name="connsiteY3" fmla="*/ 945822 h 945822"/>
              <a:gd name="connsiteX0" fmla="*/ 0 w 10203078"/>
              <a:gd name="connsiteY0" fmla="*/ 506846 h 945255"/>
              <a:gd name="connsiteX1" fmla="*/ 41213 w 10203078"/>
              <a:gd name="connsiteY1" fmla="*/ 0 h 945255"/>
              <a:gd name="connsiteX2" fmla="*/ 10203078 w 10203078"/>
              <a:gd name="connsiteY2" fmla="*/ 945255 h 945255"/>
              <a:gd name="connsiteX3" fmla="*/ 0 w 10203078"/>
              <a:gd name="connsiteY3" fmla="*/ 506846 h 945255"/>
              <a:gd name="connsiteX0" fmla="*/ 0 w 10194949"/>
              <a:gd name="connsiteY0" fmla="*/ 507603 h 945255"/>
              <a:gd name="connsiteX1" fmla="*/ 33084 w 10194949"/>
              <a:gd name="connsiteY1" fmla="*/ 0 h 945255"/>
              <a:gd name="connsiteX2" fmla="*/ 10194949 w 10194949"/>
              <a:gd name="connsiteY2" fmla="*/ 945255 h 945255"/>
              <a:gd name="connsiteX3" fmla="*/ 0 w 10194949"/>
              <a:gd name="connsiteY3" fmla="*/ 507603 h 945255"/>
              <a:gd name="connsiteX0" fmla="*/ 0 w 10209695"/>
              <a:gd name="connsiteY0" fmla="*/ 489832 h 945255"/>
              <a:gd name="connsiteX1" fmla="*/ 47830 w 10209695"/>
              <a:gd name="connsiteY1" fmla="*/ 0 h 945255"/>
              <a:gd name="connsiteX2" fmla="*/ 10209695 w 10209695"/>
              <a:gd name="connsiteY2" fmla="*/ 945255 h 945255"/>
              <a:gd name="connsiteX3" fmla="*/ 0 w 10209695"/>
              <a:gd name="connsiteY3" fmla="*/ 489832 h 945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09695" h="945255">
                <a:moveTo>
                  <a:pt x="0" y="489832"/>
                </a:moveTo>
                <a:lnTo>
                  <a:pt x="47830" y="0"/>
                </a:lnTo>
                <a:lnTo>
                  <a:pt x="10209695" y="945255"/>
                </a:lnTo>
                <a:lnTo>
                  <a:pt x="0" y="489832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Triangle 8"/>
          <p:cNvSpPr/>
          <p:nvPr/>
        </p:nvSpPr>
        <p:spPr>
          <a:xfrm>
            <a:off x="-8166" y="6310992"/>
            <a:ext cx="12200165" cy="547008"/>
          </a:xfrm>
          <a:custGeom>
            <a:avLst/>
            <a:gdLst>
              <a:gd name="connsiteX0" fmla="*/ 0 w 12192000"/>
              <a:gd name="connsiteY0" fmla="*/ 677636 h 677636"/>
              <a:gd name="connsiteX1" fmla="*/ 0 w 12192000"/>
              <a:gd name="connsiteY1" fmla="*/ 0 h 677636"/>
              <a:gd name="connsiteX2" fmla="*/ 12192000 w 12192000"/>
              <a:gd name="connsiteY2" fmla="*/ 677636 h 677636"/>
              <a:gd name="connsiteX3" fmla="*/ 0 w 12192000"/>
              <a:gd name="connsiteY3" fmla="*/ 677636 h 677636"/>
              <a:gd name="connsiteX0" fmla="*/ 0 w 12192000"/>
              <a:gd name="connsiteY0" fmla="*/ 359229 h 359229"/>
              <a:gd name="connsiteX1" fmla="*/ 24493 w 12192000"/>
              <a:gd name="connsiteY1" fmla="*/ 0 h 359229"/>
              <a:gd name="connsiteX2" fmla="*/ 12192000 w 12192000"/>
              <a:gd name="connsiteY2" fmla="*/ 359229 h 359229"/>
              <a:gd name="connsiteX3" fmla="*/ 0 w 12192000"/>
              <a:gd name="connsiteY3" fmla="*/ 359229 h 359229"/>
              <a:gd name="connsiteX0" fmla="*/ 8165 w 12200165"/>
              <a:gd name="connsiteY0" fmla="*/ 359229 h 359229"/>
              <a:gd name="connsiteX1" fmla="*/ 0 w 12200165"/>
              <a:gd name="connsiteY1" fmla="*/ 0 h 359229"/>
              <a:gd name="connsiteX2" fmla="*/ 12200165 w 12200165"/>
              <a:gd name="connsiteY2" fmla="*/ 359229 h 359229"/>
              <a:gd name="connsiteX3" fmla="*/ 8165 w 12200165"/>
              <a:gd name="connsiteY3" fmla="*/ 359229 h 359229"/>
              <a:gd name="connsiteX0" fmla="*/ 8165 w 12200165"/>
              <a:gd name="connsiteY0" fmla="*/ 547008 h 547008"/>
              <a:gd name="connsiteX1" fmla="*/ 0 w 12200165"/>
              <a:gd name="connsiteY1" fmla="*/ 0 h 547008"/>
              <a:gd name="connsiteX2" fmla="*/ 12200165 w 12200165"/>
              <a:gd name="connsiteY2" fmla="*/ 547008 h 547008"/>
              <a:gd name="connsiteX3" fmla="*/ 8165 w 12200165"/>
              <a:gd name="connsiteY3" fmla="*/ 547008 h 547008"/>
              <a:gd name="connsiteX0" fmla="*/ 8165 w 12200165"/>
              <a:gd name="connsiteY0" fmla="*/ 547008 h 547008"/>
              <a:gd name="connsiteX1" fmla="*/ 0 w 12200165"/>
              <a:gd name="connsiteY1" fmla="*/ 0 h 547008"/>
              <a:gd name="connsiteX2" fmla="*/ 12200165 w 12200165"/>
              <a:gd name="connsiteY2" fmla="*/ 547008 h 547008"/>
              <a:gd name="connsiteX3" fmla="*/ 8165 w 12200165"/>
              <a:gd name="connsiteY3" fmla="*/ 547008 h 547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00165" h="547008">
                <a:moveTo>
                  <a:pt x="8165" y="547008"/>
                </a:moveTo>
                <a:lnTo>
                  <a:pt x="0" y="0"/>
                </a:lnTo>
                <a:cubicBezTo>
                  <a:pt x="4262665" y="361950"/>
                  <a:pt x="8133443" y="364672"/>
                  <a:pt x="12200165" y="547008"/>
                </a:cubicBezTo>
                <a:lnTo>
                  <a:pt x="8165" y="547008"/>
                </a:lnTo>
                <a:close/>
              </a:path>
            </a:pathLst>
          </a:custGeom>
          <a:solidFill>
            <a:srgbClr val="00A8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Triangle 9"/>
          <p:cNvSpPr/>
          <p:nvPr/>
        </p:nvSpPr>
        <p:spPr>
          <a:xfrm rot="10360487">
            <a:off x="49560" y="6085934"/>
            <a:ext cx="12171576" cy="1556530"/>
          </a:xfrm>
          <a:custGeom>
            <a:avLst/>
            <a:gdLst>
              <a:gd name="connsiteX0" fmla="*/ 0 w 11334492"/>
              <a:gd name="connsiteY0" fmla="*/ 1276366 h 1276366"/>
              <a:gd name="connsiteX1" fmla="*/ 0 w 11334492"/>
              <a:gd name="connsiteY1" fmla="*/ 0 h 1276366"/>
              <a:gd name="connsiteX2" fmla="*/ 11334492 w 11334492"/>
              <a:gd name="connsiteY2" fmla="*/ 1276366 h 1276366"/>
              <a:gd name="connsiteX3" fmla="*/ 0 w 11334492"/>
              <a:gd name="connsiteY3" fmla="*/ 1276366 h 1276366"/>
              <a:gd name="connsiteX0" fmla="*/ 0 w 12294409"/>
              <a:gd name="connsiteY0" fmla="*/ 1251746 h 1276366"/>
              <a:gd name="connsiteX1" fmla="*/ 959917 w 12294409"/>
              <a:gd name="connsiteY1" fmla="*/ 0 h 1276366"/>
              <a:gd name="connsiteX2" fmla="*/ 12294409 w 12294409"/>
              <a:gd name="connsiteY2" fmla="*/ 1276366 h 1276366"/>
              <a:gd name="connsiteX3" fmla="*/ 0 w 12294409"/>
              <a:gd name="connsiteY3" fmla="*/ 1251746 h 1276366"/>
              <a:gd name="connsiteX0" fmla="*/ 0 w 12294409"/>
              <a:gd name="connsiteY0" fmla="*/ 1454866 h 1479486"/>
              <a:gd name="connsiteX1" fmla="*/ 212270 w 12294409"/>
              <a:gd name="connsiteY1" fmla="*/ 0 h 1479486"/>
              <a:gd name="connsiteX2" fmla="*/ 12294409 w 12294409"/>
              <a:gd name="connsiteY2" fmla="*/ 1479486 h 1479486"/>
              <a:gd name="connsiteX3" fmla="*/ 0 w 12294409"/>
              <a:gd name="connsiteY3" fmla="*/ 1454866 h 1479486"/>
              <a:gd name="connsiteX0" fmla="*/ 0 w 12294409"/>
              <a:gd name="connsiteY0" fmla="*/ 1512591 h 1537211"/>
              <a:gd name="connsiteX1" fmla="*/ 211459 w 12294409"/>
              <a:gd name="connsiteY1" fmla="*/ 0 h 1537211"/>
              <a:gd name="connsiteX2" fmla="*/ 12294409 w 12294409"/>
              <a:gd name="connsiteY2" fmla="*/ 1537211 h 1537211"/>
              <a:gd name="connsiteX3" fmla="*/ 0 w 12294409"/>
              <a:gd name="connsiteY3" fmla="*/ 1512591 h 1537211"/>
              <a:gd name="connsiteX0" fmla="*/ 0 w 12157462"/>
              <a:gd name="connsiteY0" fmla="*/ 575345 h 1537211"/>
              <a:gd name="connsiteX1" fmla="*/ 74512 w 12157462"/>
              <a:gd name="connsiteY1" fmla="*/ 0 h 1537211"/>
              <a:gd name="connsiteX2" fmla="*/ 12157462 w 12157462"/>
              <a:gd name="connsiteY2" fmla="*/ 1537211 h 1537211"/>
              <a:gd name="connsiteX3" fmla="*/ 0 w 12157462"/>
              <a:gd name="connsiteY3" fmla="*/ 575345 h 1537211"/>
              <a:gd name="connsiteX0" fmla="*/ 0 w 12157462"/>
              <a:gd name="connsiteY0" fmla="*/ 594664 h 1556530"/>
              <a:gd name="connsiteX1" fmla="*/ 52301 w 12157462"/>
              <a:gd name="connsiteY1" fmla="*/ 0 h 1556530"/>
              <a:gd name="connsiteX2" fmla="*/ 12157462 w 12157462"/>
              <a:gd name="connsiteY2" fmla="*/ 1556530 h 1556530"/>
              <a:gd name="connsiteX3" fmla="*/ 0 w 12157462"/>
              <a:gd name="connsiteY3" fmla="*/ 594664 h 1556530"/>
              <a:gd name="connsiteX0" fmla="*/ 0 w 12171576"/>
              <a:gd name="connsiteY0" fmla="*/ 576386 h 1556530"/>
              <a:gd name="connsiteX1" fmla="*/ 66415 w 12171576"/>
              <a:gd name="connsiteY1" fmla="*/ 0 h 1556530"/>
              <a:gd name="connsiteX2" fmla="*/ 12171576 w 12171576"/>
              <a:gd name="connsiteY2" fmla="*/ 1556530 h 1556530"/>
              <a:gd name="connsiteX3" fmla="*/ 0 w 12171576"/>
              <a:gd name="connsiteY3" fmla="*/ 576386 h 1556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71576" h="1556530">
                <a:moveTo>
                  <a:pt x="0" y="576386"/>
                </a:moveTo>
                <a:lnTo>
                  <a:pt x="66415" y="0"/>
                </a:lnTo>
                <a:lnTo>
                  <a:pt x="12171576" y="1556530"/>
                </a:lnTo>
                <a:lnTo>
                  <a:pt x="0" y="576386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C:\Users\mike clark\AppData\Local\Temp\Temp1_TGP LOGO FINAL MARCH 2018 FORMATS.zip\TGP LOGO FINAL MARCH 2018 FORMATS\TGP-LOGO-FINAL-MARCH-WEB-201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9990" y="86815"/>
            <a:ext cx="1238250" cy="107569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9678075" y="6416158"/>
            <a:ext cx="2979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www.tgpcymru.org.uk </a:t>
            </a:r>
            <a:endParaRPr lang="en-GB" sz="1800" b="1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18" t="8491" r="25634" b="7350"/>
          <a:stretch/>
        </p:blipFill>
        <p:spPr>
          <a:xfrm>
            <a:off x="8381997" y="3311453"/>
            <a:ext cx="3673928" cy="2955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 of Travelling Ahead / </a:t>
            </a:r>
            <a:r>
              <a:rPr lang="en-GB" dirty="0" err="1"/>
              <a:t>Teithio</a:t>
            </a:r>
            <a:r>
              <a:rPr lang="en-GB" dirty="0"/>
              <a:t> </a:t>
            </a:r>
            <a:r>
              <a:rPr lang="en-GB" dirty="0" err="1"/>
              <a:t>Ymlaen</a:t>
            </a:r>
            <a:endParaRPr lang="en-GB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34116" y="1663966"/>
            <a:ext cx="11204124" cy="457451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All Wales Advice and Advocacy Service</a:t>
            </a:r>
          </a:p>
          <a:p>
            <a:r>
              <a:rPr lang="en-GB" dirty="0"/>
              <a:t>Community and youth engagement, ensuring community voices are heard</a:t>
            </a:r>
          </a:p>
          <a:p>
            <a:r>
              <a:rPr lang="en-GB" dirty="0"/>
              <a:t>Training and supporting to develop better understanding of communities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EU Settlement Scheme support and advice for Roma EU Citizens: OISC Level 1 EUSS</a:t>
            </a:r>
          </a:p>
          <a:p>
            <a:r>
              <a:rPr lang="en-GB" sz="2600" dirty="0"/>
              <a:t>Project is Wales-wide, free-of-charge and in home language: </a:t>
            </a:r>
          </a:p>
          <a:p>
            <a:pPr lvl="1"/>
            <a:r>
              <a:rPr lang="en-GB" sz="2600" dirty="0"/>
              <a:t>Czech, English, French, Polish, Romanian, Russian, Slovak and Spanish </a:t>
            </a:r>
          </a:p>
          <a:p>
            <a:pPr lvl="1"/>
            <a:r>
              <a:rPr lang="en-GB" sz="2600" dirty="0"/>
              <a:t>Practical steps, raising awareness of the scheme</a:t>
            </a:r>
          </a:p>
          <a:p>
            <a:pPr lvl="1"/>
            <a:r>
              <a:rPr lang="en-GB" sz="2600" dirty="0"/>
              <a:t>One-to-one sessions: full application support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4965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7"/>
          <p:cNvSpPr/>
          <p:nvPr/>
        </p:nvSpPr>
        <p:spPr>
          <a:xfrm rot="21281127">
            <a:off x="-12566" y="-555885"/>
            <a:ext cx="10209695" cy="945255"/>
          </a:xfrm>
          <a:custGeom>
            <a:avLst/>
            <a:gdLst>
              <a:gd name="connsiteX0" fmla="*/ 0 w 10161865"/>
              <a:gd name="connsiteY0" fmla="*/ 945255 h 945255"/>
              <a:gd name="connsiteX1" fmla="*/ 0 w 10161865"/>
              <a:gd name="connsiteY1" fmla="*/ 0 h 945255"/>
              <a:gd name="connsiteX2" fmla="*/ 10161865 w 10161865"/>
              <a:gd name="connsiteY2" fmla="*/ 945255 h 945255"/>
              <a:gd name="connsiteX3" fmla="*/ 0 w 10161865"/>
              <a:gd name="connsiteY3" fmla="*/ 945255 h 945255"/>
              <a:gd name="connsiteX0" fmla="*/ 0 w 10235028"/>
              <a:gd name="connsiteY0" fmla="*/ 938449 h 945255"/>
              <a:gd name="connsiteX1" fmla="*/ 73163 w 10235028"/>
              <a:gd name="connsiteY1" fmla="*/ 0 h 945255"/>
              <a:gd name="connsiteX2" fmla="*/ 10235028 w 10235028"/>
              <a:gd name="connsiteY2" fmla="*/ 945255 h 945255"/>
              <a:gd name="connsiteX3" fmla="*/ 0 w 10235028"/>
              <a:gd name="connsiteY3" fmla="*/ 938449 h 945255"/>
              <a:gd name="connsiteX0" fmla="*/ 0 w 10243913"/>
              <a:gd name="connsiteY0" fmla="*/ 945822 h 945822"/>
              <a:gd name="connsiteX1" fmla="*/ 82048 w 10243913"/>
              <a:gd name="connsiteY1" fmla="*/ 0 h 945822"/>
              <a:gd name="connsiteX2" fmla="*/ 10243913 w 10243913"/>
              <a:gd name="connsiteY2" fmla="*/ 945255 h 945822"/>
              <a:gd name="connsiteX3" fmla="*/ 0 w 10243913"/>
              <a:gd name="connsiteY3" fmla="*/ 945822 h 945822"/>
              <a:gd name="connsiteX0" fmla="*/ 0 w 10203078"/>
              <a:gd name="connsiteY0" fmla="*/ 506846 h 945255"/>
              <a:gd name="connsiteX1" fmla="*/ 41213 w 10203078"/>
              <a:gd name="connsiteY1" fmla="*/ 0 h 945255"/>
              <a:gd name="connsiteX2" fmla="*/ 10203078 w 10203078"/>
              <a:gd name="connsiteY2" fmla="*/ 945255 h 945255"/>
              <a:gd name="connsiteX3" fmla="*/ 0 w 10203078"/>
              <a:gd name="connsiteY3" fmla="*/ 506846 h 945255"/>
              <a:gd name="connsiteX0" fmla="*/ 0 w 10194949"/>
              <a:gd name="connsiteY0" fmla="*/ 507603 h 945255"/>
              <a:gd name="connsiteX1" fmla="*/ 33084 w 10194949"/>
              <a:gd name="connsiteY1" fmla="*/ 0 h 945255"/>
              <a:gd name="connsiteX2" fmla="*/ 10194949 w 10194949"/>
              <a:gd name="connsiteY2" fmla="*/ 945255 h 945255"/>
              <a:gd name="connsiteX3" fmla="*/ 0 w 10194949"/>
              <a:gd name="connsiteY3" fmla="*/ 507603 h 945255"/>
              <a:gd name="connsiteX0" fmla="*/ 0 w 10209695"/>
              <a:gd name="connsiteY0" fmla="*/ 489832 h 945255"/>
              <a:gd name="connsiteX1" fmla="*/ 47830 w 10209695"/>
              <a:gd name="connsiteY1" fmla="*/ 0 h 945255"/>
              <a:gd name="connsiteX2" fmla="*/ 10209695 w 10209695"/>
              <a:gd name="connsiteY2" fmla="*/ 945255 h 945255"/>
              <a:gd name="connsiteX3" fmla="*/ 0 w 10209695"/>
              <a:gd name="connsiteY3" fmla="*/ 489832 h 945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09695" h="945255">
                <a:moveTo>
                  <a:pt x="0" y="489832"/>
                </a:moveTo>
                <a:lnTo>
                  <a:pt x="47830" y="0"/>
                </a:lnTo>
                <a:lnTo>
                  <a:pt x="10209695" y="945255"/>
                </a:lnTo>
                <a:lnTo>
                  <a:pt x="0" y="489832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Triangle 8"/>
          <p:cNvSpPr/>
          <p:nvPr/>
        </p:nvSpPr>
        <p:spPr>
          <a:xfrm>
            <a:off x="-8166" y="6310992"/>
            <a:ext cx="12200165" cy="547008"/>
          </a:xfrm>
          <a:custGeom>
            <a:avLst/>
            <a:gdLst>
              <a:gd name="connsiteX0" fmla="*/ 0 w 12192000"/>
              <a:gd name="connsiteY0" fmla="*/ 677636 h 677636"/>
              <a:gd name="connsiteX1" fmla="*/ 0 w 12192000"/>
              <a:gd name="connsiteY1" fmla="*/ 0 h 677636"/>
              <a:gd name="connsiteX2" fmla="*/ 12192000 w 12192000"/>
              <a:gd name="connsiteY2" fmla="*/ 677636 h 677636"/>
              <a:gd name="connsiteX3" fmla="*/ 0 w 12192000"/>
              <a:gd name="connsiteY3" fmla="*/ 677636 h 677636"/>
              <a:gd name="connsiteX0" fmla="*/ 0 w 12192000"/>
              <a:gd name="connsiteY0" fmla="*/ 359229 h 359229"/>
              <a:gd name="connsiteX1" fmla="*/ 24493 w 12192000"/>
              <a:gd name="connsiteY1" fmla="*/ 0 h 359229"/>
              <a:gd name="connsiteX2" fmla="*/ 12192000 w 12192000"/>
              <a:gd name="connsiteY2" fmla="*/ 359229 h 359229"/>
              <a:gd name="connsiteX3" fmla="*/ 0 w 12192000"/>
              <a:gd name="connsiteY3" fmla="*/ 359229 h 359229"/>
              <a:gd name="connsiteX0" fmla="*/ 8165 w 12200165"/>
              <a:gd name="connsiteY0" fmla="*/ 359229 h 359229"/>
              <a:gd name="connsiteX1" fmla="*/ 0 w 12200165"/>
              <a:gd name="connsiteY1" fmla="*/ 0 h 359229"/>
              <a:gd name="connsiteX2" fmla="*/ 12200165 w 12200165"/>
              <a:gd name="connsiteY2" fmla="*/ 359229 h 359229"/>
              <a:gd name="connsiteX3" fmla="*/ 8165 w 12200165"/>
              <a:gd name="connsiteY3" fmla="*/ 359229 h 359229"/>
              <a:gd name="connsiteX0" fmla="*/ 8165 w 12200165"/>
              <a:gd name="connsiteY0" fmla="*/ 547008 h 547008"/>
              <a:gd name="connsiteX1" fmla="*/ 0 w 12200165"/>
              <a:gd name="connsiteY1" fmla="*/ 0 h 547008"/>
              <a:gd name="connsiteX2" fmla="*/ 12200165 w 12200165"/>
              <a:gd name="connsiteY2" fmla="*/ 547008 h 547008"/>
              <a:gd name="connsiteX3" fmla="*/ 8165 w 12200165"/>
              <a:gd name="connsiteY3" fmla="*/ 547008 h 547008"/>
              <a:gd name="connsiteX0" fmla="*/ 8165 w 12200165"/>
              <a:gd name="connsiteY0" fmla="*/ 547008 h 547008"/>
              <a:gd name="connsiteX1" fmla="*/ 0 w 12200165"/>
              <a:gd name="connsiteY1" fmla="*/ 0 h 547008"/>
              <a:gd name="connsiteX2" fmla="*/ 12200165 w 12200165"/>
              <a:gd name="connsiteY2" fmla="*/ 547008 h 547008"/>
              <a:gd name="connsiteX3" fmla="*/ 8165 w 12200165"/>
              <a:gd name="connsiteY3" fmla="*/ 547008 h 547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00165" h="547008">
                <a:moveTo>
                  <a:pt x="8165" y="547008"/>
                </a:moveTo>
                <a:lnTo>
                  <a:pt x="0" y="0"/>
                </a:lnTo>
                <a:cubicBezTo>
                  <a:pt x="4262665" y="361950"/>
                  <a:pt x="8133443" y="364672"/>
                  <a:pt x="12200165" y="547008"/>
                </a:cubicBezTo>
                <a:lnTo>
                  <a:pt x="8165" y="547008"/>
                </a:lnTo>
                <a:close/>
              </a:path>
            </a:pathLst>
          </a:custGeom>
          <a:solidFill>
            <a:srgbClr val="00A8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Triangle 9"/>
          <p:cNvSpPr/>
          <p:nvPr/>
        </p:nvSpPr>
        <p:spPr>
          <a:xfrm rot="10360487">
            <a:off x="49560" y="6085934"/>
            <a:ext cx="12171576" cy="1556530"/>
          </a:xfrm>
          <a:custGeom>
            <a:avLst/>
            <a:gdLst>
              <a:gd name="connsiteX0" fmla="*/ 0 w 11334492"/>
              <a:gd name="connsiteY0" fmla="*/ 1276366 h 1276366"/>
              <a:gd name="connsiteX1" fmla="*/ 0 w 11334492"/>
              <a:gd name="connsiteY1" fmla="*/ 0 h 1276366"/>
              <a:gd name="connsiteX2" fmla="*/ 11334492 w 11334492"/>
              <a:gd name="connsiteY2" fmla="*/ 1276366 h 1276366"/>
              <a:gd name="connsiteX3" fmla="*/ 0 w 11334492"/>
              <a:gd name="connsiteY3" fmla="*/ 1276366 h 1276366"/>
              <a:gd name="connsiteX0" fmla="*/ 0 w 12294409"/>
              <a:gd name="connsiteY0" fmla="*/ 1251746 h 1276366"/>
              <a:gd name="connsiteX1" fmla="*/ 959917 w 12294409"/>
              <a:gd name="connsiteY1" fmla="*/ 0 h 1276366"/>
              <a:gd name="connsiteX2" fmla="*/ 12294409 w 12294409"/>
              <a:gd name="connsiteY2" fmla="*/ 1276366 h 1276366"/>
              <a:gd name="connsiteX3" fmla="*/ 0 w 12294409"/>
              <a:gd name="connsiteY3" fmla="*/ 1251746 h 1276366"/>
              <a:gd name="connsiteX0" fmla="*/ 0 w 12294409"/>
              <a:gd name="connsiteY0" fmla="*/ 1454866 h 1479486"/>
              <a:gd name="connsiteX1" fmla="*/ 212270 w 12294409"/>
              <a:gd name="connsiteY1" fmla="*/ 0 h 1479486"/>
              <a:gd name="connsiteX2" fmla="*/ 12294409 w 12294409"/>
              <a:gd name="connsiteY2" fmla="*/ 1479486 h 1479486"/>
              <a:gd name="connsiteX3" fmla="*/ 0 w 12294409"/>
              <a:gd name="connsiteY3" fmla="*/ 1454866 h 1479486"/>
              <a:gd name="connsiteX0" fmla="*/ 0 w 12294409"/>
              <a:gd name="connsiteY0" fmla="*/ 1512591 h 1537211"/>
              <a:gd name="connsiteX1" fmla="*/ 211459 w 12294409"/>
              <a:gd name="connsiteY1" fmla="*/ 0 h 1537211"/>
              <a:gd name="connsiteX2" fmla="*/ 12294409 w 12294409"/>
              <a:gd name="connsiteY2" fmla="*/ 1537211 h 1537211"/>
              <a:gd name="connsiteX3" fmla="*/ 0 w 12294409"/>
              <a:gd name="connsiteY3" fmla="*/ 1512591 h 1537211"/>
              <a:gd name="connsiteX0" fmla="*/ 0 w 12157462"/>
              <a:gd name="connsiteY0" fmla="*/ 575345 h 1537211"/>
              <a:gd name="connsiteX1" fmla="*/ 74512 w 12157462"/>
              <a:gd name="connsiteY1" fmla="*/ 0 h 1537211"/>
              <a:gd name="connsiteX2" fmla="*/ 12157462 w 12157462"/>
              <a:gd name="connsiteY2" fmla="*/ 1537211 h 1537211"/>
              <a:gd name="connsiteX3" fmla="*/ 0 w 12157462"/>
              <a:gd name="connsiteY3" fmla="*/ 575345 h 1537211"/>
              <a:gd name="connsiteX0" fmla="*/ 0 w 12157462"/>
              <a:gd name="connsiteY0" fmla="*/ 594664 h 1556530"/>
              <a:gd name="connsiteX1" fmla="*/ 52301 w 12157462"/>
              <a:gd name="connsiteY1" fmla="*/ 0 h 1556530"/>
              <a:gd name="connsiteX2" fmla="*/ 12157462 w 12157462"/>
              <a:gd name="connsiteY2" fmla="*/ 1556530 h 1556530"/>
              <a:gd name="connsiteX3" fmla="*/ 0 w 12157462"/>
              <a:gd name="connsiteY3" fmla="*/ 594664 h 1556530"/>
              <a:gd name="connsiteX0" fmla="*/ 0 w 12171576"/>
              <a:gd name="connsiteY0" fmla="*/ 576386 h 1556530"/>
              <a:gd name="connsiteX1" fmla="*/ 66415 w 12171576"/>
              <a:gd name="connsiteY1" fmla="*/ 0 h 1556530"/>
              <a:gd name="connsiteX2" fmla="*/ 12171576 w 12171576"/>
              <a:gd name="connsiteY2" fmla="*/ 1556530 h 1556530"/>
              <a:gd name="connsiteX3" fmla="*/ 0 w 12171576"/>
              <a:gd name="connsiteY3" fmla="*/ 576386 h 1556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71576" h="1556530">
                <a:moveTo>
                  <a:pt x="0" y="576386"/>
                </a:moveTo>
                <a:lnTo>
                  <a:pt x="66415" y="0"/>
                </a:lnTo>
                <a:lnTo>
                  <a:pt x="12171576" y="1556530"/>
                </a:lnTo>
                <a:lnTo>
                  <a:pt x="0" y="576386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C:\Users\mike clark\AppData\Local\Temp\Temp1_TGP LOGO FINAL MARCH 2018 FORMATS.zip\TGP LOGO FINAL MARCH 2018 FORMATS\TGP-LOGO-FINAL-MARCH-WEB-201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9990" y="86815"/>
            <a:ext cx="1238250" cy="107569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9678075" y="6416158"/>
            <a:ext cx="2979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www.tgpcymru.org.uk </a:t>
            </a:r>
            <a:endParaRPr lang="en-GB" sz="1800" b="1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18" t="8491" r="25634" b="7350"/>
          <a:stretch/>
        </p:blipFill>
        <p:spPr>
          <a:xfrm>
            <a:off x="8381997" y="3311453"/>
            <a:ext cx="3673928" cy="2955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116" y="93170"/>
            <a:ext cx="10515600" cy="1325563"/>
          </a:xfrm>
        </p:spPr>
        <p:txBody>
          <a:bodyPr/>
          <a:lstStyle/>
          <a:p>
            <a:r>
              <a:rPr lang="en-GB" dirty="0"/>
              <a:t>Barriers for the Roma community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4116" y="1462326"/>
            <a:ext cx="10515600" cy="4776155"/>
          </a:xfrm>
        </p:spPr>
        <p:txBody>
          <a:bodyPr>
            <a:normAutofit/>
          </a:bodyPr>
          <a:lstStyle/>
          <a:p>
            <a:r>
              <a:rPr lang="en-GB" dirty="0"/>
              <a:t>The application is in digital form</a:t>
            </a:r>
          </a:p>
          <a:p>
            <a:endParaRPr lang="en-GB" sz="1000" dirty="0"/>
          </a:p>
          <a:p>
            <a:r>
              <a:rPr lang="en-GB" dirty="0"/>
              <a:t>The whole process is in English</a:t>
            </a:r>
          </a:p>
          <a:p>
            <a:endParaRPr lang="en-GB" sz="1000" dirty="0"/>
          </a:p>
          <a:p>
            <a:r>
              <a:rPr lang="en-GB" dirty="0"/>
              <a:t>Evidencing residency is challenging, especially for women – risk of obtaining Pre-Settled Status</a:t>
            </a:r>
          </a:p>
          <a:p>
            <a:endParaRPr lang="en-GB" sz="1000" dirty="0"/>
          </a:p>
          <a:p>
            <a:r>
              <a:rPr lang="en-GB" dirty="0"/>
              <a:t>Myths around not needing to apply for children</a:t>
            </a:r>
          </a:p>
          <a:p>
            <a:endParaRPr lang="en-GB" sz="1100" dirty="0"/>
          </a:p>
          <a:p>
            <a:r>
              <a:rPr lang="en-GB" dirty="0"/>
              <a:t>Covid-19 impact: </a:t>
            </a:r>
          </a:p>
          <a:p>
            <a:pPr lvl="1"/>
            <a:r>
              <a:rPr lang="en-GB" dirty="0"/>
              <a:t>Closures of Embassies = long waiting times and risk of not obtaining IDs</a:t>
            </a:r>
          </a:p>
          <a:p>
            <a:pPr lvl="1"/>
            <a:r>
              <a:rPr lang="en-GB" dirty="0"/>
              <a:t>Lockdowns: we have a long waiting list of people for face-to-face support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1715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7"/>
          <p:cNvSpPr/>
          <p:nvPr/>
        </p:nvSpPr>
        <p:spPr>
          <a:xfrm rot="21281127">
            <a:off x="-26168" y="-470395"/>
            <a:ext cx="10209695" cy="945255"/>
          </a:xfrm>
          <a:custGeom>
            <a:avLst/>
            <a:gdLst>
              <a:gd name="connsiteX0" fmla="*/ 0 w 10161865"/>
              <a:gd name="connsiteY0" fmla="*/ 945255 h 945255"/>
              <a:gd name="connsiteX1" fmla="*/ 0 w 10161865"/>
              <a:gd name="connsiteY1" fmla="*/ 0 h 945255"/>
              <a:gd name="connsiteX2" fmla="*/ 10161865 w 10161865"/>
              <a:gd name="connsiteY2" fmla="*/ 945255 h 945255"/>
              <a:gd name="connsiteX3" fmla="*/ 0 w 10161865"/>
              <a:gd name="connsiteY3" fmla="*/ 945255 h 945255"/>
              <a:gd name="connsiteX0" fmla="*/ 0 w 10235028"/>
              <a:gd name="connsiteY0" fmla="*/ 938449 h 945255"/>
              <a:gd name="connsiteX1" fmla="*/ 73163 w 10235028"/>
              <a:gd name="connsiteY1" fmla="*/ 0 h 945255"/>
              <a:gd name="connsiteX2" fmla="*/ 10235028 w 10235028"/>
              <a:gd name="connsiteY2" fmla="*/ 945255 h 945255"/>
              <a:gd name="connsiteX3" fmla="*/ 0 w 10235028"/>
              <a:gd name="connsiteY3" fmla="*/ 938449 h 945255"/>
              <a:gd name="connsiteX0" fmla="*/ 0 w 10243913"/>
              <a:gd name="connsiteY0" fmla="*/ 945822 h 945822"/>
              <a:gd name="connsiteX1" fmla="*/ 82048 w 10243913"/>
              <a:gd name="connsiteY1" fmla="*/ 0 h 945822"/>
              <a:gd name="connsiteX2" fmla="*/ 10243913 w 10243913"/>
              <a:gd name="connsiteY2" fmla="*/ 945255 h 945822"/>
              <a:gd name="connsiteX3" fmla="*/ 0 w 10243913"/>
              <a:gd name="connsiteY3" fmla="*/ 945822 h 945822"/>
              <a:gd name="connsiteX0" fmla="*/ 0 w 10203078"/>
              <a:gd name="connsiteY0" fmla="*/ 506846 h 945255"/>
              <a:gd name="connsiteX1" fmla="*/ 41213 w 10203078"/>
              <a:gd name="connsiteY1" fmla="*/ 0 h 945255"/>
              <a:gd name="connsiteX2" fmla="*/ 10203078 w 10203078"/>
              <a:gd name="connsiteY2" fmla="*/ 945255 h 945255"/>
              <a:gd name="connsiteX3" fmla="*/ 0 w 10203078"/>
              <a:gd name="connsiteY3" fmla="*/ 506846 h 945255"/>
              <a:gd name="connsiteX0" fmla="*/ 0 w 10194949"/>
              <a:gd name="connsiteY0" fmla="*/ 507603 h 945255"/>
              <a:gd name="connsiteX1" fmla="*/ 33084 w 10194949"/>
              <a:gd name="connsiteY1" fmla="*/ 0 h 945255"/>
              <a:gd name="connsiteX2" fmla="*/ 10194949 w 10194949"/>
              <a:gd name="connsiteY2" fmla="*/ 945255 h 945255"/>
              <a:gd name="connsiteX3" fmla="*/ 0 w 10194949"/>
              <a:gd name="connsiteY3" fmla="*/ 507603 h 945255"/>
              <a:gd name="connsiteX0" fmla="*/ 0 w 10209695"/>
              <a:gd name="connsiteY0" fmla="*/ 489832 h 945255"/>
              <a:gd name="connsiteX1" fmla="*/ 47830 w 10209695"/>
              <a:gd name="connsiteY1" fmla="*/ 0 h 945255"/>
              <a:gd name="connsiteX2" fmla="*/ 10209695 w 10209695"/>
              <a:gd name="connsiteY2" fmla="*/ 945255 h 945255"/>
              <a:gd name="connsiteX3" fmla="*/ 0 w 10209695"/>
              <a:gd name="connsiteY3" fmla="*/ 489832 h 945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09695" h="945255">
                <a:moveTo>
                  <a:pt x="0" y="489832"/>
                </a:moveTo>
                <a:lnTo>
                  <a:pt x="47830" y="0"/>
                </a:lnTo>
                <a:lnTo>
                  <a:pt x="10209695" y="945255"/>
                </a:lnTo>
                <a:lnTo>
                  <a:pt x="0" y="489832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ight Triangle 8"/>
          <p:cNvSpPr/>
          <p:nvPr/>
        </p:nvSpPr>
        <p:spPr>
          <a:xfrm>
            <a:off x="-8166" y="6310992"/>
            <a:ext cx="12200165" cy="547008"/>
          </a:xfrm>
          <a:custGeom>
            <a:avLst/>
            <a:gdLst>
              <a:gd name="connsiteX0" fmla="*/ 0 w 12192000"/>
              <a:gd name="connsiteY0" fmla="*/ 677636 h 677636"/>
              <a:gd name="connsiteX1" fmla="*/ 0 w 12192000"/>
              <a:gd name="connsiteY1" fmla="*/ 0 h 677636"/>
              <a:gd name="connsiteX2" fmla="*/ 12192000 w 12192000"/>
              <a:gd name="connsiteY2" fmla="*/ 677636 h 677636"/>
              <a:gd name="connsiteX3" fmla="*/ 0 w 12192000"/>
              <a:gd name="connsiteY3" fmla="*/ 677636 h 677636"/>
              <a:gd name="connsiteX0" fmla="*/ 0 w 12192000"/>
              <a:gd name="connsiteY0" fmla="*/ 359229 h 359229"/>
              <a:gd name="connsiteX1" fmla="*/ 24493 w 12192000"/>
              <a:gd name="connsiteY1" fmla="*/ 0 h 359229"/>
              <a:gd name="connsiteX2" fmla="*/ 12192000 w 12192000"/>
              <a:gd name="connsiteY2" fmla="*/ 359229 h 359229"/>
              <a:gd name="connsiteX3" fmla="*/ 0 w 12192000"/>
              <a:gd name="connsiteY3" fmla="*/ 359229 h 359229"/>
              <a:gd name="connsiteX0" fmla="*/ 8165 w 12200165"/>
              <a:gd name="connsiteY0" fmla="*/ 359229 h 359229"/>
              <a:gd name="connsiteX1" fmla="*/ 0 w 12200165"/>
              <a:gd name="connsiteY1" fmla="*/ 0 h 359229"/>
              <a:gd name="connsiteX2" fmla="*/ 12200165 w 12200165"/>
              <a:gd name="connsiteY2" fmla="*/ 359229 h 359229"/>
              <a:gd name="connsiteX3" fmla="*/ 8165 w 12200165"/>
              <a:gd name="connsiteY3" fmla="*/ 359229 h 359229"/>
              <a:gd name="connsiteX0" fmla="*/ 8165 w 12200165"/>
              <a:gd name="connsiteY0" fmla="*/ 547008 h 547008"/>
              <a:gd name="connsiteX1" fmla="*/ 0 w 12200165"/>
              <a:gd name="connsiteY1" fmla="*/ 0 h 547008"/>
              <a:gd name="connsiteX2" fmla="*/ 12200165 w 12200165"/>
              <a:gd name="connsiteY2" fmla="*/ 547008 h 547008"/>
              <a:gd name="connsiteX3" fmla="*/ 8165 w 12200165"/>
              <a:gd name="connsiteY3" fmla="*/ 547008 h 547008"/>
              <a:gd name="connsiteX0" fmla="*/ 8165 w 12200165"/>
              <a:gd name="connsiteY0" fmla="*/ 547008 h 547008"/>
              <a:gd name="connsiteX1" fmla="*/ 0 w 12200165"/>
              <a:gd name="connsiteY1" fmla="*/ 0 h 547008"/>
              <a:gd name="connsiteX2" fmla="*/ 12200165 w 12200165"/>
              <a:gd name="connsiteY2" fmla="*/ 547008 h 547008"/>
              <a:gd name="connsiteX3" fmla="*/ 8165 w 12200165"/>
              <a:gd name="connsiteY3" fmla="*/ 547008 h 547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00165" h="547008">
                <a:moveTo>
                  <a:pt x="8165" y="547008"/>
                </a:moveTo>
                <a:lnTo>
                  <a:pt x="0" y="0"/>
                </a:lnTo>
                <a:cubicBezTo>
                  <a:pt x="4262665" y="361950"/>
                  <a:pt x="8133443" y="364672"/>
                  <a:pt x="12200165" y="547008"/>
                </a:cubicBezTo>
                <a:lnTo>
                  <a:pt x="8165" y="547008"/>
                </a:lnTo>
                <a:close/>
              </a:path>
            </a:pathLst>
          </a:custGeom>
          <a:solidFill>
            <a:srgbClr val="00A8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Triangle 9"/>
          <p:cNvSpPr/>
          <p:nvPr/>
        </p:nvSpPr>
        <p:spPr>
          <a:xfrm rot="10360487">
            <a:off x="49560" y="6085934"/>
            <a:ext cx="12171576" cy="1556530"/>
          </a:xfrm>
          <a:custGeom>
            <a:avLst/>
            <a:gdLst>
              <a:gd name="connsiteX0" fmla="*/ 0 w 11334492"/>
              <a:gd name="connsiteY0" fmla="*/ 1276366 h 1276366"/>
              <a:gd name="connsiteX1" fmla="*/ 0 w 11334492"/>
              <a:gd name="connsiteY1" fmla="*/ 0 h 1276366"/>
              <a:gd name="connsiteX2" fmla="*/ 11334492 w 11334492"/>
              <a:gd name="connsiteY2" fmla="*/ 1276366 h 1276366"/>
              <a:gd name="connsiteX3" fmla="*/ 0 w 11334492"/>
              <a:gd name="connsiteY3" fmla="*/ 1276366 h 1276366"/>
              <a:gd name="connsiteX0" fmla="*/ 0 w 12294409"/>
              <a:gd name="connsiteY0" fmla="*/ 1251746 h 1276366"/>
              <a:gd name="connsiteX1" fmla="*/ 959917 w 12294409"/>
              <a:gd name="connsiteY1" fmla="*/ 0 h 1276366"/>
              <a:gd name="connsiteX2" fmla="*/ 12294409 w 12294409"/>
              <a:gd name="connsiteY2" fmla="*/ 1276366 h 1276366"/>
              <a:gd name="connsiteX3" fmla="*/ 0 w 12294409"/>
              <a:gd name="connsiteY3" fmla="*/ 1251746 h 1276366"/>
              <a:gd name="connsiteX0" fmla="*/ 0 w 12294409"/>
              <a:gd name="connsiteY0" fmla="*/ 1454866 h 1479486"/>
              <a:gd name="connsiteX1" fmla="*/ 212270 w 12294409"/>
              <a:gd name="connsiteY1" fmla="*/ 0 h 1479486"/>
              <a:gd name="connsiteX2" fmla="*/ 12294409 w 12294409"/>
              <a:gd name="connsiteY2" fmla="*/ 1479486 h 1479486"/>
              <a:gd name="connsiteX3" fmla="*/ 0 w 12294409"/>
              <a:gd name="connsiteY3" fmla="*/ 1454866 h 1479486"/>
              <a:gd name="connsiteX0" fmla="*/ 0 w 12294409"/>
              <a:gd name="connsiteY0" fmla="*/ 1512591 h 1537211"/>
              <a:gd name="connsiteX1" fmla="*/ 211459 w 12294409"/>
              <a:gd name="connsiteY1" fmla="*/ 0 h 1537211"/>
              <a:gd name="connsiteX2" fmla="*/ 12294409 w 12294409"/>
              <a:gd name="connsiteY2" fmla="*/ 1537211 h 1537211"/>
              <a:gd name="connsiteX3" fmla="*/ 0 w 12294409"/>
              <a:gd name="connsiteY3" fmla="*/ 1512591 h 1537211"/>
              <a:gd name="connsiteX0" fmla="*/ 0 w 12157462"/>
              <a:gd name="connsiteY0" fmla="*/ 575345 h 1537211"/>
              <a:gd name="connsiteX1" fmla="*/ 74512 w 12157462"/>
              <a:gd name="connsiteY1" fmla="*/ 0 h 1537211"/>
              <a:gd name="connsiteX2" fmla="*/ 12157462 w 12157462"/>
              <a:gd name="connsiteY2" fmla="*/ 1537211 h 1537211"/>
              <a:gd name="connsiteX3" fmla="*/ 0 w 12157462"/>
              <a:gd name="connsiteY3" fmla="*/ 575345 h 1537211"/>
              <a:gd name="connsiteX0" fmla="*/ 0 w 12157462"/>
              <a:gd name="connsiteY0" fmla="*/ 594664 h 1556530"/>
              <a:gd name="connsiteX1" fmla="*/ 52301 w 12157462"/>
              <a:gd name="connsiteY1" fmla="*/ 0 h 1556530"/>
              <a:gd name="connsiteX2" fmla="*/ 12157462 w 12157462"/>
              <a:gd name="connsiteY2" fmla="*/ 1556530 h 1556530"/>
              <a:gd name="connsiteX3" fmla="*/ 0 w 12157462"/>
              <a:gd name="connsiteY3" fmla="*/ 594664 h 1556530"/>
              <a:gd name="connsiteX0" fmla="*/ 0 w 12171576"/>
              <a:gd name="connsiteY0" fmla="*/ 576386 h 1556530"/>
              <a:gd name="connsiteX1" fmla="*/ 66415 w 12171576"/>
              <a:gd name="connsiteY1" fmla="*/ 0 h 1556530"/>
              <a:gd name="connsiteX2" fmla="*/ 12171576 w 12171576"/>
              <a:gd name="connsiteY2" fmla="*/ 1556530 h 1556530"/>
              <a:gd name="connsiteX3" fmla="*/ 0 w 12171576"/>
              <a:gd name="connsiteY3" fmla="*/ 576386 h 1556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71576" h="1556530">
                <a:moveTo>
                  <a:pt x="0" y="576386"/>
                </a:moveTo>
                <a:lnTo>
                  <a:pt x="66415" y="0"/>
                </a:lnTo>
                <a:lnTo>
                  <a:pt x="12171576" y="1556530"/>
                </a:lnTo>
                <a:lnTo>
                  <a:pt x="0" y="576386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C:\Users\mike clark\AppData\Local\Temp\Temp1_TGP LOGO FINAL MARCH 2018 FORMATS.zip\TGP LOGO FINAL MARCH 2018 FORMATS\TGP-LOGO-FINAL-MARCH-WEB-201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9990" y="86815"/>
            <a:ext cx="1238250" cy="107569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9678075" y="6416158"/>
            <a:ext cx="2979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www.tgpcymru.org.uk </a:t>
            </a:r>
            <a:endParaRPr lang="en-GB" sz="1800" b="1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18" t="8491" r="25634" b="7350"/>
          <a:stretch/>
        </p:blipFill>
        <p:spPr>
          <a:xfrm>
            <a:off x="8381997" y="3311453"/>
            <a:ext cx="3673928" cy="2955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116" y="189347"/>
            <a:ext cx="10515600" cy="1325563"/>
          </a:xfrm>
        </p:spPr>
        <p:txBody>
          <a:bodyPr/>
          <a:lstStyle/>
          <a:p>
            <a:r>
              <a:rPr lang="en-GB" dirty="0"/>
              <a:t>Risks for the Roma community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4116" y="1514910"/>
            <a:ext cx="10515600" cy="4610681"/>
          </a:xfrm>
        </p:spPr>
        <p:txBody>
          <a:bodyPr>
            <a:normAutofit lnSpcReduction="10000"/>
          </a:bodyPr>
          <a:lstStyle/>
          <a:p>
            <a:r>
              <a:rPr lang="en-GB" dirty="0"/>
              <a:t>Being without a status after 30</a:t>
            </a:r>
            <a:r>
              <a:rPr lang="en-GB" baseline="30000" dirty="0"/>
              <a:t>th</a:t>
            </a:r>
            <a:r>
              <a:rPr lang="en-GB" dirty="0"/>
              <a:t> June 2021</a:t>
            </a:r>
          </a:p>
          <a:p>
            <a:endParaRPr lang="en-GB" sz="1000" dirty="0"/>
          </a:p>
          <a:p>
            <a:r>
              <a:rPr lang="en-GB" dirty="0"/>
              <a:t>Having incorrect status due to accepting Pre-Settled Status</a:t>
            </a:r>
          </a:p>
          <a:p>
            <a:endParaRPr lang="en-GB" sz="1000" dirty="0"/>
          </a:p>
          <a:p>
            <a:r>
              <a:rPr lang="en-GB" dirty="0"/>
              <a:t>The digital ID: difficulties in accessing it, challenges in using it</a:t>
            </a:r>
          </a:p>
          <a:p>
            <a:endParaRPr lang="en-GB" sz="1000" dirty="0"/>
          </a:p>
          <a:p>
            <a:r>
              <a:rPr lang="en-GB" dirty="0"/>
              <a:t>Without status proof, barriers to accessing services: healthcare, housing, employment, education, social support</a:t>
            </a:r>
          </a:p>
          <a:p>
            <a:endParaRPr lang="en-GB" sz="1100" dirty="0"/>
          </a:p>
          <a:p>
            <a:r>
              <a:rPr lang="en-GB" dirty="0"/>
              <a:t>Marginalisation could increase: people will be afraid to link in with systems as they cannot demonstrate proof of status, risk of exploitation</a:t>
            </a:r>
          </a:p>
          <a:p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456974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E3BBF2AAE6B3428E12393DCF1DA89E" ma:contentTypeVersion="9" ma:contentTypeDescription="Create a new document." ma:contentTypeScope="" ma:versionID="3d2f7a43a7b30b646aeb6b867b91afd0">
  <xsd:schema xmlns:xsd="http://www.w3.org/2001/XMLSchema" xmlns:xs="http://www.w3.org/2001/XMLSchema" xmlns:p="http://schemas.microsoft.com/office/2006/metadata/properties" xmlns:ns3="3c865677-c73d-49c1-ab06-fa64508b9e72" targetNamespace="http://schemas.microsoft.com/office/2006/metadata/properties" ma:root="true" ma:fieldsID="50aae56a9a6a41ba7554ac88f4e80816" ns3:_="">
    <xsd:import namespace="3c865677-c73d-49c1-ab06-fa64508b9e7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865677-c73d-49c1-ab06-fa64508b9e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E2A931-874C-427E-A210-EB45FFBBAF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865677-c73d-49c1-ab06-fa64508b9e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CA4C19E-476F-403A-B4AE-EA22F7B34679}">
  <ds:schemaRefs>
    <ds:schemaRef ds:uri="3c865677-c73d-49c1-ab06-fa64508b9e72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5D0268C-C4F5-432D-A794-D74E66019B8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271</Words>
  <Application>Microsoft Office PowerPoint</Application>
  <PresentationFormat>Widescreen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Travelling Ahead project TGP Cymru</vt:lpstr>
      <vt:lpstr>Work of Travelling Ahead / Teithio Ymlaen</vt:lpstr>
      <vt:lpstr>Barriers for the Roma community</vt:lpstr>
      <vt:lpstr>Risks for the Roma community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Gough</dc:creator>
  <cp:lastModifiedBy>Hayley Morgan</cp:lastModifiedBy>
  <cp:revision>55</cp:revision>
  <dcterms:created xsi:type="dcterms:W3CDTF">2018-08-01T10:35:36Z</dcterms:created>
  <dcterms:modified xsi:type="dcterms:W3CDTF">2021-04-30T12:09:59Z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0x010100E8E3BBF2AAE6B3428E12393DCF1DA89E</vt:lpwstr>
  </property>
</Properties>
</file>