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68" r:id="rId7"/>
    <p:sldId id="279" r:id="rId8"/>
    <p:sldId id="284" r:id="rId9"/>
    <p:sldId id="280" r:id="rId10"/>
    <p:sldId id="275" r:id="rId11"/>
    <p:sldId id="271" r:id="rId12"/>
    <p:sldId id="286" r:id="rId13"/>
    <p:sldId id="281" r:id="rId14"/>
    <p:sldId id="277" r:id="rId15"/>
    <p:sldId id="28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77"/>
    <p:restoredTop sz="96334"/>
  </p:normalViewPr>
  <p:slideViewPr>
    <p:cSldViewPr snapToGrid="0" snapToObjects="1">
      <p:cViewPr varScale="1">
        <p:scale>
          <a:sx n="86" d="100"/>
          <a:sy n="86" d="100"/>
        </p:scale>
        <p:origin x="188" y="64"/>
      </p:cViewPr>
      <p:guideLst>
        <p:guide orient="horz" pos="2436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7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950D-AFC9-7245-9CD3-D910F053E5D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BA4F-4F54-344D-97E2-EF36EA2A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76642-3EA2-B64E-80C4-C673182DCB3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B87C5-FD08-7A48-8F5A-B186A5D0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tboard 1PL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22" y="-1280583"/>
            <a:ext cx="9286991" cy="52239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04579"/>
            <a:ext cx="7086600" cy="861483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i="0" spc="-30">
                <a:solidFill>
                  <a:srgbClr val="FFFFFF"/>
                </a:solidFill>
                <a:latin typeface="FoundrySterling-Book"/>
                <a:cs typeface="FoundrySterling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Author Name</a:t>
            </a:r>
            <a:br>
              <a:rPr lang="en-GB" dirty="0"/>
            </a:br>
            <a:r>
              <a:rPr lang="en-GB" dirty="0"/>
              <a:t>Author Position/</a:t>
            </a:r>
            <a:r>
              <a:rPr lang="en-GB" dirty="0" err="1"/>
              <a:t>Dept</a:t>
            </a:r>
            <a:endParaRPr lang="en-US" dirty="0"/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 rot="16200000">
            <a:off x="265645" y="428292"/>
            <a:ext cx="2485414" cy="2229070"/>
          </a:xfrm>
          <a:prstGeom prst="hexagon">
            <a:avLst/>
          </a:prstGeom>
          <a:solidFill>
            <a:srgbClr val="00D0E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 rot="16200000">
            <a:off x="1957133" y="914589"/>
            <a:ext cx="1865549" cy="1673138"/>
          </a:xfrm>
          <a:prstGeom prst="hexagon">
            <a:avLst/>
          </a:prstGeom>
          <a:solidFill>
            <a:srgbClr val="00D0E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334365"/>
            <a:ext cx="2133600" cy="273844"/>
          </a:xfrm>
          <a:prstGeom prst="rect">
            <a:avLst/>
          </a:prstGeom>
        </p:spPr>
        <p:txBody>
          <a:bodyPr/>
          <a:lstStyle/>
          <a:p>
            <a:fld id="{735F829A-AFFA-BE4D-8A7B-11A74D96537A}" type="datetime1">
              <a:rPr lang="en-GB" smtClean="0"/>
              <a:t>24/05/2021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91419"/>
            <a:ext cx="7772400" cy="1102519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400" b="0" i="0" cap="all" spc="-100">
                <a:solidFill>
                  <a:schemeClr val="bg1"/>
                </a:solidFill>
                <a:latin typeface="FoundrySterling-Bold"/>
                <a:cs typeface="FoundrySterling-Bold"/>
              </a:defRPr>
            </a:lvl1pPr>
          </a:lstStyle>
          <a:p>
            <a:r>
              <a:rPr lang="en-GB" dirty="0"/>
              <a:t>PLP cover/holding slide</a:t>
            </a:r>
            <a:br>
              <a:rPr lang="en-GB" dirty="0"/>
            </a:br>
            <a:r>
              <a:rPr lang="en-GB" dirty="0"/>
              <a:t>FOUNDRYSTERLING-BOLD 34</a:t>
            </a:r>
            <a:br>
              <a:rPr lang="en-GB" dirty="0"/>
            </a:br>
            <a:r>
              <a:rPr lang="en-GB" dirty="0"/>
              <a:t>Three LINE </a:t>
            </a:r>
            <a:r>
              <a:rPr lang="en-GB" dirty="0" err="1"/>
              <a:t>headER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6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69850" y="-69850"/>
            <a:ext cx="9277350" cy="4013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04579"/>
            <a:ext cx="7086600" cy="861483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i="0" spc="-30">
                <a:solidFill>
                  <a:srgbClr val="FFFFFF"/>
                </a:solidFill>
                <a:latin typeface="FoundrySterling-Book"/>
                <a:cs typeface="FoundrySterling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Author Name</a:t>
            </a:r>
            <a:br>
              <a:rPr lang="en-GB" dirty="0"/>
            </a:br>
            <a:r>
              <a:rPr lang="en-GB" dirty="0"/>
              <a:t>Author Position/</a:t>
            </a:r>
            <a:r>
              <a:rPr lang="en-GB" dirty="0" err="1"/>
              <a:t>Dept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334365"/>
            <a:ext cx="2133600" cy="273844"/>
          </a:xfrm>
          <a:prstGeom prst="rect">
            <a:avLst/>
          </a:prstGeom>
        </p:spPr>
        <p:txBody>
          <a:bodyPr/>
          <a:lstStyle/>
          <a:p>
            <a:fld id="{735F829A-AFFA-BE4D-8A7B-11A74D96537A}" type="datetime1">
              <a:rPr lang="en-GB" smtClean="0"/>
              <a:t>24/05/2021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91419"/>
            <a:ext cx="7772400" cy="1102519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400" b="0" i="0" cap="all" spc="-100">
                <a:solidFill>
                  <a:schemeClr val="bg1"/>
                </a:solidFill>
                <a:latin typeface="FoundrySterling-Bold"/>
                <a:cs typeface="FoundrySterling-Bold"/>
              </a:defRPr>
            </a:lvl1pPr>
          </a:lstStyle>
          <a:p>
            <a:r>
              <a:rPr lang="en-GB" dirty="0"/>
              <a:t>PLP cover/holding slide</a:t>
            </a:r>
            <a:br>
              <a:rPr lang="en-GB" dirty="0"/>
            </a:br>
            <a:r>
              <a:rPr lang="en-GB" dirty="0"/>
              <a:t>FOUNDRYSTERLING-BOLD 34</a:t>
            </a:r>
            <a:br>
              <a:rPr lang="en-GB" dirty="0"/>
            </a:br>
            <a:r>
              <a:rPr lang="en-GB" dirty="0"/>
              <a:t>Three LINE </a:t>
            </a:r>
            <a:r>
              <a:rPr lang="en-GB" dirty="0" err="1"/>
              <a:t>headER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4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9674719" y="2194638"/>
            <a:ext cx="2113562" cy="1672512"/>
            <a:chOff x="-390714" y="3840237"/>
            <a:chExt cx="3309160" cy="2618617"/>
          </a:xfrm>
        </p:grpSpPr>
        <p:sp>
          <p:nvSpPr>
            <p:cNvPr id="11" name="Hexagon 10"/>
            <p:cNvSpPr>
              <a:spLocks noChangeAspect="1"/>
            </p:cNvSpPr>
            <p:nvPr userDrawn="1"/>
          </p:nvSpPr>
          <p:spPr>
            <a:xfrm rot="16200000">
              <a:off x="-525755" y="3975278"/>
              <a:ext cx="2618617" cy="2348535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>
              <a:spLocks noChangeAspect="1"/>
            </p:cNvSpPr>
            <p:nvPr userDrawn="1"/>
          </p:nvSpPr>
          <p:spPr>
            <a:xfrm rot="16200000">
              <a:off x="1451555" y="4641206"/>
              <a:ext cx="1546651" cy="138713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334365"/>
            <a:ext cx="2133600" cy="273844"/>
          </a:xfrm>
          <a:prstGeom prst="rect">
            <a:avLst/>
          </a:prstGeom>
        </p:spPr>
        <p:txBody>
          <a:bodyPr/>
          <a:lstStyle/>
          <a:p>
            <a:fld id="{735F829A-AFFA-BE4D-8A7B-11A74D96537A}" type="datetime1">
              <a:rPr lang="en-GB" smtClean="0"/>
              <a:t>24/05/2021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91419"/>
            <a:ext cx="7772400" cy="1102519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400" b="0" i="0" cap="all" spc="-100" baseline="0">
                <a:solidFill>
                  <a:schemeClr val="tx1"/>
                </a:solidFill>
                <a:latin typeface="FoundrySterling-Bold"/>
                <a:cs typeface="FoundrySterling-Bold"/>
              </a:defRPr>
            </a:lvl1pPr>
          </a:lstStyle>
          <a:p>
            <a:r>
              <a:rPr lang="en-GB" dirty="0"/>
              <a:t>Section/DIVIDER SLIDE</a:t>
            </a:r>
            <a:br>
              <a:rPr lang="en-GB" dirty="0"/>
            </a:br>
            <a:r>
              <a:rPr lang="en-GB" dirty="0"/>
              <a:t>FOUNDRYSTERLING-BOLD 34</a:t>
            </a:r>
            <a:br>
              <a:rPr lang="en-GB" dirty="0"/>
            </a:br>
            <a:r>
              <a:rPr lang="en-GB" dirty="0"/>
              <a:t>Three LINE </a:t>
            </a:r>
            <a:r>
              <a:rPr lang="en-GB" dirty="0" err="1"/>
              <a:t>headER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04579"/>
            <a:ext cx="7086600" cy="861483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i="0" spc="-30">
                <a:solidFill>
                  <a:srgbClr val="006880"/>
                </a:solidFill>
                <a:latin typeface="FoundrySterling-Book"/>
                <a:cs typeface="FoundrySterling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Subheading if required</a:t>
            </a:r>
            <a:endParaRPr lang="en-US" dirty="0"/>
          </a:p>
        </p:txBody>
      </p:sp>
      <p:pic>
        <p:nvPicPr>
          <p:cNvPr id="14" name="Picture 13" descr="Artboard 1PL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1" y="-4347633"/>
            <a:ext cx="9286991" cy="52239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608490" y="-319313"/>
            <a:ext cx="1586039" cy="1501693"/>
            <a:chOff x="-608490" y="-319313"/>
            <a:chExt cx="1586039" cy="1501693"/>
          </a:xfrm>
        </p:grpSpPr>
        <p:sp>
          <p:nvSpPr>
            <p:cNvPr id="17" name="Hexagon 16"/>
            <p:cNvSpPr>
              <a:spLocks noChangeAspect="1"/>
            </p:cNvSpPr>
            <p:nvPr userDrawn="1"/>
          </p:nvSpPr>
          <p:spPr>
            <a:xfrm rot="16200000">
              <a:off x="-678896" y="-112465"/>
              <a:ext cx="1365251" cy="122444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>
              <a:spLocks noChangeAspect="1"/>
            </p:cNvSpPr>
            <p:nvPr userDrawn="1"/>
          </p:nvSpPr>
          <p:spPr>
            <a:xfrm rot="16200000">
              <a:off x="212766" y="-277729"/>
              <a:ext cx="806367" cy="723199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20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Line Header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79450" y="254000"/>
            <a:ext cx="7815263" cy="806449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>
                <a:solidFill>
                  <a:srgbClr val="006880"/>
                </a:solidFill>
                <a:latin typeface="FoundrySterling-Book"/>
                <a:cs typeface="FoundrySterling-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1 Line Header</a:t>
            </a:r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679449" y="1276349"/>
            <a:ext cx="7815263" cy="412750"/>
          </a:xfrm>
        </p:spPr>
        <p:txBody>
          <a:bodyPr/>
          <a:lstStyle>
            <a:lvl1pPr marL="0" indent="0">
              <a:buNone/>
              <a:defRPr sz="2000" b="0" i="0">
                <a:latin typeface="FoundrySterling-Demi"/>
                <a:cs typeface="FoundrySterling-Demi"/>
              </a:defRPr>
            </a:lvl1pPr>
            <a:lvl4pPr marL="0" indent="0" algn="l">
              <a:buNone/>
              <a:defRPr sz="2000" b="0" i="0" baseline="0">
                <a:latin typeface="FoundrySterling-Book"/>
                <a:cs typeface="FoundrySterling-Book"/>
              </a:defRPr>
            </a:lvl4pPr>
            <a:lvl5pPr marL="0" indent="0" algn="l">
              <a:buNone/>
              <a:defRPr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3100" y="1098549"/>
            <a:ext cx="7821612" cy="0"/>
          </a:xfrm>
          <a:prstGeom prst="line">
            <a:avLst/>
          </a:prstGeom>
          <a:ln w="12700">
            <a:solidFill>
              <a:srgbClr val="0068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9450" y="1695449"/>
            <a:ext cx="7815263" cy="1270000"/>
          </a:xfrm>
        </p:spPr>
        <p:txBody>
          <a:bodyPr>
            <a:noAutofit/>
          </a:bodyPr>
          <a:lstStyle>
            <a:lvl1pPr marL="0" indent="0">
              <a:buNone/>
              <a:defRPr sz="1800" b="0" i="0" baseline="0">
                <a:latin typeface="FoundrySterling-Book"/>
                <a:cs typeface="FoundrySterling-Book"/>
              </a:defRPr>
            </a:lvl1pPr>
            <a:lvl2pPr marL="457200" indent="0">
              <a:buNone/>
              <a:defRPr sz="1800" b="0" i="0">
                <a:latin typeface="FoundrySterling-Book"/>
                <a:cs typeface="FoundrySterling-Book"/>
              </a:defRPr>
            </a:lvl2pPr>
            <a:lvl3pPr marL="914400" indent="0">
              <a:buNone/>
              <a:defRPr sz="1800" b="0" i="0">
                <a:latin typeface="FoundrySterling-Book"/>
                <a:cs typeface="FoundrySterling-Book"/>
              </a:defRPr>
            </a:lvl3pPr>
            <a:lvl4pPr marL="1371600" indent="0">
              <a:buNone/>
              <a:defRPr sz="1800" b="0" i="0">
                <a:latin typeface="FoundrySterling-Book"/>
                <a:cs typeface="FoundrySterling-Book"/>
              </a:defRPr>
            </a:lvl4pPr>
            <a:lvl5pPr marL="1828800" indent="0">
              <a:buNone/>
              <a:defRPr sz="1800"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Body copy FS Book 18pt.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Expe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inum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eaqui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od quid et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quat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esequi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oditis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serionsed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quis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aut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faciasit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mi, cone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rerferum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eatiisiti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nonserum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que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voluptas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,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aut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et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harciat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inventium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fuga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.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608490" y="-319313"/>
            <a:ext cx="1586039" cy="1501693"/>
            <a:chOff x="-608490" y="-319313"/>
            <a:chExt cx="1586039" cy="1501693"/>
          </a:xfrm>
        </p:grpSpPr>
        <p:sp>
          <p:nvSpPr>
            <p:cNvPr id="23" name="Hexagon 22"/>
            <p:cNvSpPr>
              <a:spLocks noChangeAspect="1"/>
            </p:cNvSpPr>
            <p:nvPr userDrawn="1"/>
          </p:nvSpPr>
          <p:spPr>
            <a:xfrm rot="16200000">
              <a:off x="-678896" y="-112465"/>
              <a:ext cx="1365251" cy="122444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>
              <a:spLocks noChangeAspect="1"/>
            </p:cNvSpPr>
            <p:nvPr userDrawn="1"/>
          </p:nvSpPr>
          <p:spPr>
            <a:xfrm rot="16200000">
              <a:off x="212766" y="-277729"/>
              <a:ext cx="806367" cy="723199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56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9450" y="444501"/>
            <a:ext cx="7815263" cy="1123949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rgbClr val="006880"/>
                </a:solidFill>
                <a:latin typeface="FoundrySterling-Bold"/>
                <a:cs typeface="FoundrySterling-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2 Line Header Level1</a:t>
            </a:r>
            <a:b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</a:b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Sentence Case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9449" y="1803400"/>
            <a:ext cx="7815263" cy="412750"/>
          </a:xfrm>
        </p:spPr>
        <p:txBody>
          <a:bodyPr/>
          <a:lstStyle>
            <a:lvl1pPr marL="0" indent="0">
              <a:buNone/>
              <a:defRPr sz="2000" b="0" i="0">
                <a:latin typeface="FoundrySterling-Demi"/>
                <a:cs typeface="FoundrySterling-Demi"/>
              </a:defRPr>
            </a:lvl1pPr>
            <a:lvl4pPr marL="0" indent="0" algn="l">
              <a:buNone/>
              <a:defRPr sz="2000" b="0" i="0" baseline="0">
                <a:latin typeface="FoundrySterling-Book"/>
                <a:cs typeface="FoundrySterling-Book"/>
              </a:defRPr>
            </a:lvl4pPr>
            <a:lvl5pPr marL="0" indent="0" algn="l">
              <a:buNone/>
              <a:defRPr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3100" y="1625600"/>
            <a:ext cx="7821612" cy="0"/>
          </a:xfrm>
          <a:prstGeom prst="line">
            <a:avLst/>
          </a:prstGeom>
          <a:ln w="12700">
            <a:solidFill>
              <a:srgbClr val="0068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9450" y="2222500"/>
            <a:ext cx="7815263" cy="1270000"/>
          </a:xfrm>
        </p:spPr>
        <p:txBody>
          <a:bodyPr>
            <a:noAutofit/>
          </a:bodyPr>
          <a:lstStyle>
            <a:lvl1pPr marL="0" indent="0">
              <a:buNone/>
              <a:defRPr sz="1800" b="0" i="0" baseline="0">
                <a:latin typeface="FoundrySterling-Book"/>
                <a:cs typeface="FoundrySterling-Book"/>
              </a:defRPr>
            </a:lvl1pPr>
            <a:lvl2pPr marL="457200" indent="0">
              <a:buNone/>
              <a:defRPr sz="1800" b="0" i="0">
                <a:latin typeface="FoundrySterling-Book"/>
                <a:cs typeface="FoundrySterling-Book"/>
              </a:defRPr>
            </a:lvl2pPr>
            <a:lvl3pPr marL="914400" indent="0">
              <a:buNone/>
              <a:defRPr sz="1800" b="0" i="0">
                <a:latin typeface="FoundrySterling-Book"/>
                <a:cs typeface="FoundrySterling-Book"/>
              </a:defRPr>
            </a:lvl3pPr>
            <a:lvl4pPr marL="1371600" indent="0">
              <a:buNone/>
              <a:defRPr sz="1800" b="0" i="0">
                <a:latin typeface="FoundrySterling-Book"/>
                <a:cs typeface="FoundrySterling-Book"/>
              </a:defRPr>
            </a:lvl4pPr>
            <a:lvl5pPr marL="1828800" indent="0">
              <a:buNone/>
              <a:defRPr sz="1800"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Body copy FS Book 18pt.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Expe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inum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eaqui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od quid et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quat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esequi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oditis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serionsed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quis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aut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faciasit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mi, cone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rerferum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eatiisiti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nonserum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que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voluptas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,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aut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et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harciat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inventium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 </a:t>
            </a:r>
            <a:r>
              <a:rPr lang="en-US" sz="1800" b="0" i="0" cap="none" spc="0" dirty="0" err="1">
                <a:solidFill>
                  <a:schemeClr val="tx1"/>
                </a:solidFill>
                <a:latin typeface="FoundrySterling-Book"/>
                <a:cs typeface="FoundrySterling-Book"/>
              </a:rPr>
              <a:t>fuga</a:t>
            </a:r>
            <a:r>
              <a:rPr lang="en-US" sz="1800" b="0" i="0" cap="none" spc="0" dirty="0">
                <a:solidFill>
                  <a:schemeClr val="tx1"/>
                </a:solidFill>
                <a:latin typeface="FoundrySterling-Book"/>
                <a:cs typeface="FoundrySterling-Book"/>
              </a:rPr>
              <a:t>.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08490" y="-319313"/>
            <a:ext cx="1586039" cy="1501693"/>
            <a:chOff x="-608490" y="-319313"/>
            <a:chExt cx="1586039" cy="1501693"/>
          </a:xfrm>
        </p:grpSpPr>
        <p:sp>
          <p:nvSpPr>
            <p:cNvPr id="13" name="Hexagon 12"/>
            <p:cNvSpPr>
              <a:spLocks noChangeAspect="1"/>
            </p:cNvSpPr>
            <p:nvPr userDrawn="1"/>
          </p:nvSpPr>
          <p:spPr>
            <a:xfrm rot="16200000">
              <a:off x="-678896" y="-112465"/>
              <a:ext cx="1365251" cy="122444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>
              <a:spLocks noChangeAspect="1"/>
            </p:cNvSpPr>
            <p:nvPr userDrawn="1"/>
          </p:nvSpPr>
          <p:spPr>
            <a:xfrm rot="16200000">
              <a:off x="212766" y="-277729"/>
              <a:ext cx="806367" cy="723199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89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1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9450" y="387351"/>
            <a:ext cx="7815263" cy="673099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>
                <a:solidFill>
                  <a:srgbClr val="006880"/>
                </a:solidFill>
                <a:latin typeface="FoundrySterling-Bold"/>
                <a:cs typeface="FoundrySterling-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1 Line Header Sentence Case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9450" y="1276350"/>
            <a:ext cx="7815263" cy="1917700"/>
          </a:xfr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="0" i="0" baseline="0">
                <a:solidFill>
                  <a:srgbClr val="000000"/>
                </a:solidFill>
                <a:latin typeface="FoundrySterling-Book"/>
                <a:cs typeface="FoundrySterling-Book"/>
              </a:defRPr>
            </a:lvl1pPr>
            <a:lvl2pPr marL="457200" indent="0">
              <a:buNone/>
              <a:defRPr sz="1800" b="0" i="0">
                <a:latin typeface="FoundrySterling-Book"/>
                <a:cs typeface="FoundrySterling-Book"/>
              </a:defRPr>
            </a:lvl2pPr>
            <a:lvl3pPr marL="914400" indent="0">
              <a:buNone/>
              <a:defRPr sz="1800" b="0" i="0">
                <a:latin typeface="FoundrySterling-Book"/>
                <a:cs typeface="FoundrySterling-Book"/>
              </a:defRPr>
            </a:lvl3pPr>
            <a:lvl4pPr marL="1371600" indent="0">
              <a:buNone/>
              <a:defRPr sz="1800" b="0" i="0">
                <a:latin typeface="FoundrySterling-Book"/>
                <a:cs typeface="FoundrySterling-Book"/>
              </a:defRPr>
            </a:lvl4pPr>
            <a:lvl5pPr marL="1828800" indent="0">
              <a:buNone/>
              <a:defRPr sz="1800"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Bullet text FS Book 22pt </a:t>
            </a:r>
          </a:p>
          <a:p>
            <a:pPr lvl="0"/>
            <a:r>
              <a:rPr lang="en-GB" dirty="0"/>
              <a:t>Allows for FS DEMI</a:t>
            </a:r>
            <a:br>
              <a:rPr lang="en-GB" dirty="0"/>
            </a:br>
            <a:r>
              <a:rPr lang="en-GB" dirty="0"/>
              <a:t>	– Second level indented (tab)			</a:t>
            </a:r>
            <a:br>
              <a:rPr lang="en-GB" dirty="0"/>
            </a:br>
            <a:r>
              <a:rPr lang="en-GB" dirty="0"/>
              <a:t>			– Third Level indented </a:t>
            </a:r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73100" y="1098549"/>
            <a:ext cx="7821612" cy="0"/>
          </a:xfrm>
          <a:prstGeom prst="line">
            <a:avLst/>
          </a:prstGeom>
          <a:ln w="12700">
            <a:solidFill>
              <a:srgbClr val="0068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-608490" y="-319313"/>
            <a:ext cx="1586039" cy="1501693"/>
            <a:chOff x="-608490" y="-319313"/>
            <a:chExt cx="1586039" cy="1501693"/>
          </a:xfrm>
        </p:grpSpPr>
        <p:sp>
          <p:nvSpPr>
            <p:cNvPr id="12" name="Hexagon 11"/>
            <p:cNvSpPr>
              <a:spLocks noChangeAspect="1"/>
            </p:cNvSpPr>
            <p:nvPr userDrawn="1"/>
          </p:nvSpPr>
          <p:spPr>
            <a:xfrm rot="16200000">
              <a:off x="-678896" y="-112465"/>
              <a:ext cx="1365251" cy="122444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>
              <a:spLocks noChangeAspect="1"/>
            </p:cNvSpPr>
            <p:nvPr userDrawn="1"/>
          </p:nvSpPr>
          <p:spPr>
            <a:xfrm rot="16200000">
              <a:off x="212766" y="-277729"/>
              <a:ext cx="806367" cy="723199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5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2 Lin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9450" y="444501"/>
            <a:ext cx="7815263" cy="1123949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>
                <a:solidFill>
                  <a:srgbClr val="006880"/>
                </a:solidFill>
                <a:latin typeface="FoundrySterling-Bold"/>
                <a:cs typeface="FoundrySterling-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2 Line Header </a:t>
            </a:r>
            <a:b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</a:b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Sentence Case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3100" y="1625600"/>
            <a:ext cx="7821612" cy="0"/>
          </a:xfrm>
          <a:prstGeom prst="line">
            <a:avLst/>
          </a:prstGeom>
          <a:ln w="12700">
            <a:solidFill>
              <a:srgbClr val="0068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9450" y="1816100"/>
            <a:ext cx="7815263" cy="1689100"/>
          </a:xfr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="0" i="0" baseline="0">
                <a:solidFill>
                  <a:srgbClr val="000000"/>
                </a:solidFill>
                <a:latin typeface="FoundrySterling-Book"/>
                <a:cs typeface="FoundrySterling-Book"/>
              </a:defRPr>
            </a:lvl1pPr>
            <a:lvl2pPr marL="457200" indent="0">
              <a:buNone/>
              <a:defRPr sz="1800" b="0" i="0">
                <a:latin typeface="FoundrySterling-Book"/>
                <a:cs typeface="FoundrySterling-Book"/>
              </a:defRPr>
            </a:lvl2pPr>
            <a:lvl3pPr marL="914400" indent="0">
              <a:buNone/>
              <a:defRPr sz="1800" b="0" i="0">
                <a:latin typeface="FoundrySterling-Book"/>
                <a:cs typeface="FoundrySterling-Book"/>
              </a:defRPr>
            </a:lvl3pPr>
            <a:lvl4pPr marL="1371600" indent="0">
              <a:buNone/>
              <a:defRPr sz="1800" b="0" i="0">
                <a:latin typeface="FoundrySterling-Book"/>
                <a:cs typeface="FoundrySterling-Book"/>
              </a:defRPr>
            </a:lvl4pPr>
            <a:lvl5pPr marL="1828800" indent="0">
              <a:buNone/>
              <a:defRPr sz="1800"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Bullet text FS Book 22pt </a:t>
            </a:r>
          </a:p>
          <a:p>
            <a:pPr lvl="0"/>
            <a:r>
              <a:rPr lang="en-GB" dirty="0"/>
              <a:t>Allows for FS DEMI</a:t>
            </a:r>
            <a:br>
              <a:rPr lang="en-GB" dirty="0"/>
            </a:br>
            <a:r>
              <a:rPr lang="en-GB" dirty="0"/>
              <a:t>	– Second level indented (tab)			</a:t>
            </a:r>
            <a:br>
              <a:rPr lang="en-GB" dirty="0"/>
            </a:br>
            <a:r>
              <a:rPr lang="en-GB" dirty="0"/>
              <a:t>			– Third Level indented </a:t>
            </a:r>
          </a:p>
          <a:p>
            <a:pPr lvl="0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608490" y="-319313"/>
            <a:ext cx="1586039" cy="1501693"/>
            <a:chOff x="-608490" y="-319313"/>
            <a:chExt cx="1586039" cy="1501693"/>
          </a:xfrm>
        </p:grpSpPr>
        <p:sp>
          <p:nvSpPr>
            <p:cNvPr id="12" name="Hexagon 11"/>
            <p:cNvSpPr>
              <a:spLocks noChangeAspect="1"/>
            </p:cNvSpPr>
            <p:nvPr userDrawn="1"/>
          </p:nvSpPr>
          <p:spPr>
            <a:xfrm rot="16200000">
              <a:off x="-678896" y="-112465"/>
              <a:ext cx="1365251" cy="122444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>
              <a:spLocks noChangeAspect="1"/>
            </p:cNvSpPr>
            <p:nvPr userDrawn="1"/>
          </p:nvSpPr>
          <p:spPr>
            <a:xfrm rot="16200000">
              <a:off x="212766" y="-277729"/>
              <a:ext cx="806367" cy="723199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26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9450" y="444501"/>
            <a:ext cx="7815263" cy="1123949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rgbClr val="006880"/>
                </a:solidFill>
                <a:latin typeface="FoundrySterling-Bold"/>
                <a:cs typeface="FoundrySterling-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2 Line Header Level1</a:t>
            </a:r>
            <a:b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</a:b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Sentence Case 2 Column Bullets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3100" y="1625600"/>
            <a:ext cx="7821612" cy="0"/>
          </a:xfrm>
          <a:prstGeom prst="line">
            <a:avLst/>
          </a:prstGeom>
          <a:ln w="12700">
            <a:solidFill>
              <a:srgbClr val="0068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9451" y="1816100"/>
            <a:ext cx="3905250" cy="2051050"/>
          </a:xfr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="0" i="0" baseline="0">
                <a:solidFill>
                  <a:srgbClr val="000000"/>
                </a:solidFill>
                <a:latin typeface="FoundrySterling-Book"/>
                <a:cs typeface="FoundrySterling-Book"/>
              </a:defRPr>
            </a:lvl1pPr>
            <a:lvl2pPr marL="457200" indent="0">
              <a:buNone/>
              <a:defRPr sz="1800" b="0" i="0">
                <a:latin typeface="FoundrySterling-Book"/>
                <a:cs typeface="FoundrySterling-Book"/>
              </a:defRPr>
            </a:lvl2pPr>
            <a:lvl3pPr marL="914400" indent="0">
              <a:buNone/>
              <a:defRPr sz="1800" b="0" i="0">
                <a:latin typeface="FoundrySterling-Book"/>
                <a:cs typeface="FoundrySterling-Book"/>
              </a:defRPr>
            </a:lvl3pPr>
            <a:lvl4pPr marL="1371600" indent="0">
              <a:buNone/>
              <a:defRPr sz="1800" b="0" i="0">
                <a:latin typeface="FoundrySterling-Book"/>
                <a:cs typeface="FoundrySterling-Book"/>
              </a:defRPr>
            </a:lvl4pPr>
            <a:lvl5pPr marL="1828800" indent="0">
              <a:buNone/>
              <a:defRPr sz="1800"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Bullet text FS Book 22pt</a:t>
            </a:r>
          </a:p>
          <a:p>
            <a:pPr lvl="0"/>
            <a:r>
              <a:rPr lang="en-GB" dirty="0"/>
              <a:t>Allows for FS DEMI</a:t>
            </a:r>
            <a:br>
              <a:rPr lang="en-GB" dirty="0"/>
            </a:br>
            <a:r>
              <a:rPr lang="en-GB" dirty="0"/>
              <a:t>	– Second level indented 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84701" y="1816100"/>
            <a:ext cx="3905250" cy="2051050"/>
          </a:xfr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="0" i="0" baseline="0">
                <a:solidFill>
                  <a:srgbClr val="000000"/>
                </a:solidFill>
                <a:latin typeface="FoundrySterling-Book"/>
                <a:cs typeface="FoundrySterling-Book"/>
              </a:defRPr>
            </a:lvl1pPr>
            <a:lvl2pPr marL="457200" indent="0">
              <a:buNone/>
              <a:defRPr sz="1800" b="0" i="0">
                <a:latin typeface="FoundrySterling-Book"/>
                <a:cs typeface="FoundrySterling-Book"/>
              </a:defRPr>
            </a:lvl2pPr>
            <a:lvl3pPr marL="914400" indent="0">
              <a:buNone/>
              <a:defRPr sz="1800" b="0" i="0">
                <a:latin typeface="FoundrySterling-Book"/>
                <a:cs typeface="FoundrySterling-Book"/>
              </a:defRPr>
            </a:lvl3pPr>
            <a:lvl4pPr marL="1371600" indent="0">
              <a:buNone/>
              <a:defRPr sz="1800" b="0" i="0">
                <a:latin typeface="FoundrySterling-Book"/>
                <a:cs typeface="FoundrySterling-Book"/>
              </a:defRPr>
            </a:lvl4pPr>
            <a:lvl5pPr marL="1828800" indent="0">
              <a:buNone/>
              <a:defRPr sz="1800" b="0" i="0">
                <a:latin typeface="FoundrySterling-Book"/>
                <a:cs typeface="FoundrySterling-Book"/>
              </a:defRPr>
            </a:lvl5pPr>
          </a:lstStyle>
          <a:p>
            <a:pPr lvl="0"/>
            <a:r>
              <a:rPr lang="en-GB" dirty="0"/>
              <a:t>Bullet text FS Book 22pt</a:t>
            </a:r>
          </a:p>
          <a:p>
            <a:pPr lvl="0"/>
            <a:r>
              <a:rPr lang="en-GB" dirty="0"/>
              <a:t>Allows for FS DEMI</a:t>
            </a:r>
            <a:br>
              <a:rPr lang="en-GB" dirty="0"/>
            </a:br>
            <a:r>
              <a:rPr lang="en-GB" dirty="0"/>
              <a:t>	– Second level indented 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08490" y="-319313"/>
            <a:ext cx="1586039" cy="1501693"/>
            <a:chOff x="-608490" y="-319313"/>
            <a:chExt cx="1586039" cy="1501693"/>
          </a:xfrm>
        </p:grpSpPr>
        <p:sp>
          <p:nvSpPr>
            <p:cNvPr id="13" name="Hexagon 12"/>
            <p:cNvSpPr>
              <a:spLocks noChangeAspect="1"/>
            </p:cNvSpPr>
            <p:nvPr userDrawn="1"/>
          </p:nvSpPr>
          <p:spPr>
            <a:xfrm rot="16200000">
              <a:off x="-678896" y="-112465"/>
              <a:ext cx="1365251" cy="122444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>
              <a:spLocks noChangeAspect="1"/>
            </p:cNvSpPr>
            <p:nvPr userDrawn="1"/>
          </p:nvSpPr>
          <p:spPr>
            <a:xfrm rot="16200000">
              <a:off x="212766" y="-277729"/>
              <a:ext cx="806367" cy="723199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84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9450" y="387351"/>
            <a:ext cx="7815263" cy="673099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rgbClr val="006880"/>
                </a:solidFill>
                <a:latin typeface="FoundrySterling-Bold"/>
                <a:cs typeface="FoundrySterling-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cap="none" spc="-100" baseline="0" dirty="0">
                <a:ln>
                  <a:noFill/>
                </a:ln>
                <a:solidFill>
                  <a:srgbClr val="006880"/>
                </a:solidFill>
                <a:latin typeface="FoundrySterling-Bold"/>
                <a:cs typeface="FoundrySterling-Bold"/>
              </a:rPr>
              <a:t>Misc. Content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1" y="469511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oundrySterling-Book"/>
                <a:cs typeface="FoundrySterling-Book"/>
              </a:defRPr>
            </a:lvl1pPr>
          </a:lstStyle>
          <a:p>
            <a:r>
              <a:rPr lang="en-US" dirty="0"/>
              <a:t>[Footer – Presentation 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695113"/>
            <a:ext cx="330200" cy="273844"/>
          </a:xfrm>
        </p:spPr>
        <p:txBody>
          <a:bodyPr/>
          <a:lstStyle/>
          <a:p>
            <a:fld id="{1A5F0D7B-3A5A-EF45-98B0-A01E460D2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73100" y="1098549"/>
            <a:ext cx="7821612" cy="0"/>
          </a:xfrm>
          <a:prstGeom prst="line">
            <a:avLst/>
          </a:prstGeom>
          <a:ln w="12700">
            <a:solidFill>
              <a:srgbClr val="0068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79450" y="1282700"/>
            <a:ext cx="7815263" cy="258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608490" y="-319313"/>
            <a:ext cx="1586039" cy="1501693"/>
            <a:chOff x="-608490" y="-319313"/>
            <a:chExt cx="1586039" cy="1501693"/>
          </a:xfrm>
        </p:grpSpPr>
        <p:sp>
          <p:nvSpPr>
            <p:cNvPr id="12" name="Hexagon 11"/>
            <p:cNvSpPr>
              <a:spLocks noChangeAspect="1"/>
            </p:cNvSpPr>
            <p:nvPr userDrawn="1"/>
          </p:nvSpPr>
          <p:spPr>
            <a:xfrm rot="16200000">
              <a:off x="-678896" y="-112465"/>
              <a:ext cx="1365251" cy="1224440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>
              <a:spLocks noChangeAspect="1"/>
            </p:cNvSpPr>
            <p:nvPr userDrawn="1"/>
          </p:nvSpPr>
          <p:spPr>
            <a:xfrm rot="16200000">
              <a:off x="212766" y="-277729"/>
              <a:ext cx="806367" cy="723199"/>
            </a:xfrm>
            <a:prstGeom prst="hexagon">
              <a:avLst/>
            </a:prstGeom>
            <a:solidFill>
              <a:srgbClr val="00D0E9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838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695113"/>
            <a:ext cx="63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FoundrySterling-Demi"/>
                <a:cs typeface="FoundrySterling-Demi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plplogoWeb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44" y="4165966"/>
            <a:ext cx="1476026" cy="787214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2200" y="469511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FoundrySterling-Book"/>
                <a:cs typeface="FoundrySterling-Book"/>
              </a:rPr>
              <a:t>[Footer – Report Title]</a:t>
            </a:r>
          </a:p>
        </p:txBody>
      </p:sp>
    </p:spTree>
    <p:extLst>
      <p:ext uri="{BB962C8B-B14F-4D97-AF65-F5344CB8AC3E}">
        <p14:creationId xmlns:p14="http://schemas.microsoft.com/office/powerpoint/2010/main" val="352953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2" r:id="rId4"/>
    <p:sldLayoutId id="2147483651" r:id="rId5"/>
    <p:sldLayoutId id="2147483663" r:id="rId6"/>
    <p:sldLayoutId id="2147483660" r:id="rId7"/>
    <p:sldLayoutId id="2147483661" r:id="rId8"/>
    <p:sldLayoutId id="2147483664" r:id="rId9"/>
    <p:sldLayoutId id="2147483655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Welfare rights specialist support hub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Olivia Mowll</a:t>
            </a:r>
          </a:p>
          <a:p>
            <a:r>
              <a:rPr lang="en-US" dirty="0"/>
              <a:t>Welfare Rights Hub Coordinator – Public Law Project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A02B3D-274F-7143-BBAC-C6421B541C05}"/>
              </a:ext>
            </a:extLst>
          </p:cNvPr>
          <p:cNvSpPr txBox="1">
            <a:spLocks/>
          </p:cNvSpPr>
          <p:nvPr/>
        </p:nvSpPr>
        <p:spPr>
          <a:xfrm>
            <a:off x="685800" y="4362153"/>
            <a:ext cx="3445042" cy="44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2400" b="0" i="0" kern="1200" spc="-30">
                <a:solidFill>
                  <a:srgbClr val="FFFFFF"/>
                </a:solidFill>
                <a:latin typeface="FoundrySterling-Book"/>
                <a:ea typeface="+mn-ea"/>
                <a:cs typeface="FoundrySterling-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6880"/>
                </a:solidFill>
              </a:rPr>
              <a:t>Wales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17545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[Footer – 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BA999-CDE0-2244-9475-900F7701D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450" y="1282700"/>
            <a:ext cx="7815263" cy="289046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Link policy &amp; legal casework.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Proactive in helping respond to consultations and legislative process.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Collaborate with </a:t>
            </a:r>
            <a:r>
              <a:rPr lang="en-US" dirty="0" err="1"/>
              <a:t>organisations</a:t>
            </a:r>
            <a:r>
              <a:rPr lang="en-US" dirty="0"/>
              <a:t> working around the same issue.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Preparation for press attention.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Engaging with the government on guidance &amp; implementation.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Consolidating successes.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[Footer – 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BA999-CDE0-2244-9475-900F7701D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450" y="1282700"/>
            <a:ext cx="7815263" cy="289046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Work with you to: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 the barriers your clients are facing.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Gather and compile evidence in support of legal actions.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Address the government over policy and implementation.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Increase knowledge of public law remedies and results.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Best support your clients through litigation.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Ensure that </a:t>
            </a:r>
            <a:r>
              <a:rPr lang="en-US" dirty="0" err="1"/>
              <a:t>marginalised</a:t>
            </a:r>
            <a:r>
              <a:rPr lang="en-US" dirty="0"/>
              <a:t> groups are able to attain their rights.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2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Involved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[Footer – Presentation Title]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BA999-CDE0-2244-9475-900F7701DB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Get in touch.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 a Law Centre.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CPAG’s template pre-action protocol letters.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4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Challenges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[Footer – 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BA999-CDE0-2244-9475-900F7701D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450" y="1282700"/>
            <a:ext cx="7815263" cy="289046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4.5 million claims for Universal Credit between March ‘20 and January ’21.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Over 6 million people now on Universal Credit.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Imminent eviction enforcements.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Long-term mental &amp; physical health impact of Covid-19 and the lockdowns.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Continuing roll-out of digital decision making and online court procedures.</a:t>
            </a:r>
          </a:p>
        </p:txBody>
      </p:sp>
    </p:spTree>
    <p:extLst>
      <p:ext uri="{BB962C8B-B14F-4D97-AF65-F5344CB8AC3E}">
        <p14:creationId xmlns:p14="http://schemas.microsoft.com/office/powerpoint/2010/main" val="53252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1DCE7B-8B47-D54F-BD3F-1B9120953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Law Project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9E975-5F21-F44D-8F59-2265D277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Welfare Rights, Housing and Public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FA993-BB1D-0942-8388-B9782938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94E731-A846-8743-8DE1-2B4E98047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450" y="1282699"/>
            <a:ext cx="7815263" cy="3338461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</a:t>
            </a:r>
            <a:r>
              <a:rPr lang="en-US" sz="2000" dirty="0" err="1"/>
              <a:t>marginalised</a:t>
            </a:r>
            <a:r>
              <a:rPr lang="en-US" sz="2000" dirty="0"/>
              <a:t> communities have access to public law remedies and can hold the state to account.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Priorities are to promote and preserve the rule of law; ensure fair systems; and improve access to justice.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5 core focus areas: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Benefit Sanctions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Brexit/EUSS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Access to Judicial Review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Online Courts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Legal Aid</a:t>
            </a:r>
          </a:p>
        </p:txBody>
      </p:sp>
    </p:spTree>
    <p:extLst>
      <p:ext uri="{BB962C8B-B14F-4D97-AF65-F5344CB8AC3E}">
        <p14:creationId xmlns:p14="http://schemas.microsoft.com/office/powerpoint/2010/main" val="16922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1DCE7B-8B47-D54F-BD3F-1B9120953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Specialist Support Hub Project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9E975-5F21-F44D-8F59-2265D277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Welfare Rights, Housing and Public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FA993-BB1D-0942-8388-B9782938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94E731-A846-8743-8DE1-2B4E980472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EU Settlement Scheme Support Hub was started in 2019 by PLP.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Expanded to take on full time coordinator: Christian Davies.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Extended to welfare rights context.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335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1DCE7B-8B47-D54F-BD3F-1B9120953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9E975-5F21-F44D-8F59-2265D277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Welfare Rights, Housing and Public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FA993-BB1D-0942-8388-B9782938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94E731-A846-8743-8DE1-2B4E98047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450" y="1282699"/>
            <a:ext cx="7815263" cy="3171605"/>
          </a:xfrm>
        </p:spPr>
        <p:txBody>
          <a:bodyPr>
            <a:noAutofit/>
          </a:bodyPr>
          <a:lstStyle/>
          <a:p>
            <a:pPr marL="342900" indent="-3429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that the welfare benefits system operates in a manner which is</a:t>
            </a:r>
          </a:p>
          <a:p>
            <a:pPr marL="1085850" lvl="1" indent="-3429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fair and lawful, </a:t>
            </a:r>
          </a:p>
          <a:p>
            <a:pPr marL="1085850" lvl="1" indent="-3429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protecting entitlement and </a:t>
            </a:r>
          </a:p>
          <a:p>
            <a:pPr marL="1085850" lvl="1" indent="-3429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reducing risk of homelessness from unfair decision making.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Means to increase resilience and capacity in the sector by forming effective links between </a:t>
            </a:r>
          </a:p>
          <a:p>
            <a:pPr marL="1085850" lvl="1" indent="-3429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frontline staff, </a:t>
            </a:r>
          </a:p>
          <a:p>
            <a:pPr marL="1085850" lvl="1" indent="-3429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advice </a:t>
            </a:r>
            <a:r>
              <a:rPr lang="en-US" sz="2000" dirty="0" err="1"/>
              <a:t>centres</a:t>
            </a:r>
            <a:r>
              <a:rPr lang="en-US" sz="2000" dirty="0"/>
              <a:t> and </a:t>
            </a:r>
          </a:p>
          <a:p>
            <a:pPr marL="1085850" lvl="1" indent="-3429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specialist </a:t>
            </a:r>
            <a:r>
              <a:rPr lang="en-US" sz="2000" dirty="0" err="1"/>
              <a:t>organisations</a:t>
            </a:r>
            <a:r>
              <a:rPr lang="en-US" sz="2000" dirty="0"/>
              <a:t>.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Execute strategic litigation targeted at issues identified by those using the system.</a:t>
            </a:r>
          </a:p>
        </p:txBody>
      </p:sp>
    </p:spTree>
    <p:extLst>
      <p:ext uri="{BB962C8B-B14F-4D97-AF65-F5344CB8AC3E}">
        <p14:creationId xmlns:p14="http://schemas.microsoft.com/office/powerpoint/2010/main" val="94002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Experience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[Footer – 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BA999-CDE0-2244-9475-900F7701D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450" y="1282700"/>
            <a:ext cx="7815263" cy="289046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Capacity.</a:t>
            </a:r>
          </a:p>
          <a:p>
            <a:pPr marL="12001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Public law knowledge &amp; experience.</a:t>
            </a:r>
          </a:p>
          <a:p>
            <a:pPr marL="12001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Urgent &amp; important demands.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Isolated work.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5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[Footer – Presentation Title]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BA999-CDE0-2244-9475-900F7701DB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Frontline &amp; specialist advice services in partnership.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“No decision about me without me.”</a:t>
            </a:r>
          </a:p>
        </p:txBody>
      </p:sp>
    </p:spTree>
    <p:extLst>
      <p:ext uri="{BB962C8B-B14F-4D97-AF65-F5344CB8AC3E}">
        <p14:creationId xmlns:p14="http://schemas.microsoft.com/office/powerpoint/2010/main" val="321906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C7FABE-DAAD-D349-94A6-FA74482D2571}"/>
              </a:ext>
            </a:extLst>
          </p:cNvPr>
          <p:cNvSpPr/>
          <p:nvPr/>
        </p:nvSpPr>
        <p:spPr>
          <a:xfrm>
            <a:off x="593387" y="1060450"/>
            <a:ext cx="7996136" cy="57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of Impact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[Footer – Presentation Title]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9105F2F6-EBC8-7A48-BA86-916112925F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56569" y="116732"/>
            <a:ext cx="3685549" cy="35413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5272F-E066-0D4A-8048-1F90B92951DE}"/>
              </a:ext>
            </a:extLst>
          </p:cNvPr>
          <p:cNvSpPr txBox="1"/>
          <p:nvPr/>
        </p:nvSpPr>
        <p:spPr>
          <a:xfrm>
            <a:off x="1945532" y="749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D19219E-2C28-944B-AEA6-18ED8FE889C0}"/>
              </a:ext>
            </a:extLst>
          </p:cNvPr>
          <p:cNvSpPr txBox="1">
            <a:spLocks/>
          </p:cNvSpPr>
          <p:nvPr/>
        </p:nvSpPr>
        <p:spPr>
          <a:xfrm>
            <a:off x="679450" y="1282700"/>
            <a:ext cx="5108507" cy="3173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Conduct research.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Build &amp; connect networks.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Maximise</a:t>
            </a:r>
            <a:r>
              <a:rPr lang="en-US" sz="1800" dirty="0"/>
              <a:t> impact through effective partnerships.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Identify systematic problems.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Bring &amp; support test cases &amp; judicial reviews.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Share lessons, research and guidance.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CB767-27AF-FD4A-A7AC-F787FE043DE0}"/>
              </a:ext>
            </a:extLst>
          </p:cNvPr>
          <p:cNvSpPr/>
          <p:nvPr/>
        </p:nvSpPr>
        <p:spPr>
          <a:xfrm>
            <a:off x="6260123" y="1657978"/>
            <a:ext cx="938345" cy="5024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20744-8934-1544-9861-E30921CBF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Law &amp; Welfare Rights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53B3-36E7-A14B-B9AF-3B1A63BF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[Footer – 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A4CE-EBAC-9345-A39B-146D82F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0D7B-3A5A-EF45-98B0-A01E460D254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BA999-CDE0-2244-9475-900F7701D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450" y="1282700"/>
            <a:ext cx="7532043" cy="2890466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Individual Decisions: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Trebuchet MS"/>
              </a:rPr>
              <a:t>Refusal to make decision; e.g., Work Capability Assessments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Trebuchet MS"/>
              </a:rPr>
              <a:t>Fettering discretion; e.g., recoverability of overpayments by official error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Trebuchet MS"/>
              </a:rPr>
              <a:t>Discrimination in practice &amp; the Public Sector Equality Duty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/>
              </a:rPr>
              <a:t>Regulations: </a:t>
            </a:r>
          </a:p>
          <a:p>
            <a:pPr lvl="1">
              <a:lnSpc>
                <a:spcPct val="150000"/>
              </a:lnSpc>
            </a:pPr>
            <a:r>
              <a:rPr lang="en-GB" sz="2000" i="1" dirty="0">
                <a:latin typeface="Trebuchet MS"/>
              </a:rPr>
              <a:t>R (</a:t>
            </a:r>
            <a:r>
              <a:rPr lang="en-GB" sz="2000" i="1" dirty="0" err="1">
                <a:latin typeface="Trebuchet MS"/>
              </a:rPr>
              <a:t>Salvato</a:t>
            </a:r>
            <a:r>
              <a:rPr lang="en-GB" sz="2000" i="1" dirty="0">
                <a:latin typeface="Trebuchet MS"/>
              </a:rPr>
              <a:t>) v SSWP</a:t>
            </a:r>
            <a:r>
              <a:rPr lang="en-GB" sz="2000" dirty="0">
                <a:latin typeface="Trebuchet MS"/>
              </a:rPr>
              <a:t> [2021] EWHC 102 (Admin) - Childcare Costs Element &amp; Proof of Payment Rule</a:t>
            </a:r>
            <a:endParaRPr lang="en-GB" sz="2000" dirty="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GB" sz="2000" i="1" dirty="0">
                <a:latin typeface="Trebuchet MS"/>
              </a:rPr>
              <a:t>RF v SSWP </a:t>
            </a:r>
            <a:r>
              <a:rPr lang="en-GB" sz="2000" dirty="0">
                <a:latin typeface="Trebuchet MS"/>
              </a:rPr>
              <a:t>[2017] EWHC 3375 (Admin) - PIP Mobility &amp; Psychological Distress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28810"/>
      </p:ext>
    </p:extLst>
  </p:cSld>
  <p:clrMapOvr>
    <a:masterClrMapping/>
  </p:clrMapOvr>
</p:sld>
</file>

<file path=ppt/theme/theme1.xml><?xml version="1.0" encoding="utf-8"?>
<a:theme xmlns:a="http://schemas.openxmlformats.org/drawingml/2006/main" name="PLP Theme">
  <a:themeElements>
    <a:clrScheme name="PLP Dark Blue">
      <a:dk1>
        <a:srgbClr val="0068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DA3A227C2B4BAFD54DAECBB88A99" ma:contentTypeVersion="11" ma:contentTypeDescription="Create a new document." ma:contentTypeScope="" ma:versionID="68f76dcfc3b3a1a2d1a4a406883be04c">
  <xsd:schema xmlns:xsd="http://www.w3.org/2001/XMLSchema" xmlns:xs="http://www.w3.org/2001/XMLSchema" xmlns:p="http://schemas.microsoft.com/office/2006/metadata/properties" xmlns:ns3="dfe8df3e-a5cb-4685-8ad5-d53e64298af3" xmlns:ns4="7a1a313b-56d5-4634-8f26-0a9a7373d2bd" targetNamespace="http://schemas.microsoft.com/office/2006/metadata/properties" ma:root="true" ma:fieldsID="9b4d3c2f4fc5559b47ac1db579d5564a" ns3:_="" ns4:_="">
    <xsd:import namespace="dfe8df3e-a5cb-4685-8ad5-d53e64298af3"/>
    <xsd:import namespace="7a1a313b-56d5-4634-8f26-0a9a7373d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8df3e-a5cb-4685-8ad5-d53e64298a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a313b-56d5-4634-8f26-0a9a7373d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CD920-93C2-4575-A974-01EEDB789F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DFCDA8-C70C-4334-8612-BB1C77C9F052}">
  <ds:schemaRefs>
    <ds:schemaRef ds:uri="dfe8df3e-a5cb-4685-8ad5-d53e64298af3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a1a313b-56d5-4634-8f26-0a9a7373d2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24F738-3983-4535-88CD-74C83FFA7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8df3e-a5cb-4685-8ad5-d53e64298af3"/>
    <ds:schemaRef ds:uri="7a1a313b-56d5-4634-8f26-0a9a7373d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6147</TotalTime>
  <Words>582</Words>
  <Application>Microsoft Office PowerPoint</Application>
  <PresentationFormat>On-screen Show (16:9)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FoundrySterling-Bold</vt:lpstr>
      <vt:lpstr>FoundrySterling-Book</vt:lpstr>
      <vt:lpstr>FoundrySterling-Demi</vt:lpstr>
      <vt:lpstr>Trebuchet MS</vt:lpstr>
      <vt:lpstr>PLP Theme</vt:lpstr>
      <vt:lpstr>Welfare rights specialist support 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Conduct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McGrane</dc:creator>
  <cp:lastModifiedBy>Rinku Yunusa</cp:lastModifiedBy>
  <cp:revision>71</cp:revision>
  <dcterms:created xsi:type="dcterms:W3CDTF">2021-03-01T12:06:48Z</dcterms:created>
  <dcterms:modified xsi:type="dcterms:W3CDTF">2021-05-24T13:28:56Z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0x0101009517DA3A227C2B4BAFD54DAECBB88A99</vt:lpwstr>
  </property>
</Properties>
</file>