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2" r:id="rId2"/>
    <p:sldId id="283" r:id="rId3"/>
    <p:sldId id="28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37BA5-882B-4439-8E02-994E1F8C6D0D}" type="datetimeFigureOut">
              <a:rPr lang="en-GB" smtClean="0"/>
              <a:t>25/05/2021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762E9-5F5D-4645-B67C-E837022B5EAF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251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37BA5-882B-4439-8E02-994E1F8C6D0D}" type="datetimeFigureOut">
              <a:rPr lang="en-GB" smtClean="0"/>
              <a:t>25/05/2021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762E9-5F5D-4645-B67C-E837022B5EA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8302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37BA5-882B-4439-8E02-994E1F8C6D0D}" type="datetimeFigureOut">
              <a:rPr lang="en-GB" smtClean="0"/>
              <a:t>25/05/2021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762E9-5F5D-4645-B67C-E837022B5EA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7974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37BA5-882B-4439-8E02-994E1F8C6D0D}" type="datetimeFigureOut">
              <a:rPr lang="en-GB" smtClean="0"/>
              <a:t>25/05/2021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762E9-5F5D-4645-B67C-E837022B5EA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8949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37BA5-882B-4439-8E02-994E1F8C6D0D}" type="datetimeFigureOut">
              <a:rPr lang="en-GB" smtClean="0"/>
              <a:t>25/05/2021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762E9-5F5D-4645-B67C-E837022B5EAF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7149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37BA5-882B-4439-8E02-994E1F8C6D0D}" type="datetimeFigureOut">
              <a:rPr lang="en-GB" smtClean="0"/>
              <a:t>25/05/2021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762E9-5F5D-4645-B67C-E837022B5EA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8757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37BA5-882B-4439-8E02-994E1F8C6D0D}" type="datetimeFigureOut">
              <a:rPr lang="en-GB" smtClean="0"/>
              <a:t>25/05/2021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762E9-5F5D-4645-B67C-E837022B5EA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3682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37BA5-882B-4439-8E02-994E1F8C6D0D}" type="datetimeFigureOut">
              <a:rPr lang="en-GB" smtClean="0"/>
              <a:t>25/05/2021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762E9-5F5D-4645-B67C-E837022B5EA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9188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37BA5-882B-4439-8E02-994E1F8C6D0D}" type="datetimeFigureOut">
              <a:rPr lang="en-GB" smtClean="0"/>
              <a:t>25/05/2021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762E9-5F5D-4645-B67C-E837022B5EA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4488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6137BA5-882B-4439-8E02-994E1F8C6D0D}" type="datetimeFigureOut">
              <a:rPr lang="en-GB" smtClean="0"/>
              <a:t>25/05/2021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A762E9-5F5D-4645-B67C-E837022B5EA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3674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37BA5-882B-4439-8E02-994E1F8C6D0D}" type="datetimeFigureOut">
              <a:rPr lang="en-GB" smtClean="0"/>
              <a:t>25/05/2021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762E9-5F5D-4645-B67C-E837022B5EA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6465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6137BA5-882B-4439-8E02-994E1F8C6D0D}" type="datetimeFigureOut">
              <a:rPr lang="en-GB" smtClean="0"/>
              <a:t>25/05/2021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AA762E9-5F5D-4645-B67C-E837022B5EAF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0459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5CB18-CE0A-4C2E-9C19-9D6701FFD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7530" y="1895475"/>
            <a:ext cx="5996939" cy="506302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200" b="1" dirty="0"/>
              <a:t>Immigration Paralegal - Alicia Percival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BA3CA6A-D449-4399-B947-F53090591E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36639" y="998998"/>
            <a:ext cx="5718494" cy="649178"/>
          </a:xfrm>
          <a:prstGeom prst="rect">
            <a:avLst/>
          </a:prstGeom>
        </p:spPr>
      </p:pic>
      <p:pic>
        <p:nvPicPr>
          <p:cNvPr id="4" name="Image" descr="Image">
            <a:extLst>
              <a:ext uri="{FF2B5EF4-FFF2-40B4-BE49-F238E27FC236}">
                <a16:creationId xmlns:a16="http://schemas.microsoft.com/office/drawing/2014/main" id="{6F849007-0FA7-45B3-AD02-9F6EAD10DD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40350" y="6444731"/>
            <a:ext cx="3651650" cy="413269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29DEB78-2E8C-4F4D-B2BC-81ED5F9046CC}"/>
              </a:ext>
            </a:extLst>
          </p:cNvPr>
          <p:cNvSpPr txBox="1"/>
          <p:nvPr/>
        </p:nvSpPr>
        <p:spPr>
          <a:xfrm>
            <a:off x="1376362" y="2853146"/>
            <a:ext cx="943927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Topic of Discussion: EUSS</a:t>
            </a:r>
          </a:p>
          <a:p>
            <a:endParaRPr lang="en-GB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/>
              <a:t>Key issues and challenges faced in practice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/>
              <a:t>Examples of complex EUSS applications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/>
              <a:t>Future challenges post-June</a:t>
            </a:r>
          </a:p>
        </p:txBody>
      </p:sp>
    </p:spTree>
    <p:extLst>
      <p:ext uri="{BB962C8B-B14F-4D97-AF65-F5344CB8AC3E}">
        <p14:creationId xmlns:p14="http://schemas.microsoft.com/office/powerpoint/2010/main" val="2283328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5CB18-CE0A-4C2E-9C19-9D6701FFD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286603"/>
            <a:ext cx="10381547" cy="1450757"/>
          </a:xfrm>
        </p:spPr>
        <p:txBody>
          <a:bodyPr/>
          <a:lstStyle/>
          <a:p>
            <a:pPr algn="ctr"/>
            <a:r>
              <a:rPr lang="en-GB" sz="4800" dirty="0"/>
              <a:t>Key issues and challenges faced in practice </a:t>
            </a:r>
          </a:p>
        </p:txBody>
      </p:sp>
      <p:pic>
        <p:nvPicPr>
          <p:cNvPr id="4" name="Image" descr="Image">
            <a:extLst>
              <a:ext uri="{FF2B5EF4-FFF2-40B4-BE49-F238E27FC236}">
                <a16:creationId xmlns:a16="http://schemas.microsoft.com/office/drawing/2014/main" id="{6F849007-0FA7-45B3-AD02-9F6EAD10DD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40350" y="6444731"/>
            <a:ext cx="3651650" cy="413269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0F92B1D-47D8-4570-8539-00D728F22EE6}"/>
              </a:ext>
            </a:extLst>
          </p:cNvPr>
          <p:cNvSpPr txBox="1"/>
          <p:nvPr/>
        </p:nvSpPr>
        <p:spPr>
          <a:xfrm>
            <a:off x="1097278" y="1979720"/>
            <a:ext cx="1009746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dirty="0"/>
              <a:t>Lack of ID</a:t>
            </a:r>
          </a:p>
          <a:p>
            <a:r>
              <a:rPr lang="en-GB" dirty="0"/>
              <a:t>      E.g. embassy closures, additional documentation, EUSS paper form application</a:t>
            </a:r>
          </a:p>
          <a:p>
            <a:r>
              <a:rPr lang="en-GB" dirty="0"/>
              <a:t>      Case Study Example:-Homeless applicants (Cardiff County Council)</a:t>
            </a:r>
          </a:p>
          <a:p>
            <a:r>
              <a:rPr lang="en-GB" dirty="0"/>
              <a:t>                                           -Elderly applicants (Mental Incapacity)</a:t>
            </a:r>
          </a:p>
          <a:p>
            <a:endParaRPr lang="en-GB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dirty="0"/>
              <a:t>Digital Exclusion</a:t>
            </a:r>
          </a:p>
          <a:p>
            <a:r>
              <a:rPr lang="en-GB" dirty="0"/>
              <a:t>      Those aware/unaware they need to apply but don’t have the resources or support to be able to do so</a:t>
            </a:r>
          </a:p>
          <a:p>
            <a:r>
              <a:rPr lang="en-GB" dirty="0"/>
              <a:t>      Case Study Example:-</a:t>
            </a:r>
            <a:r>
              <a:rPr lang="en-GB" dirty="0" err="1"/>
              <a:t>Pobl</a:t>
            </a:r>
            <a:r>
              <a:rPr lang="en-GB" dirty="0"/>
              <a:t> Group, elderly applicant</a:t>
            </a:r>
          </a:p>
          <a:p>
            <a:endParaRPr lang="en-GB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dirty="0"/>
              <a:t>Digital Format</a:t>
            </a:r>
          </a:p>
          <a:p>
            <a:r>
              <a:rPr lang="en-GB" dirty="0"/>
              <a:t>     E.g. outstanding applications, additional documentation, accessing online portal</a:t>
            </a:r>
          </a:p>
          <a:p>
            <a:r>
              <a:rPr lang="en-GB" dirty="0"/>
              <a:t>     Case Study Example:-Resuming the review of an application once a court hearing has been concluded</a:t>
            </a:r>
          </a:p>
          <a:p>
            <a:endParaRPr lang="en-GB" dirty="0"/>
          </a:p>
          <a:p>
            <a:r>
              <a:rPr lang="en-GB" dirty="0"/>
              <a:t>*Language barriers</a:t>
            </a:r>
          </a:p>
        </p:txBody>
      </p:sp>
    </p:spTree>
    <p:extLst>
      <p:ext uri="{BB962C8B-B14F-4D97-AF65-F5344CB8AC3E}">
        <p14:creationId xmlns:p14="http://schemas.microsoft.com/office/powerpoint/2010/main" val="1599755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5CB18-CE0A-4C2E-9C19-9D6701FFD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4800" dirty="0"/>
              <a:t>Future challenges post-June</a:t>
            </a:r>
          </a:p>
        </p:txBody>
      </p:sp>
      <p:pic>
        <p:nvPicPr>
          <p:cNvPr id="4" name="Image" descr="Image">
            <a:extLst>
              <a:ext uri="{FF2B5EF4-FFF2-40B4-BE49-F238E27FC236}">
                <a16:creationId xmlns:a16="http://schemas.microsoft.com/office/drawing/2014/main" id="{6F849007-0FA7-45B3-AD02-9F6EAD10DD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40350" y="6444731"/>
            <a:ext cx="3651650" cy="413269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428C881-21F8-43C2-96D1-F5A6504486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10383" y="2987574"/>
            <a:ext cx="3913971" cy="220694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D212F10-1286-493E-936D-6939E9FD4B98}"/>
              </a:ext>
            </a:extLst>
          </p:cNvPr>
          <p:cNvSpPr txBox="1"/>
          <p:nvPr/>
        </p:nvSpPr>
        <p:spPr>
          <a:xfrm>
            <a:off x="1036321" y="1921701"/>
            <a:ext cx="937718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dirty="0"/>
              <a:t>Late Applications</a:t>
            </a:r>
          </a:p>
          <a:p>
            <a:r>
              <a:rPr lang="en-GB" dirty="0"/>
              <a:t>     - Reasonable grounds, benefit of doubt, initial period after the deadline, evidence requirement</a:t>
            </a:r>
          </a:p>
          <a:p>
            <a:endParaRPr lang="en-GB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dirty="0"/>
              <a:t>Converting from Pre-Settled &gt; Settled Status</a:t>
            </a:r>
          </a:p>
          <a:p>
            <a:r>
              <a:rPr lang="en-GB" dirty="0"/>
              <a:t>     -Guidance covers late applications under this category </a:t>
            </a:r>
          </a:p>
          <a:p>
            <a:endParaRPr lang="en-GB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dirty="0"/>
              <a:t>Joining Family Members</a:t>
            </a:r>
          </a:p>
          <a:p>
            <a:r>
              <a:rPr lang="en-GB" dirty="0"/>
              <a:t>     -EUSS Family Permit applications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dirty="0"/>
              <a:t>Criminal History</a:t>
            </a:r>
          </a:p>
          <a:p>
            <a:r>
              <a:rPr lang="en-GB" dirty="0"/>
              <a:t>     -Trials that are concluded post-June, what happens next?</a:t>
            </a:r>
          </a:p>
          <a:p>
            <a:endParaRPr lang="en-GB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dirty="0"/>
              <a:t>Refusal of applications</a:t>
            </a:r>
          </a:p>
          <a:p>
            <a:r>
              <a:rPr lang="en-GB" dirty="0"/>
              <a:t>     -Assistance, Administrative Review or re-application</a:t>
            </a:r>
          </a:p>
        </p:txBody>
      </p:sp>
    </p:spTree>
    <p:extLst>
      <p:ext uri="{BB962C8B-B14F-4D97-AF65-F5344CB8AC3E}">
        <p14:creationId xmlns:p14="http://schemas.microsoft.com/office/powerpoint/2010/main" val="127700027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2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FFFFFF"/>
      </a:accent1>
      <a:accent2>
        <a:srgbClr val="FFFFFF"/>
      </a:accent2>
      <a:accent3>
        <a:srgbClr val="FFFFFF"/>
      </a:accent3>
      <a:accent4>
        <a:srgbClr val="DFDFDD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212</Words>
  <Application>Microsoft Office PowerPoint</Application>
  <PresentationFormat>Widescreen</PresentationFormat>
  <Paragraphs>36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Retrospect</vt:lpstr>
      <vt:lpstr>Immigration Paralegal - Alicia Percival</vt:lpstr>
      <vt:lpstr>Key issues and challenges faced in practice </vt:lpstr>
      <vt:lpstr>Future challenges post-June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Immigration Paralegal - Alicia Percival</dc:title>
  <dc:creator>Alicia Percival</dc:creator>
  <cp:lastModifiedBy>Rinku Yunusa</cp:lastModifiedBy>
  <cp:revision>4</cp:revision>
  <dcterms:created xsi:type="dcterms:W3CDTF">2021-04-23T11:54:40Z</dcterms:created>
  <dcterms:modified xsi:type="dcterms:W3CDTF">2021-05-25T12:19:41Z</dcterms:modified>
</cp:coreProperties>
</file>