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Gill Sans"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6a1b946b3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6a1b946b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6a1b946b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6a1b946b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a:solidFill>
                  <a:srgbClr val="595959"/>
                </a:solidFill>
              </a:rPr>
              <a:t>The </a:t>
            </a:r>
            <a:r>
              <a:rPr lang="en" sz="1095">
                <a:solidFill>
                  <a:srgbClr val="231F20"/>
                </a:solidFill>
                <a:highlight>
                  <a:srgbClr val="00FF00"/>
                </a:highlight>
              </a:rPr>
              <a:t>exercise has confirmed, and now also numerically quantifies for the first time, an increasing trend over the seven-year reference period. The number of letters received by local governments giving notices of a legal challenge consistently grew year-on-year; while simultaneously nationally, the number of challenges that were actually lodged before the Courts, by means of an application for judicial review, have remained consistently low.</a:t>
            </a:r>
            <a:endParaRPr sz="25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add172c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add172c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6a1b946b3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6a1b946b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6a1b946b3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6a1b946b3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64" marR="21179" lvl="0" indent="252442" algn="just" rtl="0">
              <a:lnSpc>
                <a:spcPct val="94980"/>
              </a:lnSpc>
              <a:spcBef>
                <a:spcPts val="0"/>
              </a:spcBef>
              <a:spcAft>
                <a:spcPts val="0"/>
              </a:spcAft>
              <a:buClr>
                <a:schemeClr val="dk1"/>
              </a:buClr>
              <a:buSzPts val="1100"/>
              <a:buFont typeface="Arial"/>
              <a:buNone/>
            </a:pPr>
            <a:r>
              <a:rPr lang="en" sz="1095">
                <a:solidFill>
                  <a:srgbClr val="231F20"/>
                </a:solidFill>
              </a:rPr>
              <a:t>As illustrated within figure 4, over the sample period, across the UK, the East Midlands (thirty), London (twenty-nine), Scotland (twenty-eight), and East Anglia (twenty-six), had the highest number of aggrieved tenderers or prospective suppliers who sought to at least instigate a legal challenge without a lawyer.</a:t>
            </a:r>
            <a:r>
              <a:rPr lang="en" sz="1291" baseline="30000">
                <a:solidFill>
                  <a:srgbClr val="231F20"/>
                </a:solidFill>
              </a:rPr>
              <a:t>75 </a:t>
            </a:r>
            <a:r>
              <a:rPr lang="en" sz="1095">
                <a:solidFill>
                  <a:srgbClr val="231F20"/>
                </a:solidFill>
              </a:rPr>
              <a:t>By contrast, the North East (two) and Wales (four) had the fewest.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6a1b946b3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6a1b946b3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above….3PTY challenges very low….and really low in Wales ….so this is why we need a new approach  in Wales, and indeed the UK generally...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6a1b946b3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6a1b946b3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6a1b946b3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6a1b946b3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6a1b946b3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6a1b946b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6a1b946b3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6a1b946b3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6a1b946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6a1b946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add172c2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add172c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6a1b946b3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6a1b946b3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d6af2c69c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d6af2c69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6a1b946b3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6a1b946b3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6eae16d8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d6eae16d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6eae16d8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6eae16d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6eae16d8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d6eae16d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6eae16d8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d6eae16d8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6eae16d8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6eae16d8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6eae16d8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6eae16d8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d6eae16d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d6eae16d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6eae16d8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6eae16d8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6a1b946b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6a1b946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a:solidFill>
                  <a:srgbClr val="595959"/>
                </a:solidFill>
              </a:rPr>
              <a:t>The </a:t>
            </a:r>
            <a:r>
              <a:rPr lang="en" sz="1095">
                <a:solidFill>
                  <a:srgbClr val="231F20"/>
                </a:solidFill>
                <a:highlight>
                  <a:srgbClr val="00FF00"/>
                </a:highlight>
              </a:rPr>
              <a:t>exercise has confirmed, and now also numerically quantifies for the first time, an increasing trend over the seven-year reference period. The number of letters received by local governments giving notices of a legal challenge consistently grew year-on-year; while simultaneously nationally, the number of challenges that were actually lodged before the Courts, by means of an application for judicial review, have remained consistently low.</a:t>
            </a:r>
            <a:endParaRPr sz="25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6a1b946b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6a1b946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6a1b946b3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6a1b946b3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68" marR="698" lvl="0" indent="1945" algn="just" rtl="0">
              <a:lnSpc>
                <a:spcPct val="95457"/>
              </a:lnSpc>
              <a:spcBef>
                <a:spcPts val="1073"/>
              </a:spcBef>
              <a:spcAft>
                <a:spcPts val="0"/>
              </a:spcAft>
              <a:buClr>
                <a:schemeClr val="dk1"/>
              </a:buClr>
              <a:buSzPts val="1100"/>
              <a:buFont typeface="Arial"/>
              <a:buNone/>
            </a:pPr>
            <a:r>
              <a:rPr lang="en" sz="1095">
                <a:solidFill>
                  <a:srgbClr val="231F20"/>
                </a:solidFill>
              </a:rPr>
              <a:t>Consistent with other reports into traditional ‘public law’ areas of judicial review,</a:t>
            </a:r>
            <a:r>
              <a:rPr lang="en" sz="1291" baseline="30000">
                <a:solidFill>
                  <a:srgbClr val="231F20"/>
                </a:solidFill>
              </a:rPr>
              <a:t>90 </a:t>
            </a:r>
            <a:r>
              <a:rPr lang="en" sz="1095">
                <a:solidFill>
                  <a:srgbClr val="231F20"/>
                </a:solidFill>
              </a:rPr>
              <a:t>of the 492 legal challenges identified by our survey, 118 of them were issued stating that an application for judicial review would be made, equating to 24%, or approximately one in four legal challenges: with only 63 (53% of those 118) led to a full application being made to the High Court for judicial review (accounting for 13% of the original number of legal challenges)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6a1b946b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6a1b946b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6a1b946b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6a1b946b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d6a1b946b3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d6a1b946b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18211" marR="24141" lvl="0" indent="-199834" algn="just" rtl="0">
              <a:lnSpc>
                <a:spcPct val="88069"/>
              </a:lnSpc>
              <a:spcBef>
                <a:spcPts val="3070"/>
              </a:spcBef>
              <a:spcAft>
                <a:spcPts val="0"/>
              </a:spcAft>
              <a:buClr>
                <a:schemeClr val="dk1"/>
              </a:buClr>
              <a:buSzPts val="1100"/>
              <a:buFont typeface="Arial"/>
              <a:buNone/>
            </a:pPr>
            <a:r>
              <a:rPr lang="en" sz="880" baseline="30000">
                <a:solidFill>
                  <a:srgbClr val="231F20"/>
                </a:solidFill>
                <a:highlight>
                  <a:srgbClr val="00FF00"/>
                </a:highlight>
              </a:rPr>
              <a:t>1 </a:t>
            </a:r>
            <a:r>
              <a:rPr lang="en" sz="846">
                <a:solidFill>
                  <a:srgbClr val="231F20"/>
                </a:solidFill>
                <a:highlight>
                  <a:srgbClr val="00FF00"/>
                </a:highlight>
              </a:rPr>
              <a:t>An economic operator is a business or other organization which supplies goods, works or services within the context of market operations. Within the context of public procurement, the term could be used interchangeably with ‘the seller’. </a:t>
            </a:r>
            <a:endParaRPr sz="846">
              <a:solidFill>
                <a:srgbClr val="231F20"/>
              </a:solidFill>
              <a:highlight>
                <a:srgbClr val="00FF00"/>
              </a:highlight>
            </a:endParaRPr>
          </a:p>
          <a:p>
            <a:pPr marL="18376" lvl="0" indent="0" algn="l" rtl="0">
              <a:spcBef>
                <a:spcPts val="0"/>
              </a:spcBef>
              <a:spcAft>
                <a:spcPts val="0"/>
              </a:spcAft>
              <a:buClr>
                <a:schemeClr val="dk1"/>
              </a:buClr>
              <a:buSzPts val="1100"/>
              <a:buFont typeface="Arial"/>
              <a:buNone/>
            </a:pPr>
            <a:r>
              <a:rPr lang="en" sz="880" baseline="30000">
                <a:solidFill>
                  <a:srgbClr val="231F20"/>
                </a:solidFill>
                <a:highlight>
                  <a:srgbClr val="00FF00"/>
                </a:highlight>
              </a:rPr>
              <a:t>52 </a:t>
            </a:r>
            <a:r>
              <a:rPr lang="en" sz="846">
                <a:solidFill>
                  <a:srgbClr val="231F20"/>
                </a:solidFill>
                <a:highlight>
                  <a:srgbClr val="00FF00"/>
                </a:highlight>
              </a:rPr>
              <a:t>The would-be, or all things considered, ‘potential seller’. </a:t>
            </a:r>
            <a:endParaRPr sz="846">
              <a:solidFill>
                <a:srgbClr val="231F20"/>
              </a:solidFill>
              <a:highlight>
                <a:srgbClr val="00FF00"/>
              </a:highlight>
            </a:endParaRPr>
          </a:p>
          <a:p>
            <a:pPr marL="221222" marR="23764" lvl="0" indent="-202845" algn="just" rtl="0">
              <a:lnSpc>
                <a:spcPct val="88362"/>
              </a:lnSpc>
              <a:spcBef>
                <a:spcPts val="0"/>
              </a:spcBef>
              <a:spcAft>
                <a:spcPts val="0"/>
              </a:spcAft>
              <a:buClr>
                <a:schemeClr val="dk1"/>
              </a:buClr>
              <a:buSzPts val="1100"/>
              <a:buFont typeface="Arial"/>
              <a:buNone/>
            </a:pPr>
            <a:r>
              <a:rPr lang="en" sz="880" baseline="30000">
                <a:solidFill>
                  <a:srgbClr val="231F20"/>
                </a:solidFill>
                <a:highlight>
                  <a:srgbClr val="00FF00"/>
                </a:highlight>
              </a:rPr>
              <a:t>53 </a:t>
            </a:r>
            <a:r>
              <a:rPr lang="en" sz="846">
                <a:solidFill>
                  <a:srgbClr val="231F20"/>
                </a:solidFill>
                <a:highlight>
                  <a:srgbClr val="00FF00"/>
                </a:highlight>
              </a:rPr>
              <a:t>An individual or other organization which is not directly party to the procurement exercise, such as concerned citizens, pressure groups, non-governmental organizations, trade unions, charities and trade associations. </a:t>
            </a:r>
            <a:endParaRPr sz="846">
              <a:solidFill>
                <a:srgbClr val="231F20"/>
              </a:solidFill>
              <a:highlight>
                <a:srgbClr val="00FF00"/>
              </a:highlight>
            </a:endParaRPr>
          </a:p>
          <a:p>
            <a:pPr marL="18376" lvl="0" indent="0" algn="l" rtl="0">
              <a:spcBef>
                <a:spcPts val="0"/>
              </a:spcBef>
              <a:spcAft>
                <a:spcPts val="0"/>
              </a:spcAft>
              <a:buClr>
                <a:schemeClr val="dk1"/>
              </a:buClr>
              <a:buSzPts val="1100"/>
              <a:buFont typeface="Arial"/>
              <a:buNone/>
            </a:pPr>
            <a:r>
              <a:rPr lang="en" sz="880" baseline="30000">
                <a:solidFill>
                  <a:srgbClr val="231F20"/>
                </a:solidFill>
                <a:highlight>
                  <a:srgbClr val="00FF00"/>
                </a:highlight>
              </a:rPr>
              <a:t>54 </a:t>
            </a:r>
            <a:r>
              <a:rPr lang="en" sz="846">
                <a:solidFill>
                  <a:srgbClr val="231F20"/>
                </a:solidFill>
                <a:highlight>
                  <a:srgbClr val="00FF00"/>
                </a:highlight>
              </a:rPr>
              <a:t>Supra 18. </a:t>
            </a:r>
            <a:endParaRPr sz="846">
              <a:solidFill>
                <a:srgbClr val="231F20"/>
              </a:solidFill>
              <a:highlight>
                <a:srgbClr val="00FF00"/>
              </a:highlight>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elpustrad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57200"/>
            <a:ext cx="8520600" cy="1943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Public Law Project 2021 Conference</a:t>
            </a:r>
            <a:endParaRPr/>
          </a:p>
        </p:txBody>
      </p:sp>
      <p:sp>
        <p:nvSpPr>
          <p:cNvPr id="55" name="Google Shape;55;p13"/>
          <p:cNvSpPr txBox="1">
            <a:spLocks noGrp="1"/>
          </p:cNvSpPr>
          <p:nvPr>
            <p:ph type="subTitle" idx="1"/>
          </p:nvPr>
        </p:nvSpPr>
        <p:spPr>
          <a:xfrm>
            <a:off x="311700" y="2350875"/>
            <a:ext cx="8520600" cy="22782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u="sng"/>
              <a:t>Public Procurement in Wales</a:t>
            </a:r>
            <a:endParaRPr u="sng"/>
          </a:p>
          <a:p>
            <a:pPr marL="0" lvl="0" indent="0" algn="ctr" rtl="0">
              <a:spcBef>
                <a:spcPts val="0"/>
              </a:spcBef>
              <a:spcAft>
                <a:spcPts val="0"/>
              </a:spcAft>
              <a:buNone/>
            </a:pPr>
            <a:endParaRPr/>
          </a:p>
          <a:p>
            <a:pPr marL="0" lvl="0" indent="0" algn="ctr" rtl="0">
              <a:spcBef>
                <a:spcPts val="0"/>
              </a:spcBef>
              <a:spcAft>
                <a:spcPts val="0"/>
              </a:spcAft>
              <a:buNone/>
            </a:pPr>
            <a:r>
              <a:rPr lang="en"/>
              <a:t>Professor Dermot Cahill</a:t>
            </a:r>
            <a:endParaRPr/>
          </a:p>
          <a:p>
            <a:pPr marL="0" lvl="0" indent="0" algn="ctr" rtl="0">
              <a:spcBef>
                <a:spcPts val="0"/>
              </a:spcBef>
              <a:spcAft>
                <a:spcPts val="0"/>
              </a:spcAft>
              <a:buNone/>
            </a:pPr>
            <a:r>
              <a:rPr lang="en" i="1"/>
              <a:t>Head of Procurement Research &amp; Strategies</a:t>
            </a:r>
            <a:endParaRPr i="1"/>
          </a:p>
          <a:p>
            <a:pPr marL="0" lvl="0" indent="0" algn="ctr" rtl="0">
              <a:spcBef>
                <a:spcPts val="0"/>
              </a:spcBef>
              <a:spcAft>
                <a:spcPts val="0"/>
              </a:spcAft>
              <a:buNone/>
            </a:pPr>
            <a:r>
              <a:rPr lang="en" i="1"/>
              <a:t>HelpUsTrade</a:t>
            </a:r>
            <a:endParaRPr i="1"/>
          </a:p>
          <a:p>
            <a:pPr marL="0" lvl="0" indent="0" algn="ctr" rtl="0">
              <a:spcBef>
                <a:spcPts val="0"/>
              </a:spcBef>
              <a:spcAft>
                <a:spcPts val="0"/>
              </a:spcAft>
              <a:buNone/>
            </a:pPr>
            <a:r>
              <a:rPr lang="en" i="1" u="sng">
                <a:solidFill>
                  <a:schemeClr val="hlink"/>
                </a:solidFill>
                <a:hlinkClick r:id="rId3"/>
              </a:rPr>
              <a:t>www.helpustrade.com</a:t>
            </a:r>
            <a:r>
              <a:rPr lang="en" i="1"/>
              <a:t> </a:t>
            </a:r>
            <a:endParaRPr i="1"/>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166875"/>
            <a:ext cx="8520600" cy="62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t>In some years</a:t>
            </a:r>
            <a:r>
              <a:rPr lang="en"/>
              <a:t> there were </a:t>
            </a:r>
            <a:r>
              <a:rPr lang="en" u="sng">
                <a:highlight>
                  <a:srgbClr val="FF0000"/>
                </a:highlight>
              </a:rPr>
              <a:t>NO challenges in Wales</a:t>
            </a:r>
            <a:r>
              <a:rPr lang="en"/>
              <a:t>...</a:t>
            </a:r>
            <a:endParaRPr/>
          </a:p>
        </p:txBody>
      </p:sp>
      <p:sp>
        <p:nvSpPr>
          <p:cNvPr id="120" name="Google Shape;120;p22"/>
          <p:cNvSpPr txBox="1">
            <a:spLocks noGrp="1"/>
          </p:cNvSpPr>
          <p:nvPr>
            <p:ph type="body" idx="1"/>
          </p:nvPr>
        </p:nvSpPr>
        <p:spPr>
          <a:xfrm>
            <a:off x="311700" y="588950"/>
            <a:ext cx="8520600" cy="3979800"/>
          </a:xfrm>
          <a:prstGeom prst="rect">
            <a:avLst/>
          </a:prstGeom>
        </p:spPr>
        <p:txBody>
          <a:bodyPr spcFirstLastPara="1" wrap="square" lIns="91425" tIns="91425" rIns="91425" bIns="91425" anchor="t" anchorCtr="0">
            <a:normAutofit/>
          </a:bodyPr>
          <a:lstStyle/>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None/>
            </a:pPr>
            <a:endParaRPr sz="1095">
              <a:solidFill>
                <a:srgbClr val="231F20"/>
              </a:solidFill>
            </a:endParaRPr>
          </a:p>
          <a:p>
            <a:pPr marL="15882" marR="20133" lvl="0" indent="259105" algn="just" rtl="0">
              <a:lnSpc>
                <a:spcPct val="96367"/>
              </a:lnSpc>
              <a:spcBef>
                <a:spcPts val="1344"/>
              </a:spcBef>
              <a:spcAft>
                <a:spcPts val="0"/>
              </a:spcAft>
              <a:buClr>
                <a:schemeClr val="dk1"/>
              </a:buClr>
              <a:buSzPts val="1100"/>
              <a:buFont typeface="Arial"/>
              <a:buNone/>
            </a:pPr>
            <a:endParaRPr sz="2073"/>
          </a:p>
        </p:txBody>
      </p:sp>
      <p:pic>
        <p:nvPicPr>
          <p:cNvPr id="121" name="Google Shape;121;p22"/>
          <p:cNvPicPr preferRelativeResize="0"/>
          <p:nvPr/>
        </p:nvPicPr>
        <p:blipFill>
          <a:blip r:embed="rId3">
            <a:alphaModFix/>
          </a:blip>
          <a:stretch>
            <a:fillRect/>
          </a:stretch>
        </p:blipFill>
        <p:spPr>
          <a:xfrm>
            <a:off x="152400" y="1148450"/>
            <a:ext cx="8573875" cy="3641675"/>
          </a:xfrm>
          <a:prstGeom prst="rect">
            <a:avLst/>
          </a:prstGeom>
          <a:noFill/>
          <a:ln>
            <a:noFill/>
          </a:ln>
        </p:spPr>
      </p:pic>
      <p:sp>
        <p:nvSpPr>
          <p:cNvPr id="122" name="Google Shape;12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197225"/>
            <a:ext cx="8520600" cy="820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Ministry of Justice “fears” that JR would rise has NOT occurred</a:t>
            </a:r>
            <a:endParaRPr/>
          </a:p>
        </p:txBody>
      </p:sp>
      <p:sp>
        <p:nvSpPr>
          <p:cNvPr id="128" name="Google Shape;12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marR="20133" lvl="0" indent="-330622" algn="just" rtl="0">
              <a:lnSpc>
                <a:spcPct val="96367"/>
              </a:lnSpc>
              <a:spcBef>
                <a:spcPts val="1344"/>
              </a:spcBef>
              <a:spcAft>
                <a:spcPts val="0"/>
              </a:spcAft>
              <a:buClr>
                <a:srgbClr val="231F20"/>
              </a:buClr>
              <a:buSzPct val="100000"/>
              <a:buChar char="❏"/>
            </a:pPr>
            <a:r>
              <a:rPr lang="en" sz="2073">
                <a:solidFill>
                  <a:srgbClr val="231F20"/>
                </a:solidFill>
              </a:rPr>
              <a:t>Contrary to the Ministry of Justice’s hypothesis and estimates,</a:t>
            </a:r>
            <a:r>
              <a:rPr lang="en" sz="2073" baseline="30000">
                <a:solidFill>
                  <a:srgbClr val="231F20"/>
                </a:solidFill>
              </a:rPr>
              <a:t> </a:t>
            </a:r>
            <a:r>
              <a:rPr lang="en" sz="2073">
                <a:solidFill>
                  <a:srgbClr val="231F20"/>
                </a:solidFill>
              </a:rPr>
              <a:t>it is quantitatively confirmed from the above data that for a seven-year period, there were few challenges to local government procurement decisions, albeit numbers are growing (minimally) each year. </a:t>
            </a:r>
            <a:endParaRPr sz="2073">
              <a:solidFill>
                <a:srgbClr val="231F20"/>
              </a:solidFill>
            </a:endParaRPr>
          </a:p>
          <a:p>
            <a:pPr marL="457200" marR="20133" lvl="0" indent="0" algn="just" rtl="0">
              <a:lnSpc>
                <a:spcPct val="96367"/>
              </a:lnSpc>
              <a:spcBef>
                <a:spcPts val="1344"/>
              </a:spcBef>
              <a:spcAft>
                <a:spcPts val="0"/>
              </a:spcAft>
              <a:buNone/>
            </a:pPr>
            <a:endParaRPr sz="2073">
              <a:solidFill>
                <a:srgbClr val="231F20"/>
              </a:solidFill>
            </a:endParaRPr>
          </a:p>
          <a:p>
            <a:pPr marL="457200" marR="20133" lvl="0" indent="-330622" algn="just" rtl="0">
              <a:lnSpc>
                <a:spcPct val="96367"/>
              </a:lnSpc>
              <a:spcBef>
                <a:spcPts val="1344"/>
              </a:spcBef>
              <a:spcAft>
                <a:spcPts val="0"/>
              </a:spcAft>
              <a:buClr>
                <a:srgbClr val="231F20"/>
              </a:buClr>
              <a:buSzPct val="100000"/>
              <a:buChar char="❏"/>
            </a:pPr>
            <a:r>
              <a:rPr lang="en" sz="2073">
                <a:solidFill>
                  <a:srgbClr val="231F20"/>
                </a:solidFill>
              </a:rPr>
              <a:t>Across the 370 Local Councils who responded to the request,</a:t>
            </a:r>
            <a:r>
              <a:rPr lang="en" sz="2073" baseline="30000">
                <a:solidFill>
                  <a:srgbClr val="231F20"/>
                </a:solidFill>
              </a:rPr>
              <a:t> </a:t>
            </a:r>
            <a:r>
              <a:rPr lang="en" sz="2073">
                <a:solidFill>
                  <a:srgbClr val="231F20"/>
                </a:solidFill>
              </a:rPr>
              <a:t>the average number of challenges per year, per region is six challenges, equating to 0.2 legal challenges per Local Council per year.</a:t>
            </a:r>
            <a:r>
              <a:rPr lang="en" sz="2073" baseline="30000">
                <a:solidFill>
                  <a:srgbClr val="231F20"/>
                </a:solidFill>
              </a:rPr>
              <a:t> </a:t>
            </a:r>
            <a:endParaRPr sz="2073" baseline="30000">
              <a:solidFill>
                <a:srgbClr val="231F20"/>
              </a:solidFill>
            </a:endParaRPr>
          </a:p>
          <a:p>
            <a:pPr marL="457200" marR="20133" lvl="0" indent="0" algn="just" rtl="0">
              <a:lnSpc>
                <a:spcPct val="96367"/>
              </a:lnSpc>
              <a:spcBef>
                <a:spcPts val="1344"/>
              </a:spcBef>
              <a:spcAft>
                <a:spcPts val="0"/>
              </a:spcAft>
              <a:buNone/>
            </a:pPr>
            <a:endParaRPr sz="2073" baseline="30000">
              <a:solidFill>
                <a:srgbClr val="231F20"/>
              </a:solidFill>
            </a:endParaRPr>
          </a:p>
          <a:p>
            <a:pPr marL="457200" marR="20133" lvl="0" indent="-330622" algn="just" rtl="0">
              <a:lnSpc>
                <a:spcPct val="96367"/>
              </a:lnSpc>
              <a:spcBef>
                <a:spcPts val="1344"/>
              </a:spcBef>
              <a:spcAft>
                <a:spcPts val="0"/>
              </a:spcAft>
              <a:buClr>
                <a:srgbClr val="231F20"/>
              </a:buClr>
              <a:buSzPct val="100000"/>
              <a:buChar char="❏"/>
            </a:pPr>
            <a:r>
              <a:rPr lang="en" sz="2073">
                <a:solidFill>
                  <a:srgbClr val="231F20"/>
                </a:solidFill>
                <a:highlight>
                  <a:schemeClr val="lt1"/>
                </a:highlight>
              </a:rPr>
              <a:t>These findings contradict the views of the Ministry of Justice and highlight the need for greater evidence-informed approaches in proposing law reform.</a:t>
            </a:r>
            <a:r>
              <a:rPr lang="en" sz="2073">
                <a:solidFill>
                  <a:srgbClr val="231F20"/>
                </a:solidFill>
                <a:highlight>
                  <a:srgbClr val="00FF00"/>
                </a:highlight>
              </a:rPr>
              <a:t> </a:t>
            </a:r>
            <a:endParaRPr sz="2073" baseline="30000">
              <a:solidFill>
                <a:srgbClr val="231F20"/>
              </a:solidFill>
            </a:endParaRPr>
          </a:p>
          <a:p>
            <a:pPr marL="0" lvl="0" indent="0" algn="l" rtl="0">
              <a:spcBef>
                <a:spcPts val="0"/>
              </a:spcBef>
              <a:spcAft>
                <a:spcPts val="1200"/>
              </a:spcAft>
              <a:buNone/>
            </a:pPr>
            <a:endParaRPr/>
          </a:p>
        </p:txBody>
      </p:sp>
      <p:sp>
        <p:nvSpPr>
          <p:cNvPr id="129" name="Google Shape;12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220875"/>
            <a:ext cx="8520600" cy="591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Ministry of Justice take note...</a:t>
            </a:r>
            <a:endParaRPr/>
          </a:p>
        </p:txBody>
      </p:sp>
      <p:sp>
        <p:nvSpPr>
          <p:cNvPr id="135" name="Google Shape;135;p24"/>
          <p:cNvSpPr txBox="1">
            <a:spLocks noGrp="1"/>
          </p:cNvSpPr>
          <p:nvPr>
            <p:ph type="body" idx="1"/>
          </p:nvPr>
        </p:nvSpPr>
        <p:spPr>
          <a:xfrm>
            <a:off x="311700" y="844100"/>
            <a:ext cx="8520600" cy="3912900"/>
          </a:xfrm>
          <a:prstGeom prst="rect">
            <a:avLst/>
          </a:prstGeom>
        </p:spPr>
        <p:txBody>
          <a:bodyPr spcFirstLastPara="1" wrap="square" lIns="91425" tIns="91425" rIns="91425" bIns="91425" anchor="t" anchorCtr="0">
            <a:noAutofit/>
          </a:bodyPr>
          <a:lstStyle/>
          <a:p>
            <a:pPr marL="15882" marR="20133" lvl="0" indent="0" algn="just" rtl="0">
              <a:lnSpc>
                <a:spcPct val="96367"/>
              </a:lnSpc>
              <a:spcBef>
                <a:spcPts val="1344"/>
              </a:spcBef>
              <a:spcAft>
                <a:spcPts val="0"/>
              </a:spcAft>
              <a:buClr>
                <a:schemeClr val="dk1"/>
              </a:buClr>
              <a:buSzPts val="1100"/>
              <a:buFont typeface="Arial"/>
              <a:buNone/>
            </a:pPr>
            <a:r>
              <a:rPr lang="en">
                <a:solidFill>
                  <a:srgbClr val="231F20"/>
                </a:solidFill>
              </a:rPr>
              <a:t>The highest number of legal challenges received within a single year was:</a:t>
            </a:r>
            <a:endParaRPr>
              <a:solidFill>
                <a:srgbClr val="231F20"/>
              </a:solidFill>
            </a:endParaRPr>
          </a:p>
          <a:p>
            <a:pPr marL="457200" marR="20133" lvl="0" indent="-342900" algn="just" rtl="0">
              <a:lnSpc>
                <a:spcPct val="96367"/>
              </a:lnSpc>
              <a:spcBef>
                <a:spcPts val="1344"/>
              </a:spcBef>
              <a:spcAft>
                <a:spcPts val="0"/>
              </a:spcAft>
              <a:buClr>
                <a:srgbClr val="231F20"/>
              </a:buClr>
              <a:buSzPts val="1800"/>
              <a:buChar char="❏"/>
            </a:pPr>
            <a:r>
              <a:rPr lang="en">
                <a:solidFill>
                  <a:srgbClr val="231F20"/>
                </a:solidFill>
                <a:highlight>
                  <a:srgbClr val="A4C2F4"/>
                </a:highlight>
              </a:rPr>
              <a:t>22</a:t>
            </a:r>
            <a:r>
              <a:rPr lang="en">
                <a:solidFill>
                  <a:srgbClr val="231F20"/>
                </a:solidFill>
                <a:highlight>
                  <a:srgbClr val="6D9EEB"/>
                </a:highlight>
              </a:rPr>
              <a:t> in Scotland</a:t>
            </a:r>
            <a:r>
              <a:rPr lang="en">
                <a:solidFill>
                  <a:srgbClr val="231F20"/>
                </a:solidFill>
              </a:rPr>
              <a:t> in 2014 </a:t>
            </a:r>
            <a:endParaRPr>
              <a:solidFill>
                <a:srgbClr val="231F20"/>
              </a:solidFill>
            </a:endParaRPr>
          </a:p>
          <a:p>
            <a:pPr marL="457200" marR="20133" lvl="0" indent="-342900" algn="just" rtl="0">
              <a:lnSpc>
                <a:spcPct val="96367"/>
              </a:lnSpc>
              <a:spcBef>
                <a:spcPts val="0"/>
              </a:spcBef>
              <a:spcAft>
                <a:spcPts val="0"/>
              </a:spcAft>
              <a:buClr>
                <a:srgbClr val="231F20"/>
              </a:buClr>
              <a:buSzPts val="1800"/>
              <a:buChar char="❏"/>
            </a:pPr>
            <a:r>
              <a:rPr lang="en">
                <a:solidFill>
                  <a:srgbClr val="231F20"/>
                </a:solidFill>
              </a:rPr>
              <a:t>18 in Scotland in 2013</a:t>
            </a:r>
            <a:endParaRPr>
              <a:solidFill>
                <a:srgbClr val="231F20"/>
              </a:solidFill>
            </a:endParaRPr>
          </a:p>
          <a:p>
            <a:pPr marL="457200" marR="20133" lvl="0" indent="-342900" algn="just" rtl="0">
              <a:lnSpc>
                <a:spcPct val="96367"/>
              </a:lnSpc>
              <a:spcBef>
                <a:spcPts val="0"/>
              </a:spcBef>
              <a:spcAft>
                <a:spcPts val="0"/>
              </a:spcAft>
              <a:buClr>
                <a:srgbClr val="231F20"/>
              </a:buClr>
              <a:buSzPts val="1800"/>
              <a:buChar char="❏"/>
            </a:pPr>
            <a:r>
              <a:rPr lang="en">
                <a:solidFill>
                  <a:srgbClr val="231F20"/>
                </a:solidFill>
              </a:rPr>
              <a:t>A </a:t>
            </a:r>
            <a:r>
              <a:rPr lang="en">
                <a:solidFill>
                  <a:srgbClr val="231F20"/>
                </a:solidFill>
                <a:highlight>
                  <a:srgbClr val="00FFFF"/>
                </a:highlight>
              </a:rPr>
              <a:t>similar figure in London</a:t>
            </a:r>
            <a:r>
              <a:rPr lang="en">
                <a:solidFill>
                  <a:srgbClr val="231F20"/>
                </a:solidFill>
              </a:rPr>
              <a:t> &amp; the East Midlands in 2014 </a:t>
            </a:r>
            <a:endParaRPr>
              <a:solidFill>
                <a:srgbClr val="231F20"/>
              </a:solidFill>
            </a:endParaRPr>
          </a:p>
          <a:p>
            <a:pPr marL="15882" marR="20133" lvl="0" indent="0" algn="just" rtl="0">
              <a:lnSpc>
                <a:spcPct val="96367"/>
              </a:lnSpc>
              <a:spcBef>
                <a:spcPts val="1344"/>
              </a:spcBef>
              <a:spcAft>
                <a:spcPts val="0"/>
              </a:spcAft>
              <a:buNone/>
            </a:pPr>
            <a:r>
              <a:rPr lang="en">
                <a:solidFill>
                  <a:srgbClr val="231F20"/>
                </a:solidFill>
              </a:rPr>
              <a:t>By contrast some regions reported </a:t>
            </a:r>
            <a:r>
              <a:rPr lang="en" u="sng">
                <a:solidFill>
                  <a:srgbClr val="231F20"/>
                </a:solidFill>
              </a:rPr>
              <a:t>zero legal challenges within individual years</a:t>
            </a:r>
            <a:r>
              <a:rPr lang="en">
                <a:solidFill>
                  <a:srgbClr val="231F20"/>
                </a:solidFill>
              </a:rPr>
              <a:t>:</a:t>
            </a:r>
            <a:endParaRPr>
              <a:solidFill>
                <a:srgbClr val="231F20"/>
              </a:solidFill>
            </a:endParaRPr>
          </a:p>
          <a:p>
            <a:pPr marL="457200" marR="20133" lvl="0" indent="-342900" algn="just" rtl="0">
              <a:lnSpc>
                <a:spcPct val="96367"/>
              </a:lnSpc>
              <a:spcBef>
                <a:spcPts val="1344"/>
              </a:spcBef>
              <a:spcAft>
                <a:spcPts val="0"/>
              </a:spcAft>
              <a:buClr>
                <a:srgbClr val="231F20"/>
              </a:buClr>
              <a:buSzPts val="1800"/>
              <a:buChar char="❏"/>
            </a:pPr>
            <a:r>
              <a:rPr lang="en">
                <a:solidFill>
                  <a:srgbClr val="231F20"/>
                </a:solidFill>
              </a:rPr>
              <a:t>the East Midlands in 2009 </a:t>
            </a:r>
            <a:endParaRPr>
              <a:solidFill>
                <a:srgbClr val="231F20"/>
              </a:solidFill>
            </a:endParaRPr>
          </a:p>
          <a:p>
            <a:pPr marL="457200" marR="20133" lvl="0" indent="-342900" algn="just" rtl="0">
              <a:lnSpc>
                <a:spcPct val="96367"/>
              </a:lnSpc>
              <a:spcBef>
                <a:spcPts val="0"/>
              </a:spcBef>
              <a:spcAft>
                <a:spcPts val="0"/>
              </a:spcAft>
              <a:buClr>
                <a:srgbClr val="231F20"/>
              </a:buClr>
              <a:buSzPts val="1800"/>
              <a:buChar char="❏"/>
            </a:pPr>
            <a:r>
              <a:rPr lang="en">
                <a:solidFill>
                  <a:srgbClr val="231F20"/>
                </a:solidFill>
              </a:rPr>
              <a:t>the North West in 2009</a:t>
            </a:r>
            <a:endParaRPr>
              <a:solidFill>
                <a:srgbClr val="231F20"/>
              </a:solidFill>
            </a:endParaRPr>
          </a:p>
          <a:p>
            <a:pPr marL="457200" marR="20133" lvl="0" indent="-342900" algn="just" rtl="0">
              <a:lnSpc>
                <a:spcPct val="96367"/>
              </a:lnSpc>
              <a:spcBef>
                <a:spcPts val="0"/>
              </a:spcBef>
              <a:spcAft>
                <a:spcPts val="0"/>
              </a:spcAft>
              <a:buClr>
                <a:srgbClr val="231F20"/>
              </a:buClr>
              <a:buSzPts val="1800"/>
              <a:buChar char="❏"/>
            </a:pPr>
            <a:r>
              <a:rPr lang="en" i="1">
                <a:solidFill>
                  <a:srgbClr val="231F20"/>
                </a:solidFill>
                <a:highlight>
                  <a:srgbClr val="FF0000"/>
                </a:highlight>
              </a:rPr>
              <a:t>Wales in 2009 and 2010</a:t>
            </a:r>
            <a:endParaRPr>
              <a:solidFill>
                <a:srgbClr val="231F20"/>
              </a:solidFill>
              <a:highlight>
                <a:srgbClr val="FF0000"/>
              </a:highlight>
            </a:endParaRPr>
          </a:p>
          <a:p>
            <a:pPr marL="457200" marR="20133" lvl="0" indent="-342900" algn="just" rtl="0">
              <a:lnSpc>
                <a:spcPct val="96367"/>
              </a:lnSpc>
              <a:spcBef>
                <a:spcPts val="0"/>
              </a:spcBef>
              <a:spcAft>
                <a:spcPts val="0"/>
              </a:spcAft>
              <a:buClr>
                <a:srgbClr val="231F20"/>
              </a:buClr>
              <a:buSzPts val="1800"/>
              <a:buChar char="❏"/>
            </a:pPr>
            <a:r>
              <a:rPr lang="en">
                <a:solidFill>
                  <a:srgbClr val="231F20"/>
                </a:solidFill>
              </a:rPr>
              <a:t>Northern Ireland in 2010 &amp; 2011</a:t>
            </a:r>
            <a:endParaRPr/>
          </a:p>
          <a:p>
            <a:pPr marL="457200" lvl="0" indent="0" algn="l" rtl="0">
              <a:spcBef>
                <a:spcPts val="0"/>
              </a:spcBef>
              <a:spcAft>
                <a:spcPts val="0"/>
              </a:spcAft>
              <a:buNone/>
            </a:pPr>
            <a:endParaRPr/>
          </a:p>
          <a:p>
            <a:pPr marL="0" lvl="0" indent="0" algn="l" rtl="0">
              <a:spcBef>
                <a:spcPts val="1200"/>
              </a:spcBef>
              <a:spcAft>
                <a:spcPts val="1200"/>
              </a:spcAft>
              <a:buNone/>
            </a:pPr>
            <a:endParaRPr/>
          </a:p>
        </p:txBody>
      </p:sp>
      <p:sp>
        <p:nvSpPr>
          <p:cNvPr id="136" name="Google Shape;13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Annual Growth of Litigants in Person</a:t>
            </a:r>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3" name="Google Shape;143;p25"/>
          <p:cNvPicPr preferRelativeResize="0"/>
          <p:nvPr/>
        </p:nvPicPr>
        <p:blipFill>
          <a:blip r:embed="rId3">
            <a:alphaModFix/>
          </a:blip>
          <a:stretch>
            <a:fillRect/>
          </a:stretch>
        </p:blipFill>
        <p:spPr>
          <a:xfrm>
            <a:off x="152400" y="1197525"/>
            <a:ext cx="8679900" cy="3278500"/>
          </a:xfrm>
          <a:prstGeom prst="rect">
            <a:avLst/>
          </a:prstGeom>
          <a:noFill/>
          <a:ln>
            <a:noFill/>
          </a:ln>
        </p:spPr>
      </p:pic>
      <p:sp>
        <p:nvSpPr>
          <p:cNvPr id="144" name="Google Shape;14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Litigants in Person - Regional Variations</a:t>
            </a:r>
            <a:endParaRPr/>
          </a:p>
        </p:txBody>
      </p:sp>
      <p:sp>
        <p:nvSpPr>
          <p:cNvPr id="150" name="Google Shape;15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1" name="Google Shape;151;p26"/>
          <p:cNvPicPr preferRelativeResize="0"/>
          <p:nvPr/>
        </p:nvPicPr>
        <p:blipFill>
          <a:blip r:embed="rId3">
            <a:alphaModFix/>
          </a:blip>
          <a:stretch>
            <a:fillRect/>
          </a:stretch>
        </p:blipFill>
        <p:spPr>
          <a:xfrm>
            <a:off x="152400" y="1152475"/>
            <a:ext cx="8632775" cy="3343175"/>
          </a:xfrm>
          <a:prstGeom prst="rect">
            <a:avLst/>
          </a:prstGeom>
          <a:noFill/>
          <a:ln>
            <a:noFill/>
          </a:ln>
        </p:spPr>
      </p:pic>
      <p:sp>
        <p:nvSpPr>
          <p:cNvPr id="152" name="Google Shape;15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Regional Challenges by Third Parties </a:t>
            </a:r>
            <a:endParaRPr/>
          </a:p>
        </p:txBody>
      </p:sp>
      <p:sp>
        <p:nvSpPr>
          <p:cNvPr id="158" name="Google Shape;15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9" name="Google Shape;159;p27"/>
          <p:cNvPicPr preferRelativeResize="0"/>
          <p:nvPr/>
        </p:nvPicPr>
        <p:blipFill>
          <a:blip r:embed="rId3">
            <a:alphaModFix/>
          </a:blip>
          <a:stretch>
            <a:fillRect/>
          </a:stretch>
        </p:blipFill>
        <p:spPr>
          <a:xfrm>
            <a:off x="152400" y="1197525"/>
            <a:ext cx="8679900" cy="3258875"/>
          </a:xfrm>
          <a:prstGeom prst="rect">
            <a:avLst/>
          </a:prstGeom>
          <a:noFill/>
          <a:ln>
            <a:noFill/>
          </a:ln>
        </p:spPr>
      </p:pic>
      <p:sp>
        <p:nvSpPr>
          <p:cNvPr id="160" name="Google Shape;16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173550"/>
            <a:ext cx="8520600" cy="844200"/>
          </a:xfrm>
          <a:prstGeom prst="rect">
            <a:avLst/>
          </a:prstGeom>
        </p:spPr>
        <p:txBody>
          <a:bodyPr spcFirstLastPara="1" wrap="square" lIns="91425" tIns="91425" rIns="91425" bIns="91425" anchor="t" anchorCtr="0">
            <a:noAutofit/>
          </a:bodyPr>
          <a:lstStyle/>
          <a:p>
            <a:pPr marL="15587" marR="18682" lvl="0" indent="-278" algn="just" rtl="0">
              <a:lnSpc>
                <a:spcPct val="98425"/>
              </a:lnSpc>
              <a:spcBef>
                <a:spcPts val="915"/>
              </a:spcBef>
              <a:spcAft>
                <a:spcPts val="0"/>
              </a:spcAft>
              <a:buClr>
                <a:schemeClr val="dk1"/>
              </a:buClr>
              <a:buSzPts val="1100"/>
              <a:buFont typeface="Arial"/>
              <a:buNone/>
            </a:pPr>
            <a:r>
              <a:rPr lang="en" sz="1800">
                <a:solidFill>
                  <a:srgbClr val="231F20"/>
                </a:solidFill>
                <a:highlight>
                  <a:schemeClr val="lt1"/>
                </a:highlight>
              </a:rPr>
              <a:t>As seen below, the figures also illustrate </a:t>
            </a:r>
            <a:r>
              <a:rPr lang="en" sz="1800" i="1">
                <a:solidFill>
                  <a:srgbClr val="231F20"/>
                </a:solidFill>
                <a:highlight>
                  <a:schemeClr val="lt1"/>
                </a:highlight>
              </a:rPr>
              <a:t>significant regional differences</a:t>
            </a:r>
            <a:r>
              <a:rPr lang="en" sz="1800">
                <a:solidFill>
                  <a:srgbClr val="231F20"/>
                </a:solidFill>
                <a:highlight>
                  <a:schemeClr val="lt1"/>
                </a:highlight>
              </a:rPr>
              <a:t> in the prevalence of the pre-action threat, </a:t>
            </a:r>
            <a:r>
              <a:rPr lang="en" sz="1800" u="sng">
                <a:solidFill>
                  <a:srgbClr val="231F20"/>
                </a:solidFill>
                <a:highlight>
                  <a:srgbClr val="FF0000"/>
                </a:highlight>
              </a:rPr>
              <a:t>Wales </a:t>
            </a:r>
            <a:r>
              <a:rPr lang="en" sz="1800" u="sng">
                <a:solidFill>
                  <a:srgbClr val="231F20"/>
                </a:solidFill>
                <a:highlight>
                  <a:schemeClr val="lt1"/>
                </a:highlight>
              </a:rPr>
              <a:t>has a low level of pre-action threat challenges</a:t>
            </a:r>
            <a:r>
              <a:rPr lang="en" sz="1800">
                <a:solidFill>
                  <a:srgbClr val="231F20"/>
                </a:solidFill>
                <a:highlight>
                  <a:schemeClr val="lt1"/>
                </a:highlight>
              </a:rPr>
              <a:t> ...</a:t>
            </a:r>
            <a:endParaRPr sz="1800">
              <a:highlight>
                <a:schemeClr val="lt1"/>
              </a:highlight>
            </a:endParaRPr>
          </a:p>
        </p:txBody>
      </p:sp>
      <p:sp>
        <p:nvSpPr>
          <p:cNvPr id="166" name="Google Shape;166;p28"/>
          <p:cNvSpPr txBox="1">
            <a:spLocks noGrp="1"/>
          </p:cNvSpPr>
          <p:nvPr>
            <p:ph type="body" idx="1"/>
          </p:nvPr>
        </p:nvSpPr>
        <p:spPr>
          <a:xfrm>
            <a:off x="311700" y="1459425"/>
            <a:ext cx="8520600" cy="3109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7" name="Google Shape;167;p28"/>
          <p:cNvPicPr preferRelativeResize="0"/>
          <p:nvPr/>
        </p:nvPicPr>
        <p:blipFill>
          <a:blip r:embed="rId3">
            <a:alphaModFix/>
          </a:blip>
          <a:stretch>
            <a:fillRect/>
          </a:stretch>
        </p:blipFill>
        <p:spPr>
          <a:xfrm>
            <a:off x="152400" y="1413475"/>
            <a:ext cx="8679900" cy="3627475"/>
          </a:xfrm>
          <a:prstGeom prst="rect">
            <a:avLst/>
          </a:prstGeom>
          <a:noFill/>
          <a:ln>
            <a:noFill/>
          </a:ln>
        </p:spPr>
      </p:pic>
      <p:sp>
        <p:nvSpPr>
          <p:cNvPr id="168" name="Google Shape;16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t>
            </a:r>
            <a:r>
              <a:rPr lang="en" i="1"/>
              <a:t>and Wales has low level of JR in procurement cases</a:t>
            </a:r>
            <a:endParaRPr i="1"/>
          </a:p>
        </p:txBody>
      </p:sp>
      <p:sp>
        <p:nvSpPr>
          <p:cNvPr id="174" name="Google Shape;17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5" name="Google Shape;175;p29"/>
          <p:cNvPicPr preferRelativeResize="0"/>
          <p:nvPr/>
        </p:nvPicPr>
        <p:blipFill>
          <a:blip r:embed="rId3">
            <a:alphaModFix/>
          </a:blip>
          <a:stretch>
            <a:fillRect/>
          </a:stretch>
        </p:blipFill>
        <p:spPr>
          <a:xfrm>
            <a:off x="152400" y="1089550"/>
            <a:ext cx="8679900" cy="3357025"/>
          </a:xfrm>
          <a:prstGeom prst="rect">
            <a:avLst/>
          </a:prstGeom>
          <a:noFill/>
          <a:ln>
            <a:noFill/>
          </a:ln>
        </p:spPr>
      </p:pic>
      <p:sp>
        <p:nvSpPr>
          <p:cNvPr id="176" name="Google Shape;17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 on Study:</a:t>
            </a:r>
            <a:endParaRPr/>
          </a:p>
        </p:txBody>
      </p:sp>
      <p:sp>
        <p:nvSpPr>
          <p:cNvPr id="182" name="Google Shape;182;p30"/>
          <p:cNvSpPr txBox="1">
            <a:spLocks noGrp="1"/>
          </p:cNvSpPr>
          <p:nvPr>
            <p:ph type="body" idx="1"/>
          </p:nvPr>
        </p:nvSpPr>
        <p:spPr>
          <a:xfrm>
            <a:off x="311700" y="1136700"/>
            <a:ext cx="8520600" cy="3416400"/>
          </a:xfrm>
          <a:prstGeom prst="rect">
            <a:avLst/>
          </a:prstGeom>
        </p:spPr>
        <p:txBody>
          <a:bodyPr spcFirstLastPara="1" wrap="square" lIns="91425" tIns="91425" rIns="91425" bIns="91425" anchor="t" anchorCtr="0">
            <a:noAutofit/>
          </a:bodyPr>
          <a:lstStyle/>
          <a:p>
            <a:pPr marL="457200" marR="19521" lvl="0" indent="-361950" algn="just" rtl="0">
              <a:lnSpc>
                <a:spcPct val="98414"/>
              </a:lnSpc>
              <a:spcBef>
                <a:spcPts val="66"/>
              </a:spcBef>
              <a:spcAft>
                <a:spcPts val="0"/>
              </a:spcAft>
              <a:buClr>
                <a:srgbClr val="231F20"/>
              </a:buClr>
              <a:buSzPts val="2100"/>
              <a:buChar char="❏"/>
            </a:pPr>
            <a:r>
              <a:rPr lang="en" sz="2100">
                <a:solidFill>
                  <a:srgbClr val="231F20"/>
                </a:solidFill>
                <a:highlight>
                  <a:schemeClr val="lt1"/>
                </a:highlight>
              </a:rPr>
              <a:t>In conclusion, although the number of “legal challenges” in UK LA sector drastically increased post-2009, with growth of 366% by 2014, and high numbers reported up to October 2015, nonetheless t</a:t>
            </a:r>
            <a:r>
              <a:rPr lang="en" sz="2100" u="sng">
                <a:solidFill>
                  <a:srgbClr val="231F20"/>
                </a:solidFill>
                <a:highlight>
                  <a:schemeClr val="lt1"/>
                </a:highlight>
              </a:rPr>
              <a:t>he overall JR figures remain consistently low</a:t>
            </a:r>
            <a:r>
              <a:rPr lang="en" sz="2100">
                <a:solidFill>
                  <a:srgbClr val="231F20"/>
                </a:solidFill>
                <a:highlight>
                  <a:schemeClr val="lt1"/>
                </a:highlight>
              </a:rPr>
              <a:t>, with </a:t>
            </a:r>
            <a:r>
              <a:rPr lang="en" sz="2100" u="sng">
                <a:solidFill>
                  <a:srgbClr val="231F20"/>
                </a:solidFill>
                <a:highlight>
                  <a:schemeClr val="lt1"/>
                </a:highlight>
              </a:rPr>
              <a:t>47% of local governments</a:t>
            </a:r>
            <a:r>
              <a:rPr lang="en" sz="2100">
                <a:solidFill>
                  <a:srgbClr val="231F20"/>
                </a:solidFill>
                <a:highlight>
                  <a:schemeClr val="lt1"/>
                </a:highlight>
              </a:rPr>
              <a:t> </a:t>
            </a:r>
            <a:r>
              <a:rPr lang="en" sz="2100" u="sng">
                <a:solidFill>
                  <a:srgbClr val="231F20"/>
                </a:solidFill>
                <a:highlight>
                  <a:schemeClr val="lt1"/>
                </a:highlight>
              </a:rPr>
              <a:t>claiming to have never been challenged</a:t>
            </a:r>
            <a:r>
              <a:rPr lang="en" sz="2100">
                <a:solidFill>
                  <a:srgbClr val="231F20"/>
                </a:solidFill>
                <a:highlight>
                  <a:schemeClr val="lt1"/>
                </a:highlight>
              </a:rPr>
              <a:t> </a:t>
            </a:r>
            <a:r>
              <a:rPr lang="en" sz="2100" u="sng">
                <a:solidFill>
                  <a:srgbClr val="231F20"/>
                </a:solidFill>
                <a:highlight>
                  <a:schemeClr val="lt1"/>
                </a:highlight>
              </a:rPr>
              <a:t>over the seven-year reference period</a:t>
            </a:r>
            <a:endParaRPr sz="2100" u="sng">
              <a:solidFill>
                <a:srgbClr val="231F20"/>
              </a:solidFill>
              <a:highlight>
                <a:schemeClr val="lt1"/>
              </a:highlight>
            </a:endParaRPr>
          </a:p>
          <a:p>
            <a:pPr marL="457200" marR="19521" lvl="0" indent="0" algn="just" rtl="0">
              <a:lnSpc>
                <a:spcPct val="98414"/>
              </a:lnSpc>
              <a:spcBef>
                <a:spcPts val="66"/>
              </a:spcBef>
              <a:spcAft>
                <a:spcPts val="0"/>
              </a:spcAft>
              <a:buNone/>
            </a:pPr>
            <a:endParaRPr sz="2100">
              <a:solidFill>
                <a:srgbClr val="231F20"/>
              </a:solidFill>
              <a:highlight>
                <a:schemeClr val="lt1"/>
              </a:highlight>
            </a:endParaRPr>
          </a:p>
          <a:p>
            <a:pPr marL="457200" marR="19521" lvl="0" indent="-361950" algn="just" rtl="0">
              <a:lnSpc>
                <a:spcPct val="98414"/>
              </a:lnSpc>
              <a:spcBef>
                <a:spcPts val="66"/>
              </a:spcBef>
              <a:spcAft>
                <a:spcPts val="0"/>
              </a:spcAft>
              <a:buClr>
                <a:srgbClr val="231F20"/>
              </a:buClr>
              <a:buSzPts val="2100"/>
              <a:buChar char="❏"/>
            </a:pPr>
            <a:r>
              <a:rPr lang="en" sz="2100">
                <a:solidFill>
                  <a:srgbClr val="231F20"/>
                </a:solidFill>
                <a:highlight>
                  <a:srgbClr val="FF0000"/>
                </a:highlight>
              </a:rPr>
              <a:t>Wales figures </a:t>
            </a:r>
            <a:r>
              <a:rPr lang="en" sz="2100">
                <a:solidFill>
                  <a:srgbClr val="231F20"/>
                </a:solidFill>
                <a:highlight>
                  <a:schemeClr val="lt1"/>
                </a:highlight>
              </a:rPr>
              <a:t>are particularly low on all metrics</a:t>
            </a:r>
            <a:endParaRPr sz="2100">
              <a:solidFill>
                <a:srgbClr val="231F20"/>
              </a:solidFill>
              <a:highlight>
                <a:schemeClr val="lt1"/>
              </a:highlight>
            </a:endParaRPr>
          </a:p>
          <a:p>
            <a:pPr marL="457200" marR="19521" lvl="0" indent="0" algn="just" rtl="0">
              <a:lnSpc>
                <a:spcPct val="98414"/>
              </a:lnSpc>
              <a:spcBef>
                <a:spcPts val="66"/>
              </a:spcBef>
              <a:spcAft>
                <a:spcPts val="0"/>
              </a:spcAft>
              <a:buNone/>
            </a:pPr>
            <a:endParaRPr sz="2100">
              <a:solidFill>
                <a:srgbClr val="231F20"/>
              </a:solidFill>
              <a:highlight>
                <a:schemeClr val="lt1"/>
              </a:highlight>
            </a:endParaRPr>
          </a:p>
          <a:p>
            <a:pPr marL="457200" marR="19521" lvl="0" indent="-361950" algn="just" rtl="0">
              <a:lnSpc>
                <a:spcPct val="98414"/>
              </a:lnSpc>
              <a:spcBef>
                <a:spcPts val="66"/>
              </a:spcBef>
              <a:spcAft>
                <a:spcPts val="0"/>
              </a:spcAft>
              <a:buClr>
                <a:srgbClr val="231F20"/>
              </a:buClr>
              <a:buSzPts val="2100"/>
              <a:buChar char="❏"/>
            </a:pPr>
            <a:r>
              <a:rPr lang="en" sz="2100">
                <a:solidFill>
                  <a:srgbClr val="231F20"/>
                </a:solidFill>
                <a:highlight>
                  <a:schemeClr val="lt1"/>
                </a:highlight>
              </a:rPr>
              <a:t>Data retention concerns are a major problem</a:t>
            </a:r>
            <a:endParaRPr sz="2100">
              <a:solidFill>
                <a:srgbClr val="231F20"/>
              </a:solidFill>
              <a:highlight>
                <a:schemeClr val="lt1"/>
              </a:highlight>
            </a:endParaRPr>
          </a:p>
          <a:p>
            <a:pPr marL="15863" marR="19521" lvl="0" indent="0" algn="just" rtl="0">
              <a:lnSpc>
                <a:spcPct val="98414"/>
              </a:lnSpc>
              <a:spcBef>
                <a:spcPts val="66"/>
              </a:spcBef>
              <a:spcAft>
                <a:spcPts val="0"/>
              </a:spcAft>
              <a:buClr>
                <a:schemeClr val="dk1"/>
              </a:buClr>
              <a:buSzPts val="1100"/>
              <a:buFont typeface="Arial"/>
              <a:buNone/>
            </a:pPr>
            <a:endParaRPr sz="2100">
              <a:solidFill>
                <a:srgbClr val="231F20"/>
              </a:solidFill>
              <a:highlight>
                <a:srgbClr val="FFFF00"/>
              </a:highlight>
            </a:endParaRPr>
          </a:p>
          <a:p>
            <a:pPr marL="15863" marR="19521" lvl="0" indent="0" algn="just" rtl="0">
              <a:lnSpc>
                <a:spcPct val="98414"/>
              </a:lnSpc>
              <a:spcBef>
                <a:spcPts val="66"/>
              </a:spcBef>
              <a:spcAft>
                <a:spcPts val="0"/>
              </a:spcAft>
              <a:buClr>
                <a:schemeClr val="dk1"/>
              </a:buClr>
              <a:buSzPts val="1100"/>
              <a:buFont typeface="Arial"/>
              <a:buNone/>
            </a:pPr>
            <a:endParaRPr sz="2100"/>
          </a:p>
        </p:txBody>
      </p:sp>
      <p:sp>
        <p:nvSpPr>
          <p:cNvPr id="183" name="Google Shape;18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311700" y="189325"/>
            <a:ext cx="8520600" cy="118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brings us to the question: Is it not about time Wales had a Procurement Ombudsman?</a:t>
            </a:r>
            <a:endParaRPr/>
          </a:p>
        </p:txBody>
      </p:sp>
      <p:sp>
        <p:nvSpPr>
          <p:cNvPr id="189" name="Google Shape;189;p31"/>
          <p:cNvSpPr txBox="1">
            <a:spLocks noGrp="1"/>
          </p:cNvSpPr>
          <p:nvPr>
            <p:ph type="body" idx="1"/>
          </p:nvPr>
        </p:nvSpPr>
        <p:spPr>
          <a:xfrm>
            <a:off x="311700" y="1183325"/>
            <a:ext cx="8520600" cy="33855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457200" lvl="0" indent="-342900" algn="l" rtl="0">
              <a:spcBef>
                <a:spcPts val="1200"/>
              </a:spcBef>
              <a:spcAft>
                <a:spcPts val="0"/>
              </a:spcAft>
              <a:buSzPts val="1800"/>
              <a:buChar char="❏"/>
            </a:pPr>
            <a:r>
              <a:rPr lang="en"/>
              <a:t>The JR data shows that the courts are not the place for Welsh procurement disputes to be solved </a:t>
            </a:r>
            <a:endParaRPr/>
          </a:p>
          <a:p>
            <a:pPr marL="457200" lvl="0" indent="-342900" algn="l" rtl="0">
              <a:spcBef>
                <a:spcPts val="0"/>
              </a:spcBef>
              <a:spcAft>
                <a:spcPts val="0"/>
              </a:spcAft>
              <a:buSzPts val="1800"/>
              <a:buChar char="❏"/>
            </a:pPr>
            <a:r>
              <a:rPr lang="en"/>
              <a:t>… too expensive</a:t>
            </a:r>
            <a:endParaRPr/>
          </a:p>
          <a:p>
            <a:pPr marL="457200" lvl="0" indent="-342900" algn="l" rtl="0">
              <a:spcBef>
                <a:spcPts val="0"/>
              </a:spcBef>
              <a:spcAft>
                <a:spcPts val="0"/>
              </a:spcAft>
              <a:buSzPts val="1800"/>
              <a:buChar char="❏"/>
            </a:pPr>
            <a:r>
              <a:rPr lang="en"/>
              <a:t>….does not (ie., cannot) direct sector-wide change of poor practices</a:t>
            </a:r>
            <a:endParaRPr/>
          </a:p>
          <a:p>
            <a:pPr marL="457200" lvl="0" indent="-342900" algn="l" rtl="0">
              <a:spcBef>
                <a:spcPts val="0"/>
              </a:spcBef>
              <a:spcAft>
                <a:spcPts val="0"/>
              </a:spcAft>
              <a:buSzPts val="1800"/>
              <a:buChar char="❏"/>
            </a:pPr>
            <a:r>
              <a:rPr lang="en"/>
              <a:t>….Welsh suppliers continue to be unhappy in procurement-related matters</a:t>
            </a:r>
            <a:endParaRPr/>
          </a:p>
          <a:p>
            <a:pPr marL="457200" lvl="0" indent="-342900" algn="l" rtl="0">
              <a:spcBef>
                <a:spcPts val="0"/>
              </a:spcBef>
              <a:spcAft>
                <a:spcPts val="0"/>
              </a:spcAft>
              <a:buSzPts val="1800"/>
              <a:buChar char="❏"/>
            </a:pPr>
            <a:r>
              <a:rPr lang="en"/>
              <a:t>….Now is the time for a properly designed Ombudsman to be considered</a:t>
            </a:r>
            <a:endParaRPr/>
          </a:p>
          <a:p>
            <a:pPr marL="457200" lvl="0" indent="0" algn="l" rtl="0">
              <a:spcBef>
                <a:spcPts val="1200"/>
              </a:spcBef>
              <a:spcAft>
                <a:spcPts val="1200"/>
              </a:spcAft>
              <a:buNone/>
            </a:pPr>
            <a:endParaRPr/>
          </a:p>
        </p:txBody>
      </p:sp>
      <p:sp>
        <p:nvSpPr>
          <p:cNvPr id="190" name="Google Shape;19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Published in ….</a:t>
            </a:r>
            <a:endParaRPr/>
          </a:p>
        </p:txBody>
      </p:sp>
      <p:sp>
        <p:nvSpPr>
          <p:cNvPr id="62" name="Google Shape;62;p14"/>
          <p:cNvSpPr txBox="1">
            <a:spLocks noGrp="1"/>
          </p:cNvSpPr>
          <p:nvPr>
            <p:ph type="body" idx="1"/>
          </p:nvPr>
        </p:nvSpPr>
        <p:spPr>
          <a:xfrm>
            <a:off x="311700" y="1160350"/>
            <a:ext cx="8520600" cy="3416400"/>
          </a:xfrm>
          <a:prstGeom prst="rect">
            <a:avLst/>
          </a:prstGeom>
        </p:spPr>
        <p:txBody>
          <a:bodyPr spcFirstLastPara="1" wrap="square" lIns="91425" tIns="91425" rIns="91425" bIns="91425" anchor="t" anchorCtr="0">
            <a:normAutofit/>
          </a:bodyPr>
          <a:lstStyle/>
          <a:p>
            <a:pPr marL="0" marR="297942" lvl="0" indent="0" algn="l" rtl="0">
              <a:lnSpc>
                <a:spcPct val="90622"/>
              </a:lnSpc>
              <a:spcBef>
                <a:spcPts val="0"/>
              </a:spcBef>
              <a:spcAft>
                <a:spcPts val="0"/>
              </a:spcAft>
              <a:buClr>
                <a:schemeClr val="dk1"/>
              </a:buClr>
              <a:buSzPts val="1100"/>
              <a:buFont typeface="Arial"/>
              <a:buNone/>
            </a:pPr>
            <a:r>
              <a:rPr lang="en" sz="1693">
                <a:solidFill>
                  <a:srgbClr val="231F20"/>
                </a:solidFill>
              </a:rPr>
              <a:t>“</a:t>
            </a:r>
            <a:r>
              <a:rPr lang="en" sz="1693" i="1">
                <a:solidFill>
                  <a:srgbClr val="231F20"/>
                </a:solidFill>
              </a:rPr>
              <a:t>An Empirical Study of the Frequency and Distribution of Judicial Review in Resolving Public Procurement Disputes Within the UK: Proposals for Legal and Policy Reform</a:t>
            </a:r>
            <a:r>
              <a:rPr lang="en" sz="1693">
                <a:solidFill>
                  <a:srgbClr val="231F20"/>
                </a:solidFill>
              </a:rPr>
              <a:t>” </a:t>
            </a:r>
            <a:endParaRPr sz="1693">
              <a:solidFill>
                <a:srgbClr val="231F20"/>
              </a:solidFill>
            </a:endParaRPr>
          </a:p>
          <a:p>
            <a:pPr marL="0" lvl="0" indent="0" algn="l" rtl="0">
              <a:spcBef>
                <a:spcPts val="0"/>
              </a:spcBef>
              <a:spcAft>
                <a:spcPts val="0"/>
              </a:spcAft>
              <a:buNone/>
            </a:pPr>
            <a:endParaRPr/>
          </a:p>
          <a:p>
            <a:pPr marL="0" lvl="0" indent="0" algn="l" rtl="0">
              <a:spcBef>
                <a:spcPts val="1200"/>
              </a:spcBef>
              <a:spcAft>
                <a:spcPts val="0"/>
              </a:spcAft>
              <a:buNone/>
            </a:pPr>
            <a:r>
              <a:rPr lang="en" i="1"/>
              <a:t>S Clear &amp; D. Cahill, European Public Law Journal</a:t>
            </a:r>
            <a:r>
              <a:rPr lang="en"/>
              <a:t> vol. 27, no.1, 131-166 (Kluwer) </a:t>
            </a:r>
            <a:endParaRPr/>
          </a:p>
          <a:p>
            <a:pPr marL="457200" lvl="0" indent="-342900" algn="l" rtl="0">
              <a:spcBef>
                <a:spcPts val="1200"/>
              </a:spcBef>
              <a:spcAft>
                <a:spcPts val="0"/>
              </a:spcAft>
              <a:buSzPts val="1800"/>
              <a:buChar char="❏"/>
            </a:pPr>
            <a:r>
              <a:rPr lang="en"/>
              <a:t>Conducted study of </a:t>
            </a:r>
            <a:r>
              <a:rPr lang="en" b="1"/>
              <a:t>over 400 </a:t>
            </a:r>
            <a:r>
              <a:rPr lang="en"/>
              <a:t>LAs across UK 4 Nations</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
              <a:t>83% response rate to all survey questions</a:t>
            </a:r>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299775"/>
            <a:ext cx="8520600" cy="552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It’s not an entirely new idea...</a:t>
            </a:r>
            <a:endParaRPr/>
          </a:p>
        </p:txBody>
      </p:sp>
      <p:sp>
        <p:nvSpPr>
          <p:cNvPr id="196" name="Google Shape;196;p32"/>
          <p:cNvSpPr txBox="1">
            <a:spLocks noGrp="1"/>
          </p:cNvSpPr>
          <p:nvPr>
            <p:ph type="body" idx="1"/>
          </p:nvPr>
        </p:nvSpPr>
        <p:spPr>
          <a:xfrm>
            <a:off x="311700" y="907925"/>
            <a:ext cx="8520600" cy="3667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i="1"/>
              <a:t>Barriers To Procurement Opportunity Report </a:t>
            </a:r>
            <a:r>
              <a:rPr lang="en"/>
              <a:t>2009 </a:t>
            </a:r>
            <a:endParaRPr/>
          </a:p>
          <a:p>
            <a:pPr marL="457200" lvl="0" indent="0" algn="l" rtl="0">
              <a:spcBef>
                <a:spcPts val="1200"/>
              </a:spcBef>
              <a:spcAft>
                <a:spcPts val="0"/>
              </a:spcAft>
              <a:buClr>
                <a:schemeClr val="dk1"/>
              </a:buClr>
              <a:buSzPts val="1100"/>
              <a:buFont typeface="Arial"/>
              <a:buNone/>
            </a:pPr>
            <a:r>
              <a:rPr lang="en"/>
              <a:t>…</a:t>
            </a:r>
            <a:r>
              <a:rPr lang="en" i="1"/>
              <a:t>inter alia</a:t>
            </a:r>
            <a:r>
              <a:rPr lang="en"/>
              <a:t> recommended Ombudsman as Welsh SMEs very unhappy</a:t>
            </a:r>
            <a:endParaRPr/>
          </a:p>
          <a:p>
            <a:pPr marL="457200" lvl="0" indent="0" algn="l" rtl="0">
              <a:spcBef>
                <a:spcPts val="1200"/>
              </a:spcBef>
              <a:spcAft>
                <a:spcPts val="0"/>
              </a:spcAft>
              <a:buClr>
                <a:schemeClr val="dk1"/>
              </a:buClr>
              <a:buSzPts val="1100"/>
              <a:buFont typeface="Arial"/>
              <a:buNone/>
            </a:pPr>
            <a:endParaRPr/>
          </a:p>
          <a:p>
            <a:pPr marL="457200" lvl="0" indent="-342900" algn="l" rtl="0">
              <a:spcBef>
                <a:spcPts val="1200"/>
              </a:spcBef>
              <a:spcAft>
                <a:spcPts val="0"/>
              </a:spcAft>
              <a:buSzPts val="1800"/>
              <a:buChar char="❏"/>
            </a:pPr>
            <a:r>
              <a:rPr lang="en"/>
              <a:t>Welsh Govt accepted </a:t>
            </a:r>
            <a:r>
              <a:rPr lang="en" i="1"/>
              <a:t>Barriers Report</a:t>
            </a:r>
            <a:r>
              <a:rPr lang="en"/>
              <a:t> as Govt Policy in 2012</a:t>
            </a:r>
            <a:endParaRPr/>
          </a:p>
          <a:p>
            <a:pPr marL="457200" lvl="0" indent="-342900" algn="l" rtl="0">
              <a:spcBef>
                <a:spcPts val="0"/>
              </a:spcBef>
              <a:spcAft>
                <a:spcPts val="0"/>
              </a:spcAft>
              <a:buSzPts val="1800"/>
              <a:buChar char="❏"/>
            </a:pPr>
            <a:r>
              <a:rPr lang="en"/>
              <a:t>Govt established a dedicated Barriers Implementation Board (2012-2017)</a:t>
            </a:r>
            <a:endParaRPr/>
          </a:p>
          <a:p>
            <a:pPr marL="0" lvl="0" indent="0" algn="l" rtl="0">
              <a:spcBef>
                <a:spcPts val="1200"/>
              </a:spcBef>
              <a:spcAft>
                <a:spcPts val="0"/>
              </a:spcAft>
              <a:buClr>
                <a:schemeClr val="dk1"/>
              </a:buClr>
              <a:buSzPts val="1100"/>
              <a:buFont typeface="Arial"/>
              <a:buNone/>
            </a:pPr>
            <a:endParaRPr/>
          </a:p>
          <a:p>
            <a:pPr marL="457200" lvl="0" indent="-342900" algn="l" rtl="0">
              <a:spcBef>
                <a:spcPts val="1200"/>
              </a:spcBef>
              <a:spcAft>
                <a:spcPts val="0"/>
              </a:spcAft>
              <a:buSzPts val="1800"/>
              <a:buChar char="❏"/>
            </a:pPr>
            <a:r>
              <a:rPr lang="en"/>
              <a:t>All 16 </a:t>
            </a:r>
            <a:r>
              <a:rPr lang="en" i="1"/>
              <a:t>Barriers</a:t>
            </a:r>
            <a:r>
              <a:rPr lang="en"/>
              <a:t> Recommendations have been implemented...</a:t>
            </a:r>
            <a:r>
              <a:rPr lang="en" u="sng"/>
              <a:t>except 1</a:t>
            </a:r>
            <a:r>
              <a:rPr lang="en"/>
              <a:t>… the Ombudsman...its time to revisit this </a:t>
            </a:r>
            <a:r>
              <a:rPr lang="en" i="1"/>
              <a:t>European</a:t>
            </a:r>
            <a:r>
              <a:rPr lang="en"/>
              <a:t> idea ….and the opportunity is presenting itself...</a:t>
            </a:r>
            <a:endParaRPr/>
          </a:p>
          <a:p>
            <a:pPr marL="0" lvl="0" indent="0" algn="l" rtl="0">
              <a:spcBef>
                <a:spcPts val="1200"/>
              </a:spcBef>
              <a:spcAft>
                <a:spcPts val="1200"/>
              </a:spcAft>
              <a:buNone/>
            </a:pPr>
            <a:endParaRPr/>
          </a:p>
        </p:txBody>
      </p:sp>
      <p:sp>
        <p:nvSpPr>
          <p:cNvPr id="197" name="Google Shape;19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149875"/>
            <a:ext cx="8520600" cy="119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600"/>
              <a:t>The </a:t>
            </a:r>
            <a:r>
              <a:rPr lang="en" sz="1600" i="1"/>
              <a:t>Draft Social Partnership and Public Procurement (Wales) Bill </a:t>
            </a:r>
            <a:r>
              <a:rPr lang="en" sz="1600"/>
              <a:t>presents a perfect opportunity to remedy this lacuna.…the Bill’s main aim is to get covered public bodies to make reasonable effort to include FG&amp;WBA’s objectives, fair work and socially responsible procurement requirements into (some) public procurement in Wales </a:t>
            </a:r>
            <a:r>
              <a:rPr lang="en" sz="1600" b="1">
                <a:solidFill>
                  <a:schemeClr val="dk2"/>
                </a:solidFill>
              </a:rPr>
              <a:t>...HOWEVER...</a:t>
            </a:r>
            <a:endParaRPr sz="1800" b="1">
              <a:solidFill>
                <a:schemeClr val="dk2"/>
              </a:solidFill>
            </a:endParaRPr>
          </a:p>
          <a:p>
            <a:pPr marL="0" lvl="0" indent="0" algn="l" rtl="0">
              <a:spcBef>
                <a:spcPts val="0"/>
              </a:spcBef>
              <a:spcAft>
                <a:spcPts val="0"/>
              </a:spcAft>
              <a:buClr>
                <a:schemeClr val="dk1"/>
              </a:buClr>
              <a:buSzPts val="990"/>
              <a:buFont typeface="Arial"/>
              <a:buNone/>
            </a:pPr>
            <a:endParaRPr sz="1800" b="1">
              <a:solidFill>
                <a:schemeClr val="dk2"/>
              </a:solidFill>
            </a:endParaRPr>
          </a:p>
          <a:p>
            <a:pPr marL="0" lvl="0" indent="0" algn="l" rtl="0">
              <a:spcBef>
                <a:spcPts val="0"/>
              </a:spcBef>
              <a:spcAft>
                <a:spcPts val="0"/>
              </a:spcAft>
              <a:buSzPts val="990"/>
              <a:buNone/>
            </a:pPr>
            <a:r>
              <a:rPr lang="en" sz="2220"/>
              <a:t> </a:t>
            </a:r>
            <a:endParaRPr sz="2220"/>
          </a:p>
          <a:p>
            <a:pPr marL="0" lvl="0" indent="0" algn="l" rtl="0">
              <a:spcBef>
                <a:spcPts val="0"/>
              </a:spcBef>
              <a:spcAft>
                <a:spcPts val="0"/>
              </a:spcAft>
              <a:buSzPts val="990"/>
              <a:buNone/>
            </a:pPr>
            <a:endParaRPr sz="2220"/>
          </a:p>
          <a:p>
            <a:pPr marL="0" lvl="0" indent="0" algn="l" rtl="0">
              <a:spcBef>
                <a:spcPts val="0"/>
              </a:spcBef>
              <a:spcAft>
                <a:spcPts val="0"/>
              </a:spcAft>
              <a:buSzPts val="990"/>
              <a:buNone/>
            </a:pPr>
            <a:endParaRPr sz="2220"/>
          </a:p>
        </p:txBody>
      </p:sp>
      <p:sp>
        <p:nvSpPr>
          <p:cNvPr id="203" name="Google Shape;203;p33"/>
          <p:cNvSpPr txBox="1">
            <a:spLocks noGrp="1"/>
          </p:cNvSpPr>
          <p:nvPr>
            <p:ph type="body" idx="1"/>
          </p:nvPr>
        </p:nvSpPr>
        <p:spPr>
          <a:xfrm>
            <a:off x="311700" y="1341175"/>
            <a:ext cx="8520600" cy="3573600"/>
          </a:xfrm>
          <a:prstGeom prst="rect">
            <a:avLst/>
          </a:prstGeom>
        </p:spPr>
        <p:txBody>
          <a:bodyPr spcFirstLastPara="1" wrap="square" lIns="91425" tIns="91425" rIns="91425" bIns="91425" anchor="t" anchorCtr="0">
            <a:normAutofit fontScale="85000" lnSpcReduction="10000"/>
          </a:bodyPr>
          <a:lstStyle/>
          <a:p>
            <a:pPr marL="457200" lvl="0" indent="-336550" algn="l" rtl="0">
              <a:spcBef>
                <a:spcPts val="0"/>
              </a:spcBef>
              <a:spcAft>
                <a:spcPts val="0"/>
              </a:spcAft>
              <a:buSzPct val="100000"/>
              <a:buChar char="❏"/>
            </a:pPr>
            <a:r>
              <a:rPr lang="en" sz="2000" i="1"/>
              <a:t>There are no non-compliance penalties included in the Draft Bill,                         nor is provision made for an independent reviewer of public proc’ment decisions</a:t>
            </a:r>
            <a:endParaRPr sz="2000" i="1"/>
          </a:p>
          <a:p>
            <a:pPr marL="457200" lvl="0" indent="0" algn="l" rtl="0">
              <a:spcBef>
                <a:spcPts val="1200"/>
              </a:spcBef>
              <a:spcAft>
                <a:spcPts val="0"/>
              </a:spcAft>
              <a:buNone/>
            </a:pPr>
            <a:r>
              <a:rPr lang="en" sz="2000"/>
              <a:t> </a:t>
            </a:r>
            <a:endParaRPr sz="2000"/>
          </a:p>
          <a:p>
            <a:pPr marL="457200" lvl="0" indent="-336550" algn="l" rtl="0">
              <a:spcBef>
                <a:spcPts val="1200"/>
              </a:spcBef>
              <a:spcAft>
                <a:spcPts val="0"/>
              </a:spcAft>
              <a:buSzPct val="100000"/>
              <a:buChar char="❏"/>
            </a:pPr>
            <a:r>
              <a:rPr lang="en" sz="2000"/>
              <a:t>The Minister may initiate investigation, but no teeth to impose change</a:t>
            </a:r>
            <a:endParaRPr sz="2000"/>
          </a:p>
          <a:p>
            <a:pPr marL="457200" lvl="0" indent="0" algn="l" rtl="0">
              <a:spcBef>
                <a:spcPts val="1200"/>
              </a:spcBef>
              <a:spcAft>
                <a:spcPts val="0"/>
              </a:spcAft>
              <a:buNone/>
            </a:pPr>
            <a:endParaRPr sz="2000"/>
          </a:p>
          <a:p>
            <a:pPr marL="457200" lvl="0" indent="-336550" algn="l" rtl="0">
              <a:spcBef>
                <a:spcPts val="1200"/>
              </a:spcBef>
              <a:spcAft>
                <a:spcPts val="0"/>
              </a:spcAft>
              <a:buSzPct val="100000"/>
              <a:buChar char="❏"/>
            </a:pPr>
            <a:r>
              <a:rPr lang="en" sz="2000"/>
              <a:t>Allowing the Minister to “mark the WG’s own procurement homework” is hardly a wise idea!!!</a:t>
            </a:r>
            <a:endParaRPr sz="2000"/>
          </a:p>
          <a:p>
            <a:pPr marL="457200" lvl="0" indent="0" algn="l" rtl="0">
              <a:spcBef>
                <a:spcPts val="1200"/>
              </a:spcBef>
              <a:spcAft>
                <a:spcPts val="0"/>
              </a:spcAft>
              <a:buNone/>
            </a:pPr>
            <a:endParaRPr sz="2000"/>
          </a:p>
          <a:p>
            <a:pPr marL="457200" lvl="0" indent="-336550" algn="l" rtl="0">
              <a:spcBef>
                <a:spcPts val="1200"/>
              </a:spcBef>
              <a:spcAft>
                <a:spcPts val="0"/>
              </a:spcAft>
              <a:buSzPct val="100000"/>
              <a:buChar char="❏"/>
            </a:pPr>
            <a:r>
              <a:rPr lang="en" sz="2000"/>
              <a:t>…note severe Wales National Audit Office Report 2017 criticisms...</a:t>
            </a:r>
            <a:endParaRPr sz="2000"/>
          </a:p>
        </p:txBody>
      </p:sp>
      <p:sp>
        <p:nvSpPr>
          <p:cNvPr id="204" name="Google Shape;20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284000"/>
            <a:ext cx="8520600" cy="536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Draft Social P’ship &amp; Public Procurement (Wales) Bill 2021</a:t>
            </a:r>
            <a:endParaRPr/>
          </a:p>
        </p:txBody>
      </p:sp>
      <p:sp>
        <p:nvSpPr>
          <p:cNvPr id="210" name="Google Shape;210;p34"/>
          <p:cNvSpPr txBox="1">
            <a:spLocks noGrp="1"/>
          </p:cNvSpPr>
          <p:nvPr>
            <p:ph type="body" idx="1"/>
          </p:nvPr>
        </p:nvSpPr>
        <p:spPr>
          <a:xfrm>
            <a:off x="311700" y="891425"/>
            <a:ext cx="8520600" cy="3912900"/>
          </a:xfrm>
          <a:prstGeom prst="rect">
            <a:avLst/>
          </a:prstGeom>
        </p:spPr>
        <p:txBody>
          <a:bodyPr spcFirstLastPara="1" wrap="square" lIns="91425" tIns="91425" rIns="91425" bIns="91425" anchor="t" anchorCtr="0">
            <a:normAutofit fontScale="70000" lnSpcReduction="20000"/>
          </a:bodyPr>
          <a:lstStyle/>
          <a:p>
            <a:pPr marL="457200" lvl="0" indent="-326430" algn="l" rtl="0">
              <a:spcBef>
                <a:spcPts val="0"/>
              </a:spcBef>
              <a:spcAft>
                <a:spcPts val="0"/>
              </a:spcAft>
              <a:buSzPct val="100000"/>
              <a:buChar char="❏"/>
            </a:pPr>
            <a:r>
              <a:rPr lang="en" sz="2200"/>
              <a:t>...a Social Partnership Council will scrutinise annual reports by covered bodies on how they are observing the Act in their procurement practice</a:t>
            </a:r>
            <a:endParaRPr sz="2200"/>
          </a:p>
          <a:p>
            <a:pPr marL="457200" lvl="0" indent="0" algn="l" rtl="0">
              <a:spcBef>
                <a:spcPts val="1200"/>
              </a:spcBef>
              <a:spcAft>
                <a:spcPts val="0"/>
              </a:spcAft>
              <a:buNone/>
            </a:pPr>
            <a:endParaRPr sz="2200"/>
          </a:p>
          <a:p>
            <a:pPr marL="457200" lvl="0" indent="-326430" algn="l" rtl="0">
              <a:spcBef>
                <a:spcPts val="1200"/>
              </a:spcBef>
              <a:spcAft>
                <a:spcPts val="0"/>
              </a:spcAft>
              <a:buSzPct val="100000"/>
              <a:buChar char="❏"/>
            </a:pPr>
            <a:r>
              <a:rPr lang="en" sz="2200"/>
              <a:t>...Suppliers can contribute via a Supplier Feedback process</a:t>
            </a:r>
            <a:endParaRPr sz="2200"/>
          </a:p>
          <a:p>
            <a:pPr marL="914400" lvl="0" indent="0" algn="l" rtl="0">
              <a:spcBef>
                <a:spcPts val="1200"/>
              </a:spcBef>
              <a:spcAft>
                <a:spcPts val="0"/>
              </a:spcAft>
              <a:buNone/>
            </a:pPr>
            <a:endParaRPr sz="2200"/>
          </a:p>
          <a:p>
            <a:pPr marL="914400" lvl="1" indent="-326430" algn="l" rtl="0">
              <a:spcBef>
                <a:spcPts val="1200"/>
              </a:spcBef>
              <a:spcAft>
                <a:spcPts val="0"/>
              </a:spcAft>
              <a:buSzPct val="100000"/>
              <a:buChar char="❏"/>
            </a:pPr>
            <a:r>
              <a:rPr lang="en" sz="2200"/>
              <a:t>...</a:t>
            </a:r>
            <a:r>
              <a:rPr lang="en" sz="2200" i="1"/>
              <a:t>but no teeth, no sanctions,</a:t>
            </a:r>
            <a:r>
              <a:rPr lang="en" sz="2200"/>
              <a:t> just something nice to have</a:t>
            </a:r>
            <a:endParaRPr sz="2200"/>
          </a:p>
          <a:p>
            <a:pPr marL="914400" lvl="0" indent="0" algn="l" rtl="0">
              <a:spcBef>
                <a:spcPts val="1200"/>
              </a:spcBef>
              <a:spcAft>
                <a:spcPts val="0"/>
              </a:spcAft>
              <a:buNone/>
            </a:pPr>
            <a:endParaRPr sz="2200"/>
          </a:p>
          <a:p>
            <a:pPr marL="914400" lvl="1" indent="-326430" algn="l" rtl="0">
              <a:spcBef>
                <a:spcPts val="1200"/>
              </a:spcBef>
              <a:spcAft>
                <a:spcPts val="0"/>
              </a:spcAft>
              <a:buSzPct val="100000"/>
              <a:buChar char="❏"/>
            </a:pPr>
            <a:r>
              <a:rPr lang="en" sz="2200"/>
              <a:t>The new Bill presents an opportunity to introduce a (real) Ombudsman or Alternative dispute resolution decision maker into the Draft Bill </a:t>
            </a:r>
            <a:r>
              <a:rPr lang="en" sz="2200" i="1"/>
              <a:t>ideally possessing both directive and investigative powers</a:t>
            </a:r>
            <a:r>
              <a:rPr lang="en" sz="2200"/>
              <a:t>...like other countries have….</a:t>
            </a:r>
            <a:endParaRPr sz="2200"/>
          </a:p>
          <a:p>
            <a:pPr marL="914400" lvl="0" indent="0" algn="l" rtl="0">
              <a:spcBef>
                <a:spcPts val="1200"/>
              </a:spcBef>
              <a:spcAft>
                <a:spcPts val="1200"/>
              </a:spcAft>
              <a:buNone/>
            </a:pPr>
            <a:endParaRPr sz="1900"/>
          </a:p>
        </p:txBody>
      </p:sp>
      <p:sp>
        <p:nvSpPr>
          <p:cNvPr id="211" name="Google Shape;21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possible models could Wales adopt…? </a:t>
            </a:r>
            <a:endParaRPr/>
          </a:p>
        </p:txBody>
      </p:sp>
      <p:sp>
        <p:nvSpPr>
          <p:cNvPr id="217" name="Google Shape;21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730" b="1">
                <a:highlight>
                  <a:schemeClr val="lt1"/>
                </a:highlight>
              </a:rPr>
              <a:t>Canada Model </a:t>
            </a:r>
            <a:r>
              <a:rPr lang="en" sz="6730">
                <a:highlight>
                  <a:schemeClr val="lt1"/>
                </a:highlight>
              </a:rPr>
              <a:t>- Ombudsman can:</a:t>
            </a:r>
            <a:endParaRPr sz="6730">
              <a:highlight>
                <a:schemeClr val="lt1"/>
              </a:highlight>
            </a:endParaRPr>
          </a:p>
          <a:p>
            <a:pPr marL="0" lvl="0" indent="0" algn="l" rtl="0">
              <a:spcBef>
                <a:spcPts val="1200"/>
              </a:spcBef>
              <a:spcAft>
                <a:spcPts val="0"/>
              </a:spcAft>
              <a:buNone/>
            </a:pPr>
            <a:r>
              <a:rPr lang="en" sz="6730"/>
              <a:t>adjudicate procurement disputes over 25,000 Dollars</a:t>
            </a:r>
            <a:endParaRPr sz="6730"/>
          </a:p>
          <a:p>
            <a:pPr marL="457200" lvl="0" indent="0" algn="l" rtl="0">
              <a:spcBef>
                <a:spcPts val="1200"/>
              </a:spcBef>
              <a:spcAft>
                <a:spcPts val="0"/>
              </a:spcAft>
              <a:buNone/>
            </a:pPr>
            <a:endParaRPr sz="6730"/>
          </a:p>
          <a:p>
            <a:pPr marL="457200" lvl="0" indent="-335451" algn="l" rtl="0">
              <a:spcBef>
                <a:spcPts val="1200"/>
              </a:spcBef>
              <a:spcAft>
                <a:spcPts val="0"/>
              </a:spcAft>
              <a:buSzPct val="100000"/>
              <a:buChar char="❏"/>
            </a:pPr>
            <a:r>
              <a:rPr lang="en" sz="6730"/>
              <a:t>open investigations into procurement practices of own motion or on foot of  complaints</a:t>
            </a:r>
            <a:endParaRPr sz="6730"/>
          </a:p>
          <a:p>
            <a:pPr marL="457200" lvl="0" indent="0" algn="l" rtl="0">
              <a:spcBef>
                <a:spcPts val="1200"/>
              </a:spcBef>
              <a:spcAft>
                <a:spcPts val="0"/>
              </a:spcAft>
              <a:buNone/>
            </a:pPr>
            <a:endParaRPr sz="6730"/>
          </a:p>
          <a:p>
            <a:pPr marL="457200" lvl="0" indent="-335451" algn="l" rtl="0">
              <a:spcBef>
                <a:spcPts val="1200"/>
              </a:spcBef>
              <a:spcAft>
                <a:spcPts val="0"/>
              </a:spcAft>
              <a:buSzPct val="100000"/>
              <a:buChar char="❏"/>
            </a:pPr>
            <a:r>
              <a:rPr lang="en" sz="6730"/>
              <a:t>can direct change of poor practices, rather than make recommendations that are ignored</a:t>
            </a:r>
            <a:endParaRPr sz="6730"/>
          </a:p>
          <a:p>
            <a:pPr marL="0" lvl="0" indent="0" algn="l" rtl="0">
              <a:spcBef>
                <a:spcPts val="1200"/>
              </a:spcBef>
              <a:spcAft>
                <a:spcPts val="0"/>
              </a:spcAft>
              <a:buNone/>
            </a:pPr>
            <a:endParaRPr sz="6730"/>
          </a:p>
          <a:p>
            <a:pPr marL="0" lvl="0" indent="0" algn="l" rtl="0">
              <a:spcBef>
                <a:spcPts val="1200"/>
              </a:spcBef>
              <a:spcAft>
                <a:spcPts val="0"/>
              </a:spcAft>
              <a:buNone/>
            </a:pPr>
            <a:endParaRPr sz="6730">
              <a:highlight>
                <a:srgbClr val="00FFFF"/>
              </a:highlight>
            </a:endParaRPr>
          </a:p>
          <a:p>
            <a:pPr marL="0" lvl="0" indent="0" algn="l" rtl="0">
              <a:spcBef>
                <a:spcPts val="1200"/>
              </a:spcBef>
              <a:spcAft>
                <a:spcPts val="0"/>
              </a:spcAft>
              <a:buNone/>
            </a:pPr>
            <a:endParaRPr sz="4579"/>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18" name="Google Shape;21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213000"/>
            <a:ext cx="8520600" cy="560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42672"/>
              <a:buFont typeface="Arial"/>
              <a:buNone/>
            </a:pPr>
            <a:r>
              <a:rPr lang="en" sz="2577">
                <a:solidFill>
                  <a:srgbClr val="FFFFFF"/>
                </a:solidFill>
                <a:highlight>
                  <a:srgbClr val="003DCC"/>
                </a:highlight>
                <a:latin typeface="Gill Sans"/>
                <a:ea typeface="Gill Sans"/>
                <a:cs typeface="Gill Sans"/>
                <a:sym typeface="Gill Sans"/>
              </a:rPr>
              <a:t>Canadian Procurement Ombudsman: main features</a:t>
            </a:r>
            <a:endParaRPr sz="3761"/>
          </a:p>
        </p:txBody>
      </p:sp>
      <p:sp>
        <p:nvSpPr>
          <p:cNvPr id="224" name="Google Shape;224;p36"/>
          <p:cNvSpPr txBox="1">
            <a:spLocks noGrp="1"/>
          </p:cNvSpPr>
          <p:nvPr>
            <p:ph type="body" idx="1"/>
          </p:nvPr>
        </p:nvSpPr>
        <p:spPr>
          <a:xfrm>
            <a:off x="311700" y="828325"/>
            <a:ext cx="8520600" cy="3732600"/>
          </a:xfrm>
          <a:prstGeom prst="rect">
            <a:avLst/>
          </a:prstGeom>
        </p:spPr>
        <p:txBody>
          <a:bodyPr spcFirstLastPara="1" wrap="square" lIns="91425" tIns="91425" rIns="91425" bIns="91425" anchor="t" anchorCtr="0">
            <a:normAutofit fontScale="55000" lnSpcReduction="20000"/>
          </a:bodyPr>
          <a:lstStyle/>
          <a:p>
            <a:pPr marL="0" lvl="0" indent="0" algn="ctr" rtl="0">
              <a:lnSpc>
                <a:spcPct val="100000"/>
              </a:lnSpc>
              <a:spcBef>
                <a:spcPts val="0"/>
              </a:spcBef>
              <a:spcAft>
                <a:spcPts val="0"/>
              </a:spcAft>
              <a:buNone/>
            </a:pPr>
            <a:endParaRPr>
              <a:solidFill>
                <a:srgbClr val="FFFFFF"/>
              </a:solidFill>
              <a:highlight>
                <a:srgbClr val="003DCC"/>
              </a:highlight>
              <a:latin typeface="Gill Sans"/>
              <a:ea typeface="Gill Sans"/>
              <a:cs typeface="Gill Sans"/>
              <a:sym typeface="Gill Sans"/>
            </a:endParaRPr>
          </a:p>
          <a:p>
            <a:pPr marL="0" lvl="0" indent="0" algn="ctr" rtl="0">
              <a:lnSpc>
                <a:spcPct val="100000"/>
              </a:lnSpc>
              <a:spcBef>
                <a:spcPts val="0"/>
              </a:spcBef>
              <a:spcAft>
                <a:spcPts val="0"/>
              </a:spcAft>
              <a:buNone/>
            </a:pPr>
            <a:endParaRPr sz="2491">
              <a:solidFill>
                <a:srgbClr val="FFFFFF"/>
              </a:solidFill>
              <a:highlight>
                <a:srgbClr val="003DCC"/>
              </a:highlight>
              <a:latin typeface="Gill Sans"/>
              <a:ea typeface="Gill Sans"/>
              <a:cs typeface="Gill Sans"/>
              <a:sym typeface="Gill Sans"/>
            </a:endParaRPr>
          </a:p>
          <a:p>
            <a:pPr marL="457200" marR="470535" lvl="0" indent="-340174" algn="l" rtl="0">
              <a:lnSpc>
                <a:spcPct val="100000"/>
              </a:lnSpc>
              <a:spcBef>
                <a:spcPts val="0"/>
              </a:spcBef>
              <a:spcAft>
                <a:spcPts val="0"/>
              </a:spcAft>
              <a:buClr>
                <a:srgbClr val="FFFFFF"/>
              </a:buClr>
              <a:buSzPct val="100000"/>
              <a:buFont typeface="Gill Sans"/>
              <a:buChar char="-"/>
            </a:pPr>
            <a:r>
              <a:rPr lang="en" sz="3194">
                <a:solidFill>
                  <a:srgbClr val="FFFFFF"/>
                </a:solidFill>
                <a:highlight>
                  <a:srgbClr val="66B132"/>
                </a:highlight>
                <a:latin typeface="Gill Sans"/>
                <a:ea typeface="Gill Sans"/>
                <a:cs typeface="Gill Sans"/>
                <a:sym typeface="Gill Sans"/>
              </a:rPr>
              <a:t>Can assess tender procedures for goods contracts under 25,000 dollars  </a:t>
            </a:r>
            <a:r>
              <a:rPr lang="en" sz="3194">
                <a:solidFill>
                  <a:srgbClr val="FFFFFF"/>
                </a:solidFill>
                <a:latin typeface="Gill Sans"/>
                <a:ea typeface="Gill Sans"/>
                <a:cs typeface="Gill Sans"/>
                <a:sym typeface="Gill Sans"/>
              </a:rPr>
              <a:t> Can assess tender</a:t>
            </a:r>
            <a:endParaRPr sz="3194">
              <a:solidFill>
                <a:srgbClr val="FFFFFF"/>
              </a:solidFill>
              <a:highlight>
                <a:srgbClr val="66B132"/>
              </a:highlight>
              <a:latin typeface="Gill Sans"/>
              <a:ea typeface="Gill Sans"/>
              <a:cs typeface="Gill Sans"/>
              <a:sym typeface="Gill Sans"/>
            </a:endParaRPr>
          </a:p>
          <a:p>
            <a:pPr marL="0" marR="531266" lvl="0" indent="0" algn="r" rtl="0">
              <a:lnSpc>
                <a:spcPct val="100000"/>
              </a:lnSpc>
              <a:spcBef>
                <a:spcPts val="0"/>
              </a:spcBef>
              <a:spcAft>
                <a:spcPts val="0"/>
              </a:spcAft>
              <a:buNone/>
            </a:pPr>
            <a:endParaRPr sz="3194">
              <a:solidFill>
                <a:srgbClr val="FFFFFF"/>
              </a:solidFill>
              <a:highlight>
                <a:srgbClr val="66B132"/>
              </a:highlight>
              <a:latin typeface="Gill Sans"/>
              <a:ea typeface="Gill Sans"/>
              <a:cs typeface="Gill Sans"/>
              <a:sym typeface="Gill Sans"/>
            </a:endParaRPr>
          </a:p>
          <a:p>
            <a:pPr marL="457200" marR="531266" lvl="0" indent="-340174" algn="l" rtl="0">
              <a:lnSpc>
                <a:spcPct val="100000"/>
              </a:lnSpc>
              <a:spcBef>
                <a:spcPts val="0"/>
              </a:spcBef>
              <a:spcAft>
                <a:spcPts val="0"/>
              </a:spcAft>
              <a:buClr>
                <a:srgbClr val="FFFFFF"/>
              </a:buClr>
              <a:buSzPct val="100000"/>
              <a:buFont typeface="Gill Sans"/>
              <a:buChar char="-"/>
            </a:pPr>
            <a:r>
              <a:rPr lang="en" sz="3194">
                <a:solidFill>
                  <a:srgbClr val="FFFFFF"/>
                </a:solidFill>
                <a:highlight>
                  <a:srgbClr val="66B132"/>
                </a:highlight>
                <a:latin typeface="Gill Sans"/>
                <a:ea typeface="Gill Sans"/>
                <a:cs typeface="Gill Sans"/>
                <a:sym typeface="Gill Sans"/>
              </a:rPr>
              <a:t>Can assess tender procedures for service contracts under 100,000 dollars </a:t>
            </a:r>
            <a:r>
              <a:rPr lang="en" sz="3194">
                <a:solidFill>
                  <a:srgbClr val="FFFFFF"/>
                </a:solidFill>
                <a:latin typeface="Gill Sans"/>
                <a:ea typeface="Gill Sans"/>
                <a:cs typeface="Gill Sans"/>
                <a:sym typeface="Gill Sans"/>
              </a:rPr>
              <a:t> </a:t>
            </a:r>
            <a:endParaRPr sz="3194">
              <a:solidFill>
                <a:srgbClr val="FFFFFF"/>
              </a:solidFill>
              <a:highlight>
                <a:srgbClr val="66B132"/>
              </a:highlight>
              <a:latin typeface="Gill Sans"/>
              <a:ea typeface="Gill Sans"/>
              <a:cs typeface="Gill Sans"/>
              <a:sym typeface="Gill Sans"/>
            </a:endParaRPr>
          </a:p>
          <a:p>
            <a:pPr marL="255600" marR="160324" lvl="0" indent="0" algn="ctr" rtl="0">
              <a:lnSpc>
                <a:spcPct val="96628"/>
              </a:lnSpc>
              <a:spcBef>
                <a:spcPts val="0"/>
              </a:spcBef>
              <a:spcAft>
                <a:spcPts val="0"/>
              </a:spcAft>
              <a:buNone/>
            </a:pPr>
            <a:endParaRPr sz="3194">
              <a:solidFill>
                <a:srgbClr val="FFFFFF"/>
              </a:solidFill>
              <a:highlight>
                <a:srgbClr val="66B132"/>
              </a:highlight>
              <a:latin typeface="Gill Sans"/>
              <a:ea typeface="Gill Sans"/>
              <a:cs typeface="Gill Sans"/>
              <a:sym typeface="Gill Sans"/>
            </a:endParaRPr>
          </a:p>
          <a:p>
            <a:pPr marL="255600" marR="160324" lvl="0" indent="0" algn="ctr" rtl="0">
              <a:lnSpc>
                <a:spcPct val="96628"/>
              </a:lnSpc>
              <a:spcBef>
                <a:spcPts val="0"/>
              </a:spcBef>
              <a:spcAft>
                <a:spcPts val="0"/>
              </a:spcAft>
              <a:buNone/>
            </a:pPr>
            <a:endParaRPr sz="3194">
              <a:solidFill>
                <a:srgbClr val="FFFFFF"/>
              </a:solidFill>
              <a:highlight>
                <a:srgbClr val="66B132"/>
              </a:highlight>
              <a:latin typeface="Gill Sans"/>
              <a:ea typeface="Gill Sans"/>
              <a:cs typeface="Gill Sans"/>
              <a:sym typeface="Gill Sans"/>
            </a:endParaRPr>
          </a:p>
          <a:p>
            <a:pPr marL="457200" marR="160324" lvl="0" indent="-340174" algn="l" rtl="0">
              <a:lnSpc>
                <a:spcPct val="96628"/>
              </a:lnSpc>
              <a:spcBef>
                <a:spcPts val="0"/>
              </a:spcBef>
              <a:spcAft>
                <a:spcPts val="0"/>
              </a:spcAft>
              <a:buClr>
                <a:srgbClr val="FFFFFF"/>
              </a:buClr>
              <a:buSzPct val="100000"/>
              <a:buFont typeface="Gill Sans"/>
              <a:buChar char="-"/>
            </a:pPr>
            <a:r>
              <a:rPr lang="en" sz="3194">
                <a:solidFill>
                  <a:srgbClr val="FFFFFF"/>
                </a:solidFill>
                <a:highlight>
                  <a:srgbClr val="66B132"/>
                </a:highlight>
                <a:latin typeface="Gill Sans"/>
                <a:ea typeface="Gill Sans"/>
                <a:cs typeface="Gill Sans"/>
                <a:sym typeface="Gill Sans"/>
              </a:rPr>
              <a:t>Can intervene on contract performance issues on any size contract </a:t>
            </a:r>
            <a:endParaRPr sz="3194">
              <a:solidFill>
                <a:srgbClr val="FFFFFF"/>
              </a:solidFill>
              <a:highlight>
                <a:srgbClr val="66B132"/>
              </a:highlight>
              <a:latin typeface="Gill Sans"/>
              <a:ea typeface="Gill Sans"/>
              <a:cs typeface="Gill Sans"/>
              <a:sym typeface="Gill Sans"/>
            </a:endParaRPr>
          </a:p>
          <a:p>
            <a:pPr marL="0" marR="545363" lvl="0" indent="0" algn="l" rtl="0">
              <a:lnSpc>
                <a:spcPct val="100000"/>
              </a:lnSpc>
              <a:spcBef>
                <a:spcPts val="0"/>
              </a:spcBef>
              <a:spcAft>
                <a:spcPts val="0"/>
              </a:spcAft>
              <a:buNone/>
            </a:pPr>
            <a:endParaRPr sz="3194">
              <a:solidFill>
                <a:srgbClr val="FFFFFF"/>
              </a:solidFill>
              <a:highlight>
                <a:srgbClr val="66B132"/>
              </a:highlight>
              <a:latin typeface="Gill Sans"/>
              <a:ea typeface="Gill Sans"/>
              <a:cs typeface="Gill Sans"/>
              <a:sym typeface="Gill Sans"/>
            </a:endParaRPr>
          </a:p>
          <a:p>
            <a:pPr marL="457200" marR="545363" lvl="0" indent="-340174" algn="l" rtl="0">
              <a:lnSpc>
                <a:spcPct val="100000"/>
              </a:lnSpc>
              <a:spcBef>
                <a:spcPts val="0"/>
              </a:spcBef>
              <a:spcAft>
                <a:spcPts val="0"/>
              </a:spcAft>
              <a:buClr>
                <a:srgbClr val="FFFFFF"/>
              </a:buClr>
              <a:buSzPct val="100000"/>
              <a:buFont typeface="Gill Sans"/>
              <a:buChar char="-"/>
            </a:pPr>
            <a:r>
              <a:rPr lang="en" sz="3194">
                <a:solidFill>
                  <a:srgbClr val="FFFFFF"/>
                </a:solidFill>
                <a:highlight>
                  <a:srgbClr val="66B132"/>
                </a:highlight>
                <a:latin typeface="Gill Sans"/>
                <a:ea typeface="Gill Sans"/>
                <a:cs typeface="Gill Sans"/>
                <a:sym typeface="Gill Sans"/>
              </a:rPr>
              <a:t>Power to launch procurement reviews </a:t>
            </a:r>
            <a:endParaRPr sz="3194">
              <a:solidFill>
                <a:srgbClr val="FFFFFF"/>
              </a:solidFill>
              <a:highlight>
                <a:srgbClr val="66B132"/>
              </a:highlight>
              <a:latin typeface="Gill Sans"/>
              <a:ea typeface="Gill Sans"/>
              <a:cs typeface="Gill Sans"/>
              <a:sym typeface="Gill Sans"/>
            </a:endParaRPr>
          </a:p>
          <a:p>
            <a:pPr marL="0" marR="545363" lvl="0" indent="0" algn="l" rtl="0">
              <a:lnSpc>
                <a:spcPct val="100000"/>
              </a:lnSpc>
              <a:spcBef>
                <a:spcPts val="0"/>
              </a:spcBef>
              <a:spcAft>
                <a:spcPts val="0"/>
              </a:spcAft>
              <a:buNone/>
            </a:pPr>
            <a:endParaRPr sz="3194">
              <a:solidFill>
                <a:srgbClr val="FFFFFF"/>
              </a:solidFill>
              <a:highlight>
                <a:srgbClr val="66B132"/>
              </a:highlight>
              <a:latin typeface="Gill Sans"/>
              <a:ea typeface="Gill Sans"/>
              <a:cs typeface="Gill Sans"/>
              <a:sym typeface="Gill Sans"/>
            </a:endParaRPr>
          </a:p>
          <a:p>
            <a:pPr marL="457200" marR="160324" lvl="0" indent="-340174" algn="l" rtl="0">
              <a:lnSpc>
                <a:spcPct val="96628"/>
              </a:lnSpc>
              <a:spcBef>
                <a:spcPts val="0"/>
              </a:spcBef>
              <a:spcAft>
                <a:spcPts val="0"/>
              </a:spcAft>
              <a:buClr>
                <a:schemeClr val="lt1"/>
              </a:buClr>
              <a:buSzPct val="100000"/>
              <a:buFont typeface="Gill Sans"/>
              <a:buChar char="-"/>
            </a:pPr>
            <a:r>
              <a:rPr lang="en" sz="3194">
                <a:solidFill>
                  <a:schemeClr val="lt1"/>
                </a:solidFill>
                <a:highlight>
                  <a:srgbClr val="66B132"/>
                </a:highlight>
                <a:latin typeface="Gill Sans"/>
                <a:ea typeface="Gill Sans"/>
                <a:cs typeface="Gill Sans"/>
                <a:sym typeface="Gill Sans"/>
              </a:rPr>
              <a:t>Offers ADR for contract performance issues</a:t>
            </a:r>
            <a:endParaRPr sz="3194">
              <a:solidFill>
                <a:schemeClr val="lt1"/>
              </a:solidFill>
              <a:highlight>
                <a:srgbClr val="66B132"/>
              </a:highlight>
              <a:latin typeface="Gill Sans"/>
              <a:ea typeface="Gill Sans"/>
              <a:cs typeface="Gill Sans"/>
              <a:sym typeface="Gill Sans"/>
            </a:endParaRPr>
          </a:p>
          <a:p>
            <a:pPr marL="457200" marR="160324" lvl="0" indent="-340174" algn="l" rtl="0">
              <a:lnSpc>
                <a:spcPct val="96628"/>
              </a:lnSpc>
              <a:spcBef>
                <a:spcPts val="0"/>
              </a:spcBef>
              <a:spcAft>
                <a:spcPts val="0"/>
              </a:spcAft>
              <a:buClr>
                <a:schemeClr val="lt1"/>
              </a:buClr>
              <a:buSzPct val="100000"/>
              <a:buFont typeface="Gill Sans"/>
              <a:buChar char="-"/>
            </a:pPr>
            <a:r>
              <a:rPr lang="en" sz="3194">
                <a:solidFill>
                  <a:schemeClr val="lt1"/>
                </a:solidFill>
                <a:highlight>
                  <a:srgbClr val="66B132"/>
                </a:highlight>
                <a:latin typeface="Gill Sans"/>
                <a:ea typeface="Gill Sans"/>
                <a:cs typeface="Gill Sans"/>
                <a:sym typeface="Gill Sans"/>
              </a:rPr>
              <a:t> </a:t>
            </a:r>
            <a:endParaRPr sz="3194">
              <a:solidFill>
                <a:srgbClr val="FFFFFF"/>
              </a:solidFill>
              <a:highlight>
                <a:srgbClr val="66B132"/>
              </a:highlight>
              <a:latin typeface="Gill Sans"/>
              <a:ea typeface="Gill Sans"/>
              <a:cs typeface="Gill Sans"/>
              <a:sym typeface="Gill Sans"/>
            </a:endParaRPr>
          </a:p>
          <a:p>
            <a:pPr marL="457200" marR="545363" lvl="0" indent="-340174" algn="l" rtl="0">
              <a:lnSpc>
                <a:spcPct val="100000"/>
              </a:lnSpc>
              <a:spcBef>
                <a:spcPts val="0"/>
              </a:spcBef>
              <a:spcAft>
                <a:spcPts val="0"/>
              </a:spcAft>
              <a:buClr>
                <a:srgbClr val="FFFFFF"/>
              </a:buClr>
              <a:buSzPct val="100000"/>
              <a:buFont typeface="Gill Sans"/>
              <a:buChar char="-"/>
            </a:pPr>
            <a:r>
              <a:rPr lang="en" sz="3194">
                <a:solidFill>
                  <a:srgbClr val="FFFFFF"/>
                </a:solidFill>
                <a:highlight>
                  <a:srgbClr val="66B132"/>
                </a:highlight>
                <a:latin typeface="Gill Sans"/>
                <a:ea typeface="Gill Sans"/>
                <a:cs typeface="Gill Sans"/>
                <a:sym typeface="Gill Sans"/>
              </a:rPr>
              <a:t>Disseminates procurement  best practices </a:t>
            </a:r>
            <a:endParaRPr sz="3194">
              <a:solidFill>
                <a:srgbClr val="FFFFFF"/>
              </a:solidFill>
              <a:highlight>
                <a:srgbClr val="66B132"/>
              </a:highlight>
              <a:latin typeface="Gill Sans"/>
              <a:ea typeface="Gill Sans"/>
              <a:cs typeface="Gill Sans"/>
              <a:sym typeface="Gill Sans"/>
            </a:endParaRPr>
          </a:p>
          <a:p>
            <a:pPr marL="0" lvl="0" indent="0" algn="l" rtl="0">
              <a:spcBef>
                <a:spcPts val="0"/>
              </a:spcBef>
              <a:spcAft>
                <a:spcPts val="1200"/>
              </a:spcAft>
              <a:buNone/>
            </a:pPr>
            <a:endParaRPr sz="3194"/>
          </a:p>
        </p:txBody>
      </p:sp>
      <p:sp>
        <p:nvSpPr>
          <p:cNvPr id="225" name="Google Shape;22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311700" y="213000"/>
            <a:ext cx="8520600" cy="90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t>...or the German Procurement Review Boards Model ?</a:t>
            </a:r>
            <a:endParaRPr sz="2120"/>
          </a:p>
        </p:txBody>
      </p:sp>
      <p:sp>
        <p:nvSpPr>
          <p:cNvPr id="231" name="Google Shape;231;p37"/>
          <p:cNvSpPr txBox="1">
            <a:spLocks noGrp="1"/>
          </p:cNvSpPr>
          <p:nvPr>
            <p:ph type="body" idx="1"/>
          </p:nvPr>
        </p:nvSpPr>
        <p:spPr>
          <a:xfrm>
            <a:off x="485250" y="946725"/>
            <a:ext cx="8520600" cy="3803700"/>
          </a:xfrm>
          <a:prstGeom prst="rect">
            <a:avLst/>
          </a:prstGeom>
        </p:spPr>
        <p:txBody>
          <a:bodyPr spcFirstLastPara="1" wrap="square" lIns="91425" tIns="91425" rIns="91425" bIns="91425" anchor="t" anchorCtr="0">
            <a:normAutofit fontScale="25000"/>
          </a:bodyPr>
          <a:lstStyle/>
          <a:p>
            <a:pPr marL="85229" lvl="0" indent="0" algn="l" rtl="0">
              <a:lnSpc>
                <a:spcPct val="100000"/>
              </a:lnSpc>
              <a:spcBef>
                <a:spcPts val="2971"/>
              </a:spcBef>
              <a:spcAft>
                <a:spcPts val="0"/>
              </a:spcAft>
              <a:buNone/>
            </a:pPr>
            <a:endParaRPr sz="2374" b="1" i="1">
              <a:solidFill>
                <a:schemeClr val="dk1"/>
              </a:solidFill>
              <a:latin typeface="Calibri"/>
              <a:ea typeface="Calibri"/>
              <a:cs typeface="Calibri"/>
              <a:sym typeface="Calibri"/>
            </a:endParaRPr>
          </a:p>
          <a:p>
            <a:pPr marL="0" marR="253593" lvl="0" indent="0" algn="just" rtl="0">
              <a:lnSpc>
                <a:spcPct val="159727"/>
              </a:lnSpc>
              <a:spcBef>
                <a:spcPts val="1077"/>
              </a:spcBef>
              <a:spcAft>
                <a:spcPts val="0"/>
              </a:spcAft>
              <a:buNone/>
            </a:pPr>
            <a:endParaRPr sz="2374">
              <a:solidFill>
                <a:schemeClr val="dk1"/>
              </a:solidFill>
              <a:latin typeface="Calibri"/>
              <a:ea typeface="Calibri"/>
              <a:cs typeface="Calibri"/>
              <a:sym typeface="Calibri"/>
            </a:endParaRPr>
          </a:p>
          <a:p>
            <a:pPr marL="457200" marR="253593" lvl="0" indent="-345281" algn="just" rtl="0">
              <a:lnSpc>
                <a:spcPct val="159727"/>
              </a:lnSpc>
              <a:spcBef>
                <a:spcPts val="1077"/>
              </a:spcBef>
              <a:spcAft>
                <a:spcPts val="0"/>
              </a:spcAft>
              <a:buClr>
                <a:schemeClr val="dk1"/>
              </a:buClr>
              <a:buSzPct val="100000"/>
              <a:buFont typeface="Calibri"/>
              <a:buChar char="❏"/>
            </a:pPr>
            <a:r>
              <a:rPr lang="en" sz="7350">
                <a:solidFill>
                  <a:schemeClr val="dk1"/>
                </a:solidFill>
                <a:latin typeface="Calibri"/>
                <a:ea typeface="Calibri"/>
                <a:cs typeface="Calibri"/>
                <a:sym typeface="Calibri"/>
              </a:rPr>
              <a:t>An alternative to courts, the Procurement Review Boards in Germany could be a source of inspiration</a:t>
            </a:r>
            <a:endParaRPr sz="7350">
              <a:solidFill>
                <a:schemeClr val="dk1"/>
              </a:solidFill>
              <a:latin typeface="Calibri"/>
              <a:ea typeface="Calibri"/>
              <a:cs typeface="Calibri"/>
              <a:sym typeface="Calibri"/>
            </a:endParaRPr>
          </a:p>
          <a:p>
            <a:pPr marL="457200" marR="253593" lvl="0" indent="-345281" algn="just" rtl="0">
              <a:lnSpc>
                <a:spcPct val="159727"/>
              </a:lnSpc>
              <a:spcBef>
                <a:spcPts val="0"/>
              </a:spcBef>
              <a:spcAft>
                <a:spcPts val="0"/>
              </a:spcAft>
              <a:buClr>
                <a:schemeClr val="dk1"/>
              </a:buClr>
              <a:buSzPct val="100000"/>
              <a:buFont typeface="Calibri"/>
              <a:buChar char="❏"/>
            </a:pPr>
            <a:r>
              <a:rPr lang="en" sz="7350">
                <a:solidFill>
                  <a:schemeClr val="dk1"/>
                </a:solidFill>
                <a:latin typeface="Calibri"/>
                <a:ea typeface="Calibri"/>
                <a:cs typeface="Calibri"/>
                <a:sym typeface="Calibri"/>
              </a:rPr>
              <a:t>Independent Administrative review bodies </a:t>
            </a:r>
            <a:endParaRPr sz="7350">
              <a:solidFill>
                <a:schemeClr val="dk1"/>
              </a:solidFill>
              <a:latin typeface="Calibri"/>
              <a:ea typeface="Calibri"/>
              <a:cs typeface="Calibri"/>
              <a:sym typeface="Calibri"/>
            </a:endParaRPr>
          </a:p>
          <a:p>
            <a:pPr marL="457200" marR="253593" lvl="0" indent="-345281" algn="just" rtl="0">
              <a:lnSpc>
                <a:spcPct val="159727"/>
              </a:lnSpc>
              <a:spcBef>
                <a:spcPts val="0"/>
              </a:spcBef>
              <a:spcAft>
                <a:spcPts val="0"/>
              </a:spcAft>
              <a:buClr>
                <a:schemeClr val="dk1"/>
              </a:buClr>
              <a:buSzPct val="100000"/>
              <a:buFont typeface="Calibri"/>
              <a:buChar char="❏"/>
            </a:pPr>
            <a:r>
              <a:rPr lang="en" sz="7350">
                <a:solidFill>
                  <a:schemeClr val="dk1"/>
                </a:solidFill>
                <a:latin typeface="Calibri"/>
                <a:ea typeface="Calibri"/>
                <a:cs typeface="Calibri"/>
                <a:sym typeface="Calibri"/>
              </a:rPr>
              <a:t>Provide fast redress  to aggrieved bidders for contracts </a:t>
            </a:r>
            <a:r>
              <a:rPr lang="en" sz="7350" i="1">
                <a:solidFill>
                  <a:schemeClr val="dk1"/>
                </a:solidFill>
                <a:latin typeface="Calibri"/>
                <a:ea typeface="Calibri"/>
                <a:cs typeface="Calibri"/>
                <a:sym typeface="Calibri"/>
              </a:rPr>
              <a:t>above </a:t>
            </a:r>
            <a:r>
              <a:rPr lang="en" sz="7350">
                <a:solidFill>
                  <a:schemeClr val="dk1"/>
                </a:solidFill>
                <a:latin typeface="Calibri"/>
                <a:ea typeface="Calibri"/>
                <a:cs typeface="Calibri"/>
                <a:sym typeface="Calibri"/>
              </a:rPr>
              <a:t>the EU thresholds. </a:t>
            </a:r>
            <a:endParaRPr sz="7350">
              <a:solidFill>
                <a:schemeClr val="dk1"/>
              </a:solidFill>
              <a:latin typeface="Calibri"/>
              <a:ea typeface="Calibri"/>
              <a:cs typeface="Calibri"/>
              <a:sym typeface="Calibri"/>
            </a:endParaRPr>
          </a:p>
          <a:p>
            <a:pPr marL="457200" lvl="0" indent="-345281" algn="l" rtl="0">
              <a:lnSpc>
                <a:spcPct val="100000"/>
              </a:lnSpc>
              <a:spcBef>
                <a:spcPts val="0"/>
              </a:spcBef>
              <a:spcAft>
                <a:spcPts val="0"/>
              </a:spcAft>
              <a:buClr>
                <a:schemeClr val="dk1"/>
              </a:buClr>
              <a:buSzPct val="100000"/>
              <a:buFont typeface="Calibri"/>
              <a:buChar char="❏"/>
            </a:pPr>
            <a:r>
              <a:rPr lang="en" sz="7350">
                <a:solidFill>
                  <a:schemeClr val="dk1"/>
                </a:solidFill>
                <a:latin typeface="Calibri"/>
                <a:ea typeface="Calibri"/>
                <a:cs typeface="Calibri"/>
                <a:sym typeface="Calibri"/>
              </a:rPr>
              <a:t>Decisions are binding, but losing parties can appeal from the decision to court.</a:t>
            </a:r>
            <a:endParaRPr sz="7350">
              <a:solidFill>
                <a:schemeClr val="dk1"/>
              </a:solidFill>
              <a:latin typeface="Calibri"/>
              <a:ea typeface="Calibri"/>
              <a:cs typeface="Calibri"/>
              <a:sym typeface="Calibri"/>
            </a:endParaRPr>
          </a:p>
          <a:p>
            <a:pPr marL="89152" lvl="0" indent="0" algn="l" rtl="0">
              <a:lnSpc>
                <a:spcPct val="100000"/>
              </a:lnSpc>
              <a:spcBef>
                <a:spcPts val="0"/>
              </a:spcBef>
              <a:spcAft>
                <a:spcPts val="0"/>
              </a:spcAft>
              <a:buNone/>
            </a:pPr>
            <a:endParaRPr/>
          </a:p>
        </p:txBody>
      </p:sp>
      <p:sp>
        <p:nvSpPr>
          <p:cNvPr id="232" name="Google Shape;23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311700" y="126225"/>
            <a:ext cx="8520600" cy="607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Complaints Board Model (Denmark)</a:t>
            </a:r>
            <a:endParaRPr/>
          </a:p>
        </p:txBody>
      </p:sp>
      <p:sp>
        <p:nvSpPr>
          <p:cNvPr id="238" name="Google Shape;238;p38"/>
          <p:cNvSpPr txBox="1">
            <a:spLocks noGrp="1"/>
          </p:cNvSpPr>
          <p:nvPr>
            <p:ph type="body" idx="1"/>
          </p:nvPr>
        </p:nvSpPr>
        <p:spPr>
          <a:xfrm>
            <a:off x="311700" y="733725"/>
            <a:ext cx="8520600" cy="3835200"/>
          </a:xfrm>
          <a:prstGeom prst="rect">
            <a:avLst/>
          </a:prstGeom>
        </p:spPr>
        <p:txBody>
          <a:bodyPr spcFirstLastPara="1" wrap="square" lIns="91425" tIns="91425" rIns="91425" bIns="91425" anchor="t" anchorCtr="0">
            <a:noAutofit/>
          </a:bodyPr>
          <a:lstStyle/>
          <a:p>
            <a:pPr marL="0" marR="259589" lvl="0" indent="0" algn="just" rtl="0">
              <a:lnSpc>
                <a:spcPct val="139519"/>
              </a:lnSpc>
              <a:spcBef>
                <a:spcPts val="1088"/>
              </a:spcBef>
              <a:spcAft>
                <a:spcPts val="0"/>
              </a:spcAft>
              <a:buNone/>
            </a:pPr>
            <a:r>
              <a:rPr lang="en" sz="1910">
                <a:solidFill>
                  <a:schemeClr val="dk1"/>
                </a:solidFill>
                <a:latin typeface="Calibri"/>
                <a:ea typeface="Calibri"/>
                <a:cs typeface="Calibri"/>
                <a:sym typeface="Calibri"/>
              </a:rPr>
              <a:t> </a:t>
            </a:r>
            <a:endParaRPr sz="1910">
              <a:solidFill>
                <a:schemeClr val="dk1"/>
              </a:solidFill>
              <a:latin typeface="Calibri"/>
              <a:ea typeface="Calibri"/>
              <a:cs typeface="Calibri"/>
              <a:sym typeface="Calibri"/>
            </a:endParaRPr>
          </a:p>
          <a:p>
            <a:pPr marL="457200" marR="259589" lvl="0" indent="-349885" algn="just" rtl="0">
              <a:lnSpc>
                <a:spcPct val="139519"/>
              </a:lnSpc>
              <a:spcBef>
                <a:spcPts val="1088"/>
              </a:spcBef>
              <a:spcAft>
                <a:spcPts val="0"/>
              </a:spcAft>
              <a:buClr>
                <a:schemeClr val="dk1"/>
              </a:buClr>
              <a:buSzPts val="1910"/>
              <a:buFont typeface="Calibri"/>
              <a:buChar char="❏"/>
            </a:pPr>
            <a:r>
              <a:rPr lang="en" sz="1910">
                <a:solidFill>
                  <a:schemeClr val="dk1"/>
                </a:solidFill>
                <a:latin typeface="Calibri"/>
                <a:ea typeface="Calibri"/>
                <a:cs typeface="Calibri"/>
                <a:sym typeface="Calibri"/>
              </a:rPr>
              <a:t>Complaint procedure usually takes a few months to conclude - faster than a judicial decision. </a:t>
            </a:r>
            <a:endParaRPr sz="1910">
              <a:solidFill>
                <a:schemeClr val="dk1"/>
              </a:solidFill>
              <a:latin typeface="Calibri"/>
              <a:ea typeface="Calibri"/>
              <a:cs typeface="Calibri"/>
              <a:sym typeface="Calibri"/>
            </a:endParaRPr>
          </a:p>
          <a:p>
            <a:pPr marL="457200" marR="253593" lvl="0" indent="-349885" algn="just" rtl="0">
              <a:lnSpc>
                <a:spcPct val="139649"/>
              </a:lnSpc>
              <a:spcBef>
                <a:spcPts val="0"/>
              </a:spcBef>
              <a:spcAft>
                <a:spcPts val="0"/>
              </a:spcAft>
              <a:buClr>
                <a:schemeClr val="dk1"/>
              </a:buClr>
              <a:buSzPts val="1910"/>
              <a:buFont typeface="Calibri"/>
              <a:buChar char="❏"/>
            </a:pPr>
            <a:r>
              <a:rPr lang="en" sz="1910">
                <a:solidFill>
                  <a:schemeClr val="dk1"/>
                </a:solidFill>
                <a:latin typeface="Calibri"/>
                <a:ea typeface="Calibri"/>
                <a:cs typeface="Calibri"/>
                <a:sym typeface="Calibri"/>
              </a:rPr>
              <a:t>Board can make Declaration of Illegality over the procurement award decision</a:t>
            </a:r>
            <a:endParaRPr sz="1910">
              <a:solidFill>
                <a:schemeClr val="dk1"/>
              </a:solidFill>
              <a:latin typeface="Calibri"/>
              <a:ea typeface="Calibri"/>
              <a:cs typeface="Calibri"/>
              <a:sym typeface="Calibri"/>
            </a:endParaRPr>
          </a:p>
          <a:p>
            <a:pPr marL="457200" marR="253593" lvl="0" indent="-349885" algn="just" rtl="0">
              <a:lnSpc>
                <a:spcPct val="139649"/>
              </a:lnSpc>
              <a:spcBef>
                <a:spcPts val="0"/>
              </a:spcBef>
              <a:spcAft>
                <a:spcPts val="0"/>
              </a:spcAft>
              <a:buClr>
                <a:schemeClr val="dk1"/>
              </a:buClr>
              <a:buSzPts val="1910"/>
              <a:buFont typeface="Calibri"/>
              <a:buChar char="❏"/>
            </a:pPr>
            <a:r>
              <a:rPr lang="en" sz="1910">
                <a:solidFill>
                  <a:schemeClr val="dk1"/>
                </a:solidFill>
                <a:latin typeface="Calibri"/>
                <a:ea typeface="Calibri"/>
                <a:cs typeface="Calibri"/>
                <a:sym typeface="Calibri"/>
              </a:rPr>
              <a:t>Claimant can file for damages to be awarded by the Complaints Board</a:t>
            </a:r>
            <a:endParaRPr sz="1910">
              <a:solidFill>
                <a:schemeClr val="dk1"/>
              </a:solidFill>
              <a:latin typeface="Calibri"/>
              <a:ea typeface="Calibri"/>
              <a:cs typeface="Calibri"/>
              <a:sym typeface="Calibri"/>
            </a:endParaRPr>
          </a:p>
          <a:p>
            <a:pPr marL="457200" marR="253593" lvl="0" indent="-349885" algn="just" rtl="0">
              <a:lnSpc>
                <a:spcPct val="139649"/>
              </a:lnSpc>
              <a:spcBef>
                <a:spcPts val="0"/>
              </a:spcBef>
              <a:spcAft>
                <a:spcPts val="0"/>
              </a:spcAft>
              <a:buClr>
                <a:schemeClr val="dk1"/>
              </a:buClr>
              <a:buSzPts val="1910"/>
              <a:buFont typeface="Calibri"/>
              <a:buChar char="❏"/>
            </a:pPr>
            <a:r>
              <a:rPr lang="en" sz="1910">
                <a:solidFill>
                  <a:schemeClr val="dk1"/>
                </a:solidFill>
                <a:latin typeface="Calibri"/>
                <a:ea typeface="Calibri"/>
                <a:cs typeface="Calibri"/>
                <a:sym typeface="Calibri"/>
              </a:rPr>
              <a:t>Cost of filing claim is low</a:t>
            </a:r>
            <a:endParaRPr sz="1910">
              <a:solidFill>
                <a:schemeClr val="dk1"/>
              </a:solidFill>
              <a:latin typeface="Calibri"/>
              <a:ea typeface="Calibri"/>
              <a:cs typeface="Calibri"/>
              <a:sym typeface="Calibri"/>
            </a:endParaRPr>
          </a:p>
          <a:p>
            <a:pPr marL="457200" marR="253593" lvl="0" indent="-349885" algn="just" rtl="0">
              <a:lnSpc>
                <a:spcPct val="139649"/>
              </a:lnSpc>
              <a:spcBef>
                <a:spcPts val="0"/>
              </a:spcBef>
              <a:spcAft>
                <a:spcPts val="0"/>
              </a:spcAft>
              <a:buClr>
                <a:schemeClr val="dk1"/>
              </a:buClr>
              <a:buSzPts val="1910"/>
              <a:buFont typeface="Calibri"/>
              <a:buChar char="❏"/>
            </a:pPr>
            <a:r>
              <a:rPr lang="en" sz="1910">
                <a:solidFill>
                  <a:schemeClr val="dk1"/>
                </a:solidFill>
                <a:latin typeface="Calibri"/>
                <a:ea typeface="Calibri"/>
                <a:cs typeface="Calibri"/>
                <a:sym typeface="Calibri"/>
              </a:rPr>
              <a:t>Decisions taken by the Complaints Board are binding and enforceable</a:t>
            </a:r>
            <a:endParaRPr sz="1910">
              <a:solidFill>
                <a:schemeClr val="dk1"/>
              </a:solidFill>
              <a:latin typeface="Calibri"/>
              <a:ea typeface="Calibri"/>
              <a:cs typeface="Calibri"/>
              <a:sym typeface="Calibri"/>
            </a:endParaRPr>
          </a:p>
          <a:p>
            <a:pPr marL="457200" marR="253593" lvl="0" indent="-349885" algn="just" rtl="0">
              <a:lnSpc>
                <a:spcPct val="139649"/>
              </a:lnSpc>
              <a:spcBef>
                <a:spcPts val="0"/>
              </a:spcBef>
              <a:spcAft>
                <a:spcPts val="0"/>
              </a:spcAft>
              <a:buClr>
                <a:schemeClr val="dk1"/>
              </a:buClr>
              <a:buSzPts val="1910"/>
              <a:buFont typeface="Calibri"/>
              <a:buChar char="❏"/>
            </a:pPr>
            <a:r>
              <a:rPr lang="en" sz="1910">
                <a:solidFill>
                  <a:schemeClr val="dk1"/>
                </a:solidFill>
                <a:latin typeface="Calibri"/>
                <a:ea typeface="Calibri"/>
                <a:cs typeface="Calibri"/>
                <a:sym typeface="Calibri"/>
              </a:rPr>
              <a:t>Losing party may appeal to court. </a:t>
            </a:r>
            <a:endParaRPr sz="1910">
              <a:solidFill>
                <a:schemeClr val="dk1"/>
              </a:solidFill>
              <a:latin typeface="Calibri"/>
              <a:ea typeface="Calibri"/>
              <a:cs typeface="Calibri"/>
              <a:sym typeface="Calibri"/>
            </a:endParaRPr>
          </a:p>
          <a:p>
            <a:pPr marL="0" lvl="0" indent="0" algn="l" rtl="0">
              <a:lnSpc>
                <a:spcPct val="95000"/>
              </a:lnSpc>
              <a:spcBef>
                <a:spcPts val="0"/>
              </a:spcBef>
              <a:spcAft>
                <a:spcPts val="1200"/>
              </a:spcAft>
              <a:buSzPts val="1018"/>
              <a:buNone/>
            </a:pPr>
            <a:endParaRPr sz="1665"/>
          </a:p>
        </p:txBody>
      </p:sp>
      <p:sp>
        <p:nvSpPr>
          <p:cNvPr id="239" name="Google Shape;23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311700" y="0"/>
            <a:ext cx="8520600" cy="49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b="1"/>
              <a:t>Danish Competition and Consumer Authority (CCA)...</a:t>
            </a:r>
            <a:endParaRPr sz="1800" b="1"/>
          </a:p>
        </p:txBody>
      </p:sp>
      <p:sp>
        <p:nvSpPr>
          <p:cNvPr id="245" name="Google Shape;245;p39"/>
          <p:cNvSpPr txBox="1">
            <a:spLocks noGrp="1"/>
          </p:cNvSpPr>
          <p:nvPr>
            <p:ph type="body" idx="1"/>
          </p:nvPr>
        </p:nvSpPr>
        <p:spPr>
          <a:xfrm>
            <a:off x="311700" y="773100"/>
            <a:ext cx="8520600" cy="3795900"/>
          </a:xfrm>
          <a:prstGeom prst="rect">
            <a:avLst/>
          </a:prstGeom>
        </p:spPr>
        <p:txBody>
          <a:bodyPr spcFirstLastPara="1" wrap="square" lIns="91425" tIns="91425" rIns="91425" bIns="91425" anchor="t" anchorCtr="0">
            <a:noAutofit/>
          </a:bodyPr>
          <a:lstStyle/>
          <a:p>
            <a:pPr marL="457200" marR="253746" lvl="0" indent="-323850" algn="just" rtl="0">
              <a:lnSpc>
                <a:spcPct val="159797"/>
              </a:lnSpc>
              <a:spcBef>
                <a:spcPts val="2480"/>
              </a:spcBef>
              <a:spcAft>
                <a:spcPts val="0"/>
              </a:spcAft>
              <a:buClr>
                <a:schemeClr val="dk1"/>
              </a:buClr>
              <a:buSzPts val="1500"/>
              <a:buChar char="❏"/>
            </a:pPr>
            <a:r>
              <a:rPr lang="en" sz="1500">
                <a:solidFill>
                  <a:schemeClr val="dk1"/>
                </a:solidFill>
              </a:rPr>
              <a:t>CCA can bring court proceedings against contracting authorities via the Danish Complaints Board </a:t>
            </a:r>
            <a:endParaRPr sz="1500">
              <a:solidFill>
                <a:schemeClr val="dk1"/>
              </a:solidFill>
            </a:endParaRPr>
          </a:p>
          <a:p>
            <a:pPr marL="457200" marR="253746" lvl="0" indent="-323850" algn="just" rtl="0">
              <a:lnSpc>
                <a:spcPct val="159797"/>
              </a:lnSpc>
              <a:spcBef>
                <a:spcPts val="0"/>
              </a:spcBef>
              <a:spcAft>
                <a:spcPts val="0"/>
              </a:spcAft>
              <a:buClr>
                <a:schemeClr val="dk1"/>
              </a:buClr>
              <a:buSzPts val="1500"/>
              <a:buChar char="❏"/>
            </a:pPr>
            <a:r>
              <a:rPr lang="en" sz="1500">
                <a:solidFill>
                  <a:schemeClr val="dk1"/>
                </a:solidFill>
              </a:rPr>
              <a:t>CCA allows bidders to express their issues </a:t>
            </a:r>
            <a:r>
              <a:rPr lang="en" sz="1500" i="1">
                <a:solidFill>
                  <a:schemeClr val="dk1"/>
                </a:solidFill>
              </a:rPr>
              <a:t>during the procurement  procedure</a:t>
            </a:r>
            <a:r>
              <a:rPr lang="en" sz="1500">
                <a:solidFill>
                  <a:schemeClr val="dk1"/>
                </a:solidFill>
              </a:rPr>
              <a:t> - its intervention frequently solves potential problems before contract is awarded.</a:t>
            </a:r>
            <a:endParaRPr sz="1500">
              <a:solidFill>
                <a:schemeClr val="dk1"/>
              </a:solidFill>
            </a:endParaRPr>
          </a:p>
          <a:p>
            <a:pPr marL="457200" lvl="0" indent="0" algn="l" rtl="0">
              <a:lnSpc>
                <a:spcPct val="100000"/>
              </a:lnSpc>
              <a:spcBef>
                <a:spcPts val="0"/>
              </a:spcBef>
              <a:spcAft>
                <a:spcPts val="0"/>
              </a:spcAft>
              <a:buNone/>
            </a:pP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rPr>
              <a:t>After the contract is awarded, CAA can no longer intervene and the complaint must be filed with either the Complaints Board or the Courts. </a:t>
            </a:r>
            <a:endParaRPr sz="1500">
              <a:solidFill>
                <a:schemeClr val="dk1"/>
              </a:solidFill>
            </a:endParaRPr>
          </a:p>
          <a:p>
            <a:pPr marL="457200" lvl="0" indent="0" algn="l" rtl="0">
              <a:lnSpc>
                <a:spcPct val="100000"/>
              </a:lnSpc>
              <a:spcBef>
                <a:spcPts val="0"/>
              </a:spcBef>
              <a:spcAft>
                <a:spcPts val="0"/>
              </a:spcAft>
              <a:buNone/>
            </a:pP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rPr>
              <a:t>The CCA also publishes guidelines on how procurement rules should be interpreted.</a:t>
            </a:r>
            <a:endParaRPr sz="1500"/>
          </a:p>
          <a:p>
            <a:pPr marL="0" lvl="0" indent="0" algn="l" rtl="0">
              <a:spcBef>
                <a:spcPts val="0"/>
              </a:spcBef>
              <a:spcAft>
                <a:spcPts val="0"/>
              </a:spcAft>
              <a:buClr>
                <a:schemeClr val="dk1"/>
              </a:buClr>
              <a:buSzPts val="1100"/>
              <a:buFont typeface="Arial"/>
              <a:buNone/>
            </a:pPr>
            <a:endParaRPr sz="1500"/>
          </a:p>
          <a:p>
            <a:pPr marL="0" lvl="0" indent="0" algn="l" rtl="0">
              <a:spcBef>
                <a:spcPts val="1200"/>
              </a:spcBef>
              <a:spcAft>
                <a:spcPts val="1200"/>
              </a:spcAft>
              <a:buNone/>
            </a:pPr>
            <a:endParaRPr/>
          </a:p>
        </p:txBody>
      </p:sp>
      <p:sp>
        <p:nvSpPr>
          <p:cNvPr id="246" name="Google Shape;24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311700" y="276100"/>
            <a:ext cx="8520600" cy="567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Competition Authority (Sweden) </a:t>
            </a:r>
            <a:endParaRPr/>
          </a:p>
        </p:txBody>
      </p:sp>
      <p:sp>
        <p:nvSpPr>
          <p:cNvPr id="252" name="Google Shape;252;p40"/>
          <p:cNvSpPr txBox="1">
            <a:spLocks noGrp="1"/>
          </p:cNvSpPr>
          <p:nvPr>
            <p:ph type="body" idx="1"/>
          </p:nvPr>
        </p:nvSpPr>
        <p:spPr>
          <a:xfrm>
            <a:off x="311700" y="907200"/>
            <a:ext cx="8520600" cy="4007400"/>
          </a:xfrm>
          <a:prstGeom prst="rect">
            <a:avLst/>
          </a:prstGeom>
        </p:spPr>
        <p:txBody>
          <a:bodyPr spcFirstLastPara="1" wrap="square" lIns="91425" tIns="91425" rIns="91425" bIns="91425" anchor="t" anchorCtr="0">
            <a:normAutofit fontScale="40000" lnSpcReduction="20000"/>
          </a:bodyPr>
          <a:lstStyle/>
          <a:p>
            <a:pPr marL="457200" lvl="0" indent="-353060" algn="l" rtl="0">
              <a:lnSpc>
                <a:spcPct val="100000"/>
              </a:lnSpc>
              <a:spcBef>
                <a:spcPts val="2974"/>
              </a:spcBef>
              <a:spcAft>
                <a:spcPts val="0"/>
              </a:spcAft>
              <a:buClr>
                <a:schemeClr val="dk1"/>
              </a:buClr>
              <a:buSzPct val="100000"/>
              <a:buChar char="❏"/>
            </a:pPr>
            <a:r>
              <a:rPr lang="en" sz="4900">
                <a:solidFill>
                  <a:schemeClr val="dk1"/>
                </a:solidFill>
              </a:rPr>
              <a:t>Sweden’s National Competition Authority (NCA) monitors public procurement legal compliance </a:t>
            </a:r>
            <a:endParaRPr sz="4900">
              <a:solidFill>
                <a:schemeClr val="dk1"/>
              </a:solidFill>
            </a:endParaRPr>
          </a:p>
          <a:p>
            <a:pPr marL="457200" lvl="0" indent="0" algn="l" rtl="0">
              <a:lnSpc>
                <a:spcPct val="100000"/>
              </a:lnSpc>
              <a:spcBef>
                <a:spcPts val="2974"/>
              </a:spcBef>
              <a:spcAft>
                <a:spcPts val="0"/>
              </a:spcAft>
              <a:buNone/>
            </a:pPr>
            <a:endParaRPr sz="4900">
              <a:solidFill>
                <a:schemeClr val="dk1"/>
              </a:solidFill>
            </a:endParaRPr>
          </a:p>
          <a:p>
            <a:pPr marL="457200" marR="253746" lvl="0" indent="-353060" algn="just" rtl="0">
              <a:lnSpc>
                <a:spcPct val="159644"/>
              </a:lnSpc>
              <a:spcBef>
                <a:spcPts val="1086"/>
              </a:spcBef>
              <a:spcAft>
                <a:spcPts val="0"/>
              </a:spcAft>
              <a:buClr>
                <a:schemeClr val="dk1"/>
              </a:buClr>
              <a:buSzPct val="100000"/>
              <a:buChar char="❏"/>
            </a:pPr>
            <a:r>
              <a:rPr lang="en" sz="4900">
                <a:solidFill>
                  <a:schemeClr val="dk1"/>
                </a:solidFill>
              </a:rPr>
              <a:t>NCA can bring proceedings in court against contracting authorities awarding contracts in contravention of public procurement laws</a:t>
            </a:r>
            <a:endParaRPr sz="4900">
              <a:solidFill>
                <a:schemeClr val="dk1"/>
              </a:solidFill>
            </a:endParaRPr>
          </a:p>
          <a:p>
            <a:pPr marL="457200" marR="253746" lvl="0" indent="0" algn="just" rtl="0">
              <a:lnSpc>
                <a:spcPct val="159644"/>
              </a:lnSpc>
              <a:spcBef>
                <a:spcPts val="1086"/>
              </a:spcBef>
              <a:spcAft>
                <a:spcPts val="0"/>
              </a:spcAft>
              <a:buNone/>
            </a:pPr>
            <a:endParaRPr sz="4900">
              <a:solidFill>
                <a:schemeClr val="dk1"/>
              </a:solidFill>
            </a:endParaRPr>
          </a:p>
          <a:p>
            <a:pPr marL="457200" marR="253746" lvl="0" indent="-353060" algn="just" rtl="0">
              <a:lnSpc>
                <a:spcPct val="159644"/>
              </a:lnSpc>
              <a:spcBef>
                <a:spcPts val="1086"/>
              </a:spcBef>
              <a:spcAft>
                <a:spcPts val="0"/>
              </a:spcAft>
              <a:buClr>
                <a:schemeClr val="dk1"/>
              </a:buClr>
              <a:buSzPct val="100000"/>
              <a:buChar char="❏"/>
            </a:pPr>
            <a:r>
              <a:rPr lang="en" sz="4900">
                <a:solidFill>
                  <a:schemeClr val="dk1"/>
                </a:solidFill>
              </a:rPr>
              <a:t>NCA issues guidance on public procurement best practices and also produces reports on public procurement related activities</a:t>
            </a:r>
            <a:endParaRPr sz="4900">
              <a:solidFill>
                <a:schemeClr val="dk1"/>
              </a:solidFill>
            </a:endParaRPr>
          </a:p>
          <a:p>
            <a:pPr marL="0" lvl="0" indent="0" algn="l" rtl="0">
              <a:spcBef>
                <a:spcPts val="0"/>
              </a:spcBef>
              <a:spcAft>
                <a:spcPts val="1200"/>
              </a:spcAft>
              <a:buNone/>
            </a:pPr>
            <a:endParaRPr/>
          </a:p>
        </p:txBody>
      </p:sp>
      <p:sp>
        <p:nvSpPr>
          <p:cNvPr id="253" name="Google Shape;25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p:txBody>
      </p:sp>
      <p:sp>
        <p:nvSpPr>
          <p:cNvPr id="259" name="Google Shape;259;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Wales is always praised by international bodies for having great procurement policies, but not so great on implementation and take-up.</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The Draft SP&amp;PP (Wales) Bill presents a perfect opportunity for Wales to introduce a non-judicial decision maker int Welsh procurement (£8bn spend per annum) to overcome limitations of current redress avenues, and that will be good for Welsh suppliers and drive good practices across public sector procurement.  </a:t>
            </a:r>
            <a:endParaRPr/>
          </a:p>
        </p:txBody>
      </p:sp>
      <p:sp>
        <p:nvSpPr>
          <p:cNvPr id="260" name="Google Shape;260;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89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a:t>
            </a:r>
            <a:r>
              <a:rPr lang="en" sz="2400" b="1">
                <a:solidFill>
                  <a:schemeClr val="dk2"/>
                </a:solidFill>
              </a:rPr>
              <a:t>between 2009 and 2015 how many legal challenges has your LA received?</a:t>
            </a:r>
            <a:endParaRPr sz="2400" b="1"/>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A legal challenge includes any of the following </a:t>
            </a:r>
            <a:endParaRPr/>
          </a:p>
          <a:p>
            <a:pPr marL="457200" lvl="0" indent="-342900" algn="l" rtl="0">
              <a:spcBef>
                <a:spcPts val="1200"/>
              </a:spcBef>
              <a:spcAft>
                <a:spcPts val="0"/>
              </a:spcAft>
              <a:buSzPts val="1800"/>
              <a:buChar char="-"/>
            </a:pPr>
            <a:r>
              <a:rPr lang="en"/>
              <a:t>Application for Judicial Review, or</a:t>
            </a:r>
            <a:endParaRPr/>
          </a:p>
          <a:p>
            <a:pPr marL="457200" lvl="0" indent="-342900" algn="l" rtl="0">
              <a:spcBef>
                <a:spcPts val="0"/>
              </a:spcBef>
              <a:spcAft>
                <a:spcPts val="0"/>
              </a:spcAft>
              <a:buSzPts val="1800"/>
              <a:buChar char="-"/>
            </a:pPr>
            <a:r>
              <a:rPr lang="en"/>
              <a:t>Proceedings under Public Contract Regs (new or old Regs), or </a:t>
            </a:r>
            <a:endParaRPr/>
          </a:p>
          <a:p>
            <a:pPr marL="457200" lvl="0" indent="-342900" algn="l" rtl="0">
              <a:spcBef>
                <a:spcPts val="0"/>
              </a:spcBef>
              <a:spcAft>
                <a:spcPts val="0"/>
              </a:spcAft>
              <a:buSzPts val="1800"/>
              <a:buChar char="-"/>
            </a:pPr>
            <a:r>
              <a:rPr lang="en"/>
              <a:t>Letter threatening any of the above pertaining to a procurement decision challenge, whether or not any legal action subsequently occurred</a:t>
            </a:r>
            <a:endParaRPr/>
          </a:p>
        </p:txBody>
      </p:sp>
      <p:sp>
        <p:nvSpPr>
          <p:cNvPr id="70" name="Google Shape;7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66" name="Google Shape;26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67" name="Google Shape;26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findings...</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sz="2500"/>
              <a:t>KF 1. Overall number of “legal challenges” is rising since 2009...up over </a:t>
            </a:r>
            <a:r>
              <a:rPr lang="en" sz="2500">
                <a:highlight>
                  <a:schemeClr val="lt1"/>
                </a:highlight>
              </a:rPr>
              <a:t>360%.</a:t>
            </a:r>
            <a:r>
              <a:rPr lang="en" sz="2500"/>
              <a:t>..BUT... overall number proceeding to Judicial Review </a:t>
            </a:r>
            <a:r>
              <a:rPr lang="en" sz="2500" u="sng"/>
              <a:t>actually remains low</a:t>
            </a:r>
            <a:r>
              <a:rPr lang="en" sz="2500"/>
              <a:t> </a:t>
            </a:r>
            <a:endParaRPr sz="2500"/>
          </a:p>
          <a:p>
            <a:pPr marL="0" lvl="0" indent="0" algn="l" rtl="0">
              <a:spcBef>
                <a:spcPts val="1200"/>
              </a:spcBef>
              <a:spcAft>
                <a:spcPts val="0"/>
              </a:spcAft>
              <a:buNone/>
            </a:pPr>
            <a:endParaRPr sz="2500"/>
          </a:p>
          <a:p>
            <a:pPr marL="457200" lvl="0" indent="0" algn="l" rtl="0">
              <a:spcBef>
                <a:spcPts val="1200"/>
              </a:spcBef>
              <a:spcAft>
                <a:spcPts val="1200"/>
              </a:spcAft>
              <a:buNone/>
            </a:pPr>
            <a:r>
              <a:rPr lang="en" sz="2500"/>
              <a:t>KF 2. Significant regional variations are emerging</a:t>
            </a:r>
            <a:endParaRPr sz="2500"/>
          </a:p>
        </p:txBody>
      </p:sp>
      <p:sp>
        <p:nvSpPr>
          <p:cNvPr id="77" name="Google Shape;7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findings....</a:t>
            </a: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25000" lnSpcReduction="20000"/>
          </a:bodyPr>
          <a:lstStyle/>
          <a:p>
            <a:pPr marL="457200" lvl="0" indent="0" algn="l" rtl="0">
              <a:spcBef>
                <a:spcPts val="0"/>
              </a:spcBef>
              <a:spcAft>
                <a:spcPts val="0"/>
              </a:spcAft>
              <a:buNone/>
            </a:pPr>
            <a:r>
              <a:rPr lang="en" sz="9600"/>
              <a:t>KF 3. % of challenges taken by lay litigants is rising</a:t>
            </a:r>
            <a:endParaRPr sz="9600"/>
          </a:p>
          <a:p>
            <a:pPr marL="0" lvl="0" indent="0" algn="l" rtl="0">
              <a:spcBef>
                <a:spcPts val="1200"/>
              </a:spcBef>
              <a:spcAft>
                <a:spcPts val="0"/>
              </a:spcAft>
              <a:buNone/>
            </a:pPr>
            <a:endParaRPr sz="9600"/>
          </a:p>
          <a:p>
            <a:pPr marL="457200" lvl="0" indent="0" algn="l" rtl="0">
              <a:spcBef>
                <a:spcPts val="1200"/>
              </a:spcBef>
              <a:spcAft>
                <a:spcPts val="0"/>
              </a:spcAft>
              <a:buNone/>
            </a:pPr>
            <a:r>
              <a:rPr lang="en" sz="9600"/>
              <a:t>KF 4. Local Govt sector has </a:t>
            </a:r>
            <a:r>
              <a:rPr lang="en" sz="9600" u="sng"/>
              <a:t>serious</a:t>
            </a:r>
            <a:r>
              <a:rPr lang="en" sz="9600"/>
              <a:t> data retention </a:t>
            </a:r>
            <a:endParaRPr sz="9600"/>
          </a:p>
          <a:p>
            <a:pPr marL="457200" lvl="0" indent="0" algn="l" rtl="0">
              <a:spcBef>
                <a:spcPts val="1200"/>
              </a:spcBef>
              <a:spcAft>
                <a:spcPts val="0"/>
              </a:spcAft>
              <a:buNone/>
            </a:pPr>
            <a:r>
              <a:rPr lang="en" sz="9600"/>
              <a:t>          problems that will inhibit judicial review (or indeed </a:t>
            </a:r>
            <a:endParaRPr sz="9600"/>
          </a:p>
          <a:p>
            <a:pPr marL="457200" lvl="0" indent="0" algn="l" rtl="0">
              <a:spcBef>
                <a:spcPts val="1200"/>
              </a:spcBef>
              <a:spcAft>
                <a:spcPts val="0"/>
              </a:spcAft>
              <a:buNone/>
            </a:pPr>
            <a:r>
              <a:rPr lang="en" sz="9600" i="1"/>
              <a:t>          any form</a:t>
            </a:r>
            <a:r>
              <a:rPr lang="en" sz="9600"/>
              <a:t> of administrative review….)</a:t>
            </a:r>
            <a:endParaRPr sz="9600"/>
          </a:p>
          <a:p>
            <a:pPr marL="0" lvl="0" indent="0" algn="l" rtl="0">
              <a:spcBef>
                <a:spcPts val="1200"/>
              </a:spcBef>
              <a:spcAft>
                <a:spcPts val="0"/>
              </a:spcAft>
              <a:buNone/>
            </a:pPr>
            <a:r>
              <a:rPr lang="en" sz="9600"/>
              <a:t> </a:t>
            </a:r>
            <a:endParaRPr sz="960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Patterns between Pre-Action &amp; JR Application Stages?</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1" name="Google Shape;91;p18"/>
          <p:cNvPicPr preferRelativeResize="0"/>
          <p:nvPr/>
        </p:nvPicPr>
        <p:blipFill>
          <a:blip r:embed="rId3">
            <a:alphaModFix/>
          </a:blip>
          <a:stretch>
            <a:fillRect/>
          </a:stretch>
        </p:blipFill>
        <p:spPr>
          <a:xfrm>
            <a:off x="152400" y="1461606"/>
            <a:ext cx="8679900" cy="3063494"/>
          </a:xfrm>
          <a:prstGeom prst="rect">
            <a:avLst/>
          </a:prstGeom>
          <a:noFill/>
          <a:ln>
            <a:noFill/>
          </a:ln>
        </p:spPr>
      </p:pic>
      <p:sp>
        <p:nvSpPr>
          <p:cNvPr id="92" name="Google Shape;9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Retention Concerns</a:t>
            </a:r>
            <a:endParaRPr/>
          </a:p>
        </p:txBody>
      </p:sp>
      <p:sp>
        <p:nvSpPr>
          <p:cNvPr id="98" name="Google Shape;98;p19"/>
          <p:cNvSpPr txBox="1">
            <a:spLocks noGrp="1"/>
          </p:cNvSpPr>
          <p:nvPr>
            <p:ph type="body" idx="1"/>
          </p:nvPr>
        </p:nvSpPr>
        <p:spPr>
          <a:xfrm>
            <a:off x="311700" y="962425"/>
            <a:ext cx="8610600" cy="3606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19 LAs retained NO DATA on whether any legal challenges were made </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A further 22 LAs only retained data on legal challenges made since new merged LA’s commenced</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Char char="❏"/>
            </a:pPr>
            <a:r>
              <a:rPr lang="en"/>
              <a:t>Major retrieval problem in NI where </a:t>
            </a:r>
            <a:r>
              <a:rPr lang="en">
                <a:highlight>
                  <a:schemeClr val="lt1"/>
                </a:highlight>
              </a:rPr>
              <a:t>26 Councils merged into 11..</a:t>
            </a:r>
            <a:endParaRPr>
              <a:highlight>
                <a:schemeClr val="lt1"/>
              </a:highlight>
            </a:endParaRPr>
          </a:p>
          <a:p>
            <a:pPr marL="457200" lvl="0" indent="-342900" algn="l" rtl="0">
              <a:spcBef>
                <a:spcPts val="0"/>
              </a:spcBef>
              <a:spcAft>
                <a:spcPts val="0"/>
              </a:spcAft>
              <a:buSzPts val="1800"/>
              <a:buChar char="❏"/>
            </a:pPr>
            <a:r>
              <a:rPr lang="en">
                <a:highlight>
                  <a:schemeClr val="lt1"/>
                </a:highlight>
              </a:rPr>
              <a:t>Problems in England ...some Councils destroy most tender data within 12 mts </a:t>
            </a:r>
            <a:endParaRPr>
              <a:highlight>
                <a:schemeClr val="lt1"/>
              </a:highlight>
            </a:endParaRPr>
          </a:p>
          <a:p>
            <a:pPr marL="457200" lvl="0" indent="-342900" algn="l" rtl="0">
              <a:spcBef>
                <a:spcPts val="0"/>
              </a:spcBef>
              <a:spcAft>
                <a:spcPts val="0"/>
              </a:spcAft>
              <a:buSzPts val="1800"/>
              <a:buChar char="❏"/>
            </a:pPr>
            <a:r>
              <a:rPr lang="en" i="1">
                <a:highlight>
                  <a:schemeClr val="lt1"/>
                </a:highlight>
              </a:rPr>
              <a:t>How would Wales fare had the Williams Report been implemented?</a:t>
            </a:r>
            <a:endParaRPr i="1">
              <a:highlight>
                <a:schemeClr val="lt1"/>
              </a:highlight>
            </a:endParaRPr>
          </a:p>
        </p:txBody>
      </p:sp>
      <p:sp>
        <p:nvSpPr>
          <p:cNvPr id="99" name="Google Shape;9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Rising Trend in Legal Challenges over reference period</a:t>
            </a:r>
            <a:endParaRPr/>
          </a:p>
        </p:txBody>
      </p:sp>
      <p:sp>
        <p:nvSpPr>
          <p:cNvPr id="105" name="Google Shape;105;p20"/>
          <p:cNvSpPr txBox="1">
            <a:spLocks noGrp="1"/>
          </p:cNvSpPr>
          <p:nvPr>
            <p:ph type="body" idx="1"/>
          </p:nvPr>
        </p:nvSpPr>
        <p:spPr>
          <a:xfrm>
            <a:off x="311700" y="1328750"/>
            <a:ext cx="8520600" cy="3240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6" name="Google Shape;106;p20"/>
          <p:cNvPicPr preferRelativeResize="0"/>
          <p:nvPr/>
        </p:nvPicPr>
        <p:blipFill>
          <a:blip r:embed="rId3">
            <a:alphaModFix/>
          </a:blip>
          <a:stretch>
            <a:fillRect/>
          </a:stretch>
        </p:blipFill>
        <p:spPr>
          <a:xfrm>
            <a:off x="311700" y="1923900"/>
            <a:ext cx="8345875" cy="2925125"/>
          </a:xfrm>
          <a:prstGeom prst="rect">
            <a:avLst/>
          </a:prstGeom>
          <a:noFill/>
          <a:ln>
            <a:noFill/>
          </a:ln>
        </p:spPr>
      </p:pic>
      <p:sp>
        <p:nvSpPr>
          <p:cNvPr id="107" name="Google Shape;10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184675"/>
            <a:ext cx="8520600" cy="588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Numbers of Legal Challenges by Region</a:t>
            </a:r>
            <a:endParaRPr/>
          </a:p>
        </p:txBody>
      </p:sp>
      <p:sp>
        <p:nvSpPr>
          <p:cNvPr id="113" name="Google Shape;113;p21"/>
          <p:cNvSpPr txBox="1">
            <a:spLocks noGrp="1"/>
          </p:cNvSpPr>
          <p:nvPr>
            <p:ph type="body" idx="1"/>
          </p:nvPr>
        </p:nvSpPr>
        <p:spPr>
          <a:xfrm>
            <a:off x="887600" y="994000"/>
            <a:ext cx="8520600" cy="3984000"/>
          </a:xfrm>
          <a:prstGeom prst="rect">
            <a:avLst/>
          </a:prstGeom>
        </p:spPr>
        <p:txBody>
          <a:bodyPr spcFirstLastPara="1" wrap="square" lIns="91425" tIns="91425" rIns="91425" bIns="91425" anchor="t" anchorCtr="0">
            <a:noAutofit/>
          </a:bodyPr>
          <a:lstStyle/>
          <a:p>
            <a:pPr marL="15039" marR="21041" lvl="0" indent="253278" algn="just" rtl="0">
              <a:lnSpc>
                <a:spcPct val="98469"/>
              </a:lnSpc>
              <a:spcBef>
                <a:spcPts val="62"/>
              </a:spcBef>
              <a:spcAft>
                <a:spcPts val="0"/>
              </a:spcAft>
              <a:buNone/>
            </a:pPr>
            <a:r>
              <a:rPr lang="en" sz="2400" i="1">
                <a:solidFill>
                  <a:srgbClr val="231F20"/>
                </a:solidFill>
                <a:highlight>
                  <a:srgbClr val="4A86E8"/>
                </a:highlight>
              </a:rPr>
              <a:t>Scotland - 89</a:t>
            </a:r>
            <a:endParaRPr sz="2400" i="1">
              <a:solidFill>
                <a:srgbClr val="231F20"/>
              </a:solidFill>
              <a:highlight>
                <a:srgbClr val="4A86E8"/>
              </a:highlight>
            </a:endParaRPr>
          </a:p>
          <a:p>
            <a:pPr marL="15039" marR="21041" lvl="0" indent="253278" algn="just" rtl="0">
              <a:lnSpc>
                <a:spcPct val="98469"/>
              </a:lnSpc>
              <a:spcBef>
                <a:spcPts val="62"/>
              </a:spcBef>
              <a:spcAft>
                <a:spcPts val="0"/>
              </a:spcAft>
              <a:buNone/>
            </a:pPr>
            <a:r>
              <a:rPr lang="en" sz="2400" i="1">
                <a:solidFill>
                  <a:srgbClr val="231F20"/>
                </a:solidFill>
                <a:highlight>
                  <a:schemeClr val="lt1"/>
                </a:highlight>
              </a:rPr>
              <a:t>London - 54 </a:t>
            </a:r>
            <a:endParaRPr sz="2400" i="1">
              <a:solidFill>
                <a:srgbClr val="231F20"/>
              </a:solidFill>
              <a:highlight>
                <a:schemeClr val="lt1"/>
              </a:highlight>
            </a:endParaRPr>
          </a:p>
          <a:p>
            <a:pPr marL="15039" marR="21041" lvl="0" indent="253278" algn="just" rtl="0">
              <a:lnSpc>
                <a:spcPct val="98469"/>
              </a:lnSpc>
              <a:spcBef>
                <a:spcPts val="62"/>
              </a:spcBef>
              <a:spcAft>
                <a:spcPts val="0"/>
              </a:spcAft>
              <a:buNone/>
            </a:pPr>
            <a:r>
              <a:rPr lang="en" sz="2400" i="1">
                <a:solidFill>
                  <a:srgbClr val="231F20"/>
                </a:solidFill>
                <a:highlight>
                  <a:schemeClr val="lt1"/>
                </a:highlight>
              </a:rPr>
              <a:t>East Midlands - 52</a:t>
            </a:r>
            <a:r>
              <a:rPr lang="en" sz="2400">
                <a:solidFill>
                  <a:srgbClr val="231F20"/>
                </a:solidFill>
                <a:highlight>
                  <a:schemeClr val="lt1"/>
                </a:highlight>
              </a:rPr>
              <a:t> </a:t>
            </a:r>
            <a:endParaRPr sz="2400">
              <a:solidFill>
                <a:srgbClr val="231F20"/>
              </a:solidFill>
              <a:highlight>
                <a:schemeClr val="lt1"/>
              </a:highlight>
            </a:endParaRPr>
          </a:p>
          <a:p>
            <a:pPr marL="15039" marR="21041" lvl="0" indent="253278" algn="just" rtl="0">
              <a:lnSpc>
                <a:spcPct val="98469"/>
              </a:lnSpc>
              <a:spcBef>
                <a:spcPts val="62"/>
              </a:spcBef>
              <a:spcAft>
                <a:spcPts val="0"/>
              </a:spcAft>
              <a:buNone/>
            </a:pPr>
            <a:endParaRPr sz="2400">
              <a:solidFill>
                <a:srgbClr val="231F20"/>
              </a:solidFill>
              <a:highlight>
                <a:schemeClr val="lt1"/>
              </a:highlight>
            </a:endParaRPr>
          </a:p>
          <a:p>
            <a:pPr marL="15039" marR="21041" lvl="0" indent="253278" algn="just" rtl="0">
              <a:lnSpc>
                <a:spcPct val="98469"/>
              </a:lnSpc>
              <a:spcBef>
                <a:spcPts val="62"/>
              </a:spcBef>
              <a:spcAft>
                <a:spcPts val="0"/>
              </a:spcAft>
              <a:buNone/>
            </a:pPr>
            <a:r>
              <a:rPr lang="en" sz="2400">
                <a:solidFill>
                  <a:srgbClr val="231F20"/>
                </a:solidFill>
                <a:highlight>
                  <a:schemeClr val="lt1"/>
                </a:highlight>
              </a:rPr>
              <a:t>By contrast, </a:t>
            </a:r>
            <a:r>
              <a:rPr lang="en" sz="2400" u="sng">
                <a:solidFill>
                  <a:srgbClr val="231F20"/>
                </a:solidFill>
                <a:highlight>
                  <a:schemeClr val="lt1"/>
                </a:highlight>
              </a:rPr>
              <a:t>fewest legal challenges</a:t>
            </a:r>
            <a:r>
              <a:rPr lang="en" sz="2400">
                <a:solidFill>
                  <a:srgbClr val="231F20"/>
                </a:solidFill>
                <a:highlight>
                  <a:schemeClr val="lt1"/>
                </a:highlight>
              </a:rPr>
              <a:t> were in:</a:t>
            </a:r>
            <a:endParaRPr sz="2400">
              <a:solidFill>
                <a:srgbClr val="231F20"/>
              </a:solidFill>
              <a:highlight>
                <a:schemeClr val="lt1"/>
              </a:highlight>
            </a:endParaRPr>
          </a:p>
          <a:p>
            <a:pPr marL="0" marR="21041" lvl="0" indent="0" algn="just" rtl="0">
              <a:lnSpc>
                <a:spcPct val="98469"/>
              </a:lnSpc>
              <a:spcBef>
                <a:spcPts val="62"/>
              </a:spcBef>
              <a:spcAft>
                <a:spcPts val="0"/>
              </a:spcAft>
              <a:buNone/>
            </a:pPr>
            <a:endParaRPr sz="2400" i="1">
              <a:solidFill>
                <a:srgbClr val="231F20"/>
              </a:solidFill>
              <a:highlight>
                <a:schemeClr val="lt1"/>
              </a:highlight>
            </a:endParaRPr>
          </a:p>
          <a:p>
            <a:pPr marL="15039" marR="21041" lvl="0" indent="253278" algn="just" rtl="0">
              <a:lnSpc>
                <a:spcPct val="98469"/>
              </a:lnSpc>
              <a:spcBef>
                <a:spcPts val="62"/>
              </a:spcBef>
              <a:spcAft>
                <a:spcPts val="0"/>
              </a:spcAft>
              <a:buNone/>
            </a:pPr>
            <a:r>
              <a:rPr lang="en" sz="2400" i="1">
                <a:solidFill>
                  <a:srgbClr val="231F20"/>
                </a:solidFill>
                <a:highlight>
                  <a:schemeClr val="lt1"/>
                </a:highlight>
              </a:rPr>
              <a:t>West Midlands - 22 </a:t>
            </a:r>
            <a:endParaRPr sz="2400" i="1">
              <a:solidFill>
                <a:srgbClr val="231F20"/>
              </a:solidFill>
              <a:highlight>
                <a:schemeClr val="lt1"/>
              </a:highlight>
            </a:endParaRPr>
          </a:p>
          <a:p>
            <a:pPr marL="15039" marR="21041" lvl="0" indent="253278" algn="just" rtl="0">
              <a:lnSpc>
                <a:spcPct val="98469"/>
              </a:lnSpc>
              <a:spcBef>
                <a:spcPts val="62"/>
              </a:spcBef>
              <a:spcAft>
                <a:spcPts val="0"/>
              </a:spcAft>
              <a:buClr>
                <a:schemeClr val="dk1"/>
              </a:buClr>
              <a:buSzPts val="1100"/>
              <a:buFont typeface="Arial"/>
              <a:buNone/>
            </a:pPr>
            <a:r>
              <a:rPr lang="en" sz="2400" i="1">
                <a:solidFill>
                  <a:srgbClr val="231F20"/>
                </a:solidFill>
                <a:highlight>
                  <a:schemeClr val="lt1"/>
                </a:highlight>
              </a:rPr>
              <a:t>North West of England - 23</a:t>
            </a:r>
            <a:endParaRPr sz="2400" i="1">
              <a:solidFill>
                <a:srgbClr val="231F20"/>
              </a:solidFill>
              <a:highlight>
                <a:schemeClr val="lt1"/>
              </a:highlight>
            </a:endParaRPr>
          </a:p>
          <a:p>
            <a:pPr marL="15039" marR="21041" lvl="0" indent="253278" algn="just" rtl="0">
              <a:lnSpc>
                <a:spcPct val="98469"/>
              </a:lnSpc>
              <a:spcBef>
                <a:spcPts val="62"/>
              </a:spcBef>
              <a:spcAft>
                <a:spcPts val="0"/>
              </a:spcAft>
              <a:buClr>
                <a:schemeClr val="dk1"/>
              </a:buClr>
              <a:buSzPts val="1100"/>
              <a:buFont typeface="Arial"/>
              <a:buNone/>
            </a:pPr>
            <a:r>
              <a:rPr lang="en" sz="2400" i="1">
                <a:solidFill>
                  <a:srgbClr val="231F20"/>
                </a:solidFill>
                <a:highlight>
                  <a:srgbClr val="FF0000"/>
                </a:highlight>
              </a:rPr>
              <a:t>Wales - 12</a:t>
            </a:r>
            <a:r>
              <a:rPr lang="en" sz="2400" i="1">
                <a:solidFill>
                  <a:srgbClr val="231F20"/>
                </a:solidFill>
                <a:highlight>
                  <a:schemeClr val="lt1"/>
                </a:highlight>
              </a:rPr>
              <a:t> </a:t>
            </a:r>
            <a:endParaRPr sz="2400" i="1">
              <a:solidFill>
                <a:srgbClr val="231F20"/>
              </a:solidFill>
              <a:highlight>
                <a:schemeClr val="lt1"/>
              </a:highlight>
            </a:endParaRPr>
          </a:p>
        </p:txBody>
      </p:sp>
      <p:sp>
        <p:nvSpPr>
          <p:cNvPr id="114" name="Google Shape;11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1974</Words>
  <Application>Microsoft Office PowerPoint</Application>
  <PresentationFormat>On-screen Show (16:9)</PresentationFormat>
  <Paragraphs>222</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Gill Sans</vt:lpstr>
      <vt:lpstr>Simple Light</vt:lpstr>
      <vt:lpstr>Public Law Project 2021 Conference</vt:lpstr>
      <vt:lpstr>Research Published in ….</vt:lpstr>
      <vt:lpstr>...between 2009 and 2015 how many legal challenges has your LA received?</vt:lpstr>
      <vt:lpstr>Key findings...</vt:lpstr>
      <vt:lpstr>Key findings....</vt:lpstr>
      <vt:lpstr>Patterns between Pre-Action &amp; JR Application Stages?</vt:lpstr>
      <vt:lpstr>Data Retention Concerns</vt:lpstr>
      <vt:lpstr>Rising Trend in Legal Challenges over reference period</vt:lpstr>
      <vt:lpstr>Numbers of Legal Challenges by Region</vt:lpstr>
      <vt:lpstr>In some years there were NO challenges in Wales...</vt:lpstr>
      <vt:lpstr>Ministry of Justice “fears” that JR would rise has NOT occurred</vt:lpstr>
      <vt:lpstr>Ministry of Justice take note...</vt:lpstr>
      <vt:lpstr>Annual Growth of Litigants in Person</vt:lpstr>
      <vt:lpstr>Litigants in Person - Regional Variations</vt:lpstr>
      <vt:lpstr>Regional Challenges by Third Parties </vt:lpstr>
      <vt:lpstr>As seen below, the figures also illustrate significant regional differences in the prevalence of the pre-action threat, Wales has a low level of pre-action threat challenges ...</vt:lpstr>
      <vt:lpstr>...and Wales has low level of JR in procurement cases</vt:lpstr>
      <vt:lpstr>Conclusions on Study:</vt:lpstr>
      <vt:lpstr>Which brings us to the question: Is it not about time Wales had a Procurement Ombudsman?</vt:lpstr>
      <vt:lpstr>It’s not an entirely new idea...</vt:lpstr>
      <vt:lpstr>The Draft Social Partnership and Public Procurement (Wales) Bill presents a perfect opportunity to remedy this lacuna.…the Bill’s main aim is to get covered public bodies to make reasonable effort to include FG&amp;WBA’s objectives, fair work and socially responsible procurement requirements into (some) public procurement in Wales ...HOWEVER...     </vt:lpstr>
      <vt:lpstr>Draft Social P’ship &amp; Public Procurement (Wales) Bill 2021</vt:lpstr>
      <vt:lpstr>What possible models could Wales adopt…? </vt:lpstr>
      <vt:lpstr>Canadian Procurement Ombudsman: main features</vt:lpstr>
      <vt:lpstr>...or the German Procurement Review Boards Model ?</vt:lpstr>
      <vt:lpstr>Complaints Board Model (Denmark)</vt:lpstr>
      <vt:lpstr>Danish Competition and Consumer Authority (CCA)...</vt:lpstr>
      <vt:lpstr>Competition Authority (Sweden)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Law Project 2021 Conference</dc:title>
  <cp:lastModifiedBy>Rinku Yunusa</cp:lastModifiedBy>
  <cp:revision>1</cp:revision>
  <dcterms:modified xsi:type="dcterms:W3CDTF">2021-05-25T09:14:15Z</dcterms:modified>
</cp:coreProperties>
</file>