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6" r:id="rId2"/>
    <p:sldId id="276" r:id="rId3"/>
    <p:sldId id="282" r:id="rId4"/>
    <p:sldId id="281" r:id="rId5"/>
    <p:sldId id="283" r:id="rId6"/>
    <p:sldId id="280" r:id="rId7"/>
    <p:sldId id="285" r:id="rId8"/>
    <p:sldId id="284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DC3D-1B13-42C0-B8BA-FDDECB35665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5535B-E54D-4744-A3BC-C5ECE2BDB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5535B-E54D-4744-A3BC-C5ECE2BDBA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0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5535B-E54D-4744-A3BC-C5ECE2BDBA0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3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CD6A-82AD-4D70-8E52-EB73E43DC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D3FA0-C1C8-4840-96E6-34B8BB3CD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8E638-6AB1-49C5-B6DD-BFFC6E03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2815-D19F-4E80-AD3B-63AB7F16020F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BA0F0-6737-44A6-829E-5112A18B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11914-52A7-4F9F-A938-815E34B1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4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43EE-F875-41C0-97EC-43BCBCEF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C1AE4-5EE5-4283-95D9-9D0033F24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49938-735F-43B2-8BD4-6AC4D9D8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59B7-AFE7-42B9-A9B3-1C71978041D7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2FEB4-483E-445B-AB53-08BF4870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10B0F-BA0C-4921-B47B-493E3708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6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977FE7-F3C6-4670-A230-46981D6BB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852D2-4391-4ADF-8924-A32E6B4A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1BF1-E4CF-4AA6-BFDE-8C7E3D8C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E903-C723-41A4-B72B-2BD2B405E85C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E8EE5-8AF4-453B-B87A-3D729477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06DFC-AC6D-4339-B219-5F38D163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AE27-E11F-4AB2-A1E8-603D1B83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A524-B4E3-4486-8263-40F64112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992BB-3FC7-451A-948F-247EC88A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CED5-FB99-4A26-9850-D9D7929C996F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43D2F-9326-439B-93FA-B7058C7B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E706-22C5-4BEC-8404-98D36E8C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2119-6160-48FF-8837-F59E1C1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52E62-19F4-4A6B-9838-36ED06D1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54DD-37E2-43F4-BB8C-6F2EE763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815-FDDC-4097-8038-541D6579ECCB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7C37A-1ABE-4484-9EE7-095A406D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CEA0D-1BEA-410B-A06B-366A69B8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6CAE-5336-41D5-A415-2EF82BA2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04F9E-E047-4D32-867F-D379A340E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6ACD5-C90B-404F-A012-5DE7FB98D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7DAED-2516-4A61-871E-1C7DECAD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66CA-189D-4B1F-86C2-02FC6E894DC8}" type="datetime1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8793E-9D86-46D0-914F-08FC11B3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FB70D-5B86-4712-94C5-1A4DF9C0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2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08EF-E4F5-4CDE-A4AC-112568F4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04D58-14EA-4B02-8D4D-F5067D7AC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9E26C-A164-40E0-8F60-9AD079526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A52F4-C794-49E2-B72E-E605EFE3F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C0540-CEBB-426C-A8FB-C2F85E9A6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EB81A-2FA8-4DAE-A34A-7B76B4CB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CA6-B4C3-4F75-855D-D91BC77F99A4}" type="datetime1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27290-5D04-4914-8787-B2596ED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3FB55-282D-4C2C-8E99-35870326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1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935D-5374-4BE8-BDA9-38E698082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39F0C-32F8-4A96-A7F8-8BD05FC7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8CB1-A7E6-4CAA-96DE-77C6C23F36E7}" type="datetime1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F7409-15A5-44CA-9FE0-CA744D0A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9F51-6320-4D74-B368-86779A4B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35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0E4F2-95CD-4D84-A633-46FFDDBB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5D10-7E8D-4B2F-8E3A-DA19A9B1CDF4}" type="datetime1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7364C-8230-43AB-A319-641999A3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25202-CAEB-48B0-AF9B-D7794AF2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3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F2BC-C9DD-4354-9E88-19F3EE28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576B4-6A17-4E47-A8E6-608C2CA03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4EB41-669E-4A76-80B9-B16C5D5EF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FA376-726C-4BA6-A234-348699A4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C603-95C0-4809-9887-BAF3354E6ABA}" type="datetime1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F3FB7-EFF6-4FDE-8B1D-18D1D21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FFE4-5127-422A-9FAB-8915EF87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91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49BF-4776-42E3-B23A-FC48A226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1E9FC-0318-4025-A77F-F35DC182F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BA62B-0B49-4EBA-97E0-0AEF870D6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C928F-4AE4-402D-B132-77D94FFF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8BA5-3047-414B-94DB-3178CBAF49D2}" type="datetime1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B3D5A-D22D-4195-A452-05FDC3B7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7702E-3838-42B6-8886-D3AF2DE2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84D0E-2744-4FDF-9B6A-C10B84C61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EE732-1F67-4FFE-BC3F-F30462BF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145B2-5E11-4E2F-9EEB-413D11A30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183F7-BC8A-4227-AF7B-06BF10553B47}" type="datetime1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0D95-DAC5-4DEB-A734-C1301F8E9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9EF5-2F51-4B34-9687-8A0482206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E795-CA28-44E2-A67D-1ACFD0A2C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5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840655/Agreement_on_the_withdrawal_of_the_United_Kingdom_of_Great_Britain_and_Northern_Ireland_from_the_European_Union_and_the_European_Atomic_Energy_Communit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uidance/immigration-rules/immigration-rules-appendix-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gcnchambers.co.uk/wp-content/uploads/2020/12/18111043/Fratila-v-Secretary-of-State-for-Work-and-Pensions-2020-EWCA-1741-18-December-20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lawproject.org.uk/wp-content/uploads/2020/10/PLP-Report-Digital-Immigration-Statu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government/uploads/system/uploads/attachment_data/file/975993/main-euss-guidance-v11.0ex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lation.gov.uk/uksi/2020/1209/contents/ma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.davies@publiclawproject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A35859-E7AB-475E-8478-A2DB51E196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7" r="9066" b="-8"/>
          <a:stretch/>
        </p:blipFill>
        <p:spPr>
          <a:xfrm>
            <a:off x="4846523" y="1556366"/>
            <a:ext cx="2498952" cy="2500268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BD3C0B7-E4C8-455D-B3C3-94ECA6EE39FB}"/>
              </a:ext>
            </a:extLst>
          </p:cNvPr>
          <p:cNvSpPr txBox="1">
            <a:spLocks/>
          </p:cNvSpPr>
          <p:nvPr/>
        </p:nvSpPr>
        <p:spPr>
          <a:xfrm>
            <a:off x="1382596" y="612648"/>
            <a:ext cx="9426806" cy="861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 smtClean="0">
                <a:solidFill>
                  <a:srgbClr val="1B1B1B"/>
                </a:solidFill>
                <a:latin typeface="Trebuchet MS" panose="020B0603020202020204" pitchFamily="34" charset="0"/>
              </a:rPr>
              <a:t>PLP’s Wales Conference 2021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79D9672-E9F6-49C4-BA88-4939CF18226F}"/>
              </a:ext>
            </a:extLst>
          </p:cNvPr>
          <p:cNvSpPr txBox="1">
            <a:spLocks/>
          </p:cNvSpPr>
          <p:nvPr/>
        </p:nvSpPr>
        <p:spPr>
          <a:xfrm>
            <a:off x="1446604" y="5236108"/>
            <a:ext cx="9426806" cy="826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200" dirty="0" smtClean="0">
                <a:solidFill>
                  <a:srgbClr val="1B1B1B"/>
                </a:solidFill>
                <a:latin typeface="Trebuchet MS" panose="020B0603020202020204" pitchFamily="34" charset="0"/>
              </a:rPr>
              <a:t>Christian Davies, Solicitor and EUSS Hub Coordinator </a:t>
            </a:r>
            <a:br>
              <a:rPr lang="en-GB" sz="2200" dirty="0" smtClean="0">
                <a:solidFill>
                  <a:srgbClr val="1B1B1B"/>
                </a:solidFill>
                <a:latin typeface="Trebuchet MS" panose="020B0603020202020204" pitchFamily="34" charset="0"/>
              </a:rPr>
            </a:br>
            <a:r>
              <a:rPr lang="en-GB" sz="2200" dirty="0" smtClean="0">
                <a:solidFill>
                  <a:srgbClr val="1B1B1B"/>
                </a:solidFill>
                <a:latin typeface="Trebuchet MS" panose="020B0603020202020204" pitchFamily="34" charset="0"/>
              </a:rPr>
              <a:t/>
            </a:r>
            <a:br>
              <a:rPr lang="en-GB" sz="2200" dirty="0" smtClean="0">
                <a:solidFill>
                  <a:srgbClr val="1B1B1B"/>
                </a:solidFill>
                <a:latin typeface="Trebuchet MS" panose="020B0603020202020204" pitchFamily="34" charset="0"/>
              </a:rPr>
            </a:br>
            <a:r>
              <a:rPr lang="en-GB" sz="2200" dirty="0" smtClean="0">
                <a:solidFill>
                  <a:srgbClr val="1B1B1B"/>
                </a:solidFill>
                <a:latin typeface="Trebuchet MS" panose="020B0603020202020204" pitchFamily="34" charset="0"/>
              </a:rPr>
              <a:t>Public Law Project </a:t>
            </a:r>
            <a:endParaRPr lang="en-GB" sz="2200" dirty="0">
              <a:solidFill>
                <a:srgbClr val="1B1B1B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1</a:t>
            </a:fld>
            <a:r>
              <a:rPr lang="en-GB" dirty="0" smtClean="0"/>
              <a:t>/8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BD3C0B7-E4C8-455D-B3C3-94ECA6EE39FB}"/>
              </a:ext>
            </a:extLst>
          </p:cNvPr>
          <p:cNvSpPr txBox="1">
            <a:spLocks/>
          </p:cNvSpPr>
          <p:nvPr/>
        </p:nvSpPr>
        <p:spPr>
          <a:xfrm>
            <a:off x="1382596" y="4049011"/>
            <a:ext cx="9426806" cy="861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600" b="1" dirty="0" smtClean="0">
                <a:solidFill>
                  <a:srgbClr val="1B1B1B"/>
                </a:solidFill>
                <a:latin typeface="Trebuchet MS" panose="020B0603020202020204" pitchFamily="34" charset="0"/>
              </a:rPr>
              <a:t>The EU Settlement Scheme</a:t>
            </a:r>
          </a:p>
        </p:txBody>
      </p:sp>
    </p:spTree>
    <p:extLst>
      <p:ext uri="{BB962C8B-B14F-4D97-AF65-F5344CB8AC3E}">
        <p14:creationId xmlns:p14="http://schemas.microsoft.com/office/powerpoint/2010/main" val="33781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The EU Settlement Scheme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Implementation of UK’s obligations under Part 2 (Citizen’s Rights) of the </a:t>
            </a:r>
            <a:r>
              <a:rPr lang="en-GB" sz="2400" dirty="0" smtClean="0">
                <a:latin typeface="Trebuchet MS" panose="020B0603020202020204" pitchFamily="34" charset="0"/>
                <a:hlinkClick r:id="rId3"/>
              </a:rPr>
              <a:t>Withdrawal Agreement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  <a:hlinkClick r:id="rId4"/>
              </a:rPr>
              <a:t>Appendix EU</a:t>
            </a:r>
            <a:r>
              <a:rPr lang="en-GB" sz="2400" dirty="0" smtClean="0">
                <a:latin typeface="Trebuchet MS" panose="020B0603020202020204" pitchFamily="34" charset="0"/>
              </a:rPr>
              <a:t> of the Immigration Rules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Open to: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 smtClean="0">
                <a:latin typeface="Trebuchet MS" panose="020B0603020202020204" pitchFamily="34" charset="0"/>
              </a:rPr>
              <a:t>EEA and Swiss citizens resident in the UK </a:t>
            </a:r>
            <a:r>
              <a:rPr lang="en-GB" b="1" u="sng" dirty="0" smtClean="0">
                <a:latin typeface="Trebuchet MS" panose="020B0603020202020204" pitchFamily="34" charset="0"/>
              </a:rPr>
              <a:t>before 31 December 2020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Trebuchet MS" panose="020B0603020202020204" pitchFamily="34" charset="0"/>
              </a:rPr>
              <a:t>Family members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 smtClean="0">
                <a:latin typeface="Trebuchet MS" panose="020B0603020202020204" pitchFamily="34" charset="0"/>
              </a:rPr>
              <a:t>People </a:t>
            </a:r>
            <a:r>
              <a:rPr lang="en-GB" sz="2400" dirty="0" smtClean="0">
                <a:latin typeface="Trebuchet MS" panose="020B0603020202020204" pitchFamily="34" charset="0"/>
              </a:rPr>
              <a:t>with EU derivative rights to reside (e.g. </a:t>
            </a:r>
            <a:r>
              <a:rPr lang="en-GB" sz="2400" dirty="0" err="1" smtClean="0">
                <a:latin typeface="Trebuchet MS" panose="020B0603020202020204" pitchFamily="34" charset="0"/>
              </a:rPr>
              <a:t>Zambranos</a:t>
            </a:r>
            <a:r>
              <a:rPr lang="en-GB" sz="2400" dirty="0" smtClean="0">
                <a:latin typeface="Trebuchet MS" panose="020B0603020202020204" pitchFamily="34" charset="0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9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Settled status (SS)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Indefinite leave to remain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Available to </a:t>
            </a:r>
            <a:r>
              <a:rPr lang="en-GB" sz="2400" dirty="0" smtClean="0">
                <a:latin typeface="Trebuchet MS" panose="020B0603020202020204" pitchFamily="34" charset="0"/>
              </a:rPr>
              <a:t>EEA/Swiss citizens </a:t>
            </a:r>
            <a:r>
              <a:rPr lang="en-GB" sz="2400" dirty="0" smtClean="0">
                <a:latin typeface="Trebuchet MS" panose="020B0603020202020204" pitchFamily="34" charset="0"/>
              </a:rPr>
              <a:t>who have completed a 5 year continuous qualifying period in the </a:t>
            </a:r>
            <a:r>
              <a:rPr lang="en-GB" sz="2400" dirty="0" smtClean="0">
                <a:latin typeface="Trebuchet MS" panose="020B0603020202020204" pitchFamily="34" charset="0"/>
              </a:rPr>
              <a:t>UK, and their family members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Must also meet the suitability requirements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Similar rights to live, work, rent, access NHS and benefits as British citizens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5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Pre-settled status (PSS)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5 years’ limited leave to remain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Available to </a:t>
            </a:r>
            <a:r>
              <a:rPr lang="en-GB" sz="2400" dirty="0" smtClean="0">
                <a:latin typeface="Trebuchet MS" panose="020B0603020202020204" pitchFamily="34" charset="0"/>
              </a:rPr>
              <a:t>EEA/Swiss </a:t>
            </a:r>
            <a:r>
              <a:rPr lang="en-GB" sz="2400" dirty="0" smtClean="0">
                <a:latin typeface="Trebuchet MS" panose="020B0603020202020204" pitchFamily="34" charset="0"/>
              </a:rPr>
              <a:t>citizens </a:t>
            </a:r>
            <a:r>
              <a:rPr lang="en-GB" sz="2400" dirty="0" smtClean="0">
                <a:latin typeface="Trebuchet MS" panose="020B0603020202020204" pitchFamily="34" charset="0"/>
              </a:rPr>
              <a:t>who have been in the UK for less than 5 years, and their family members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Must also meet the suitability requirements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Right to live, work, rent and use the NHS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Position in relation to welfare benefits is currently unclear. See </a:t>
            </a:r>
            <a:r>
              <a:rPr lang="en-GB" sz="2400" i="1" dirty="0" smtClean="0">
                <a:latin typeface="Trebuchet MS" panose="020B0603020202020204" pitchFamily="34" charset="0"/>
                <a:hlinkClick r:id="rId3"/>
              </a:rPr>
              <a:t>Fratila and </a:t>
            </a:r>
            <a:r>
              <a:rPr lang="en-GB" sz="2400" i="1" dirty="0" err="1" smtClean="0">
                <a:latin typeface="Trebuchet MS" panose="020B0603020202020204" pitchFamily="34" charset="0"/>
                <a:hlinkClick r:id="rId3"/>
              </a:rPr>
              <a:t>Tanase</a:t>
            </a:r>
            <a:r>
              <a:rPr lang="en-GB" sz="2400" i="1" dirty="0" smtClean="0">
                <a:latin typeface="Trebuchet MS" panose="020B0603020202020204" pitchFamily="34" charset="0"/>
                <a:hlinkClick r:id="rId3"/>
              </a:rPr>
              <a:t> v </a:t>
            </a:r>
            <a:r>
              <a:rPr lang="en-GB" sz="2400" i="1" dirty="0">
                <a:latin typeface="Trebuchet MS" panose="020B0603020202020204" pitchFamily="34" charset="0"/>
                <a:hlinkClick r:id="rId3"/>
              </a:rPr>
              <a:t>SSWP </a:t>
            </a:r>
            <a:r>
              <a:rPr lang="en-GB" sz="2400" dirty="0">
                <a:latin typeface="Trebuchet MS" panose="020B0603020202020204" pitchFamily="34" charset="0"/>
                <a:hlinkClick r:id="rId3"/>
              </a:rPr>
              <a:t>[2020] EWCA </a:t>
            </a:r>
            <a:r>
              <a:rPr lang="en-GB" sz="2400" dirty="0" err="1">
                <a:latin typeface="Trebuchet MS" panose="020B0603020202020204" pitchFamily="34" charset="0"/>
                <a:hlinkClick r:id="rId3"/>
              </a:rPr>
              <a:t>Civ</a:t>
            </a:r>
            <a:r>
              <a:rPr lang="en-GB" sz="2400" dirty="0">
                <a:latin typeface="Trebuchet MS" panose="020B0603020202020204" pitchFamily="34" charset="0"/>
                <a:hlinkClick r:id="rId3"/>
              </a:rPr>
              <a:t> </a:t>
            </a:r>
            <a:r>
              <a:rPr lang="en-GB" sz="2400" dirty="0" smtClean="0">
                <a:latin typeface="Trebuchet MS" panose="020B0603020202020204" pitchFamily="34" charset="0"/>
                <a:hlinkClick r:id="rId3"/>
              </a:rPr>
              <a:t>174</a:t>
            </a:r>
            <a:r>
              <a:rPr lang="en-GB" sz="2400" dirty="0" smtClean="0">
                <a:latin typeface="Trebuchet MS" panose="020B0603020202020204" pitchFamily="34" charset="0"/>
              </a:rPr>
              <a:t>. UK Supreme Court and European Court of Justice hearing cases in May 2021. 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EUSS status is “digital only”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The majority of EUSS applications must be done online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EEA nationals only receive a digital form of proof of status; no physical document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Complex and unprecedented system – see </a:t>
            </a:r>
            <a:r>
              <a:rPr lang="en-GB" sz="2400" dirty="0" smtClean="0">
                <a:latin typeface="Trebuchet MS" panose="020B0603020202020204" pitchFamily="34" charset="0"/>
                <a:hlinkClick r:id="rId2"/>
              </a:rPr>
              <a:t>PLP report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Deadlines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Trebuchet MS" panose="020B0603020202020204" pitchFamily="34" charset="0"/>
              </a:rPr>
              <a:t>Deadline for applications to the EUSS is 30 June 2021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rebuchet MS" panose="020B0603020202020204" pitchFamily="34" charset="0"/>
              </a:rPr>
              <a:t>Late applications will be allowed where there are “reasonable grounds</a:t>
            </a:r>
            <a:r>
              <a:rPr lang="en-GB" dirty="0" smtClean="0">
                <a:latin typeface="Trebuchet MS" panose="020B0603020202020204" pitchFamily="34" charset="0"/>
              </a:rPr>
              <a:t>” – </a:t>
            </a:r>
            <a:r>
              <a:rPr lang="en-GB" dirty="0" smtClean="0">
                <a:latin typeface="Trebuchet MS" panose="020B0603020202020204" pitchFamily="34" charset="0"/>
              </a:rPr>
              <a:t>broad non-exhaustive </a:t>
            </a:r>
            <a:r>
              <a:rPr lang="en-GB" dirty="0" smtClean="0">
                <a:latin typeface="Trebuchet MS" panose="020B0603020202020204" pitchFamily="34" charset="0"/>
                <a:hlinkClick r:id="rId2"/>
              </a:rPr>
              <a:t>guidance</a:t>
            </a:r>
            <a:r>
              <a:rPr lang="en-GB" dirty="0" smtClean="0">
                <a:latin typeface="Trebuchet MS" panose="020B0603020202020204" pitchFamily="34" charset="0"/>
              </a:rPr>
              <a:t> recently published (pp. 27-44)</a:t>
            </a:r>
            <a:endParaRPr lang="en-GB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Trebuchet MS" panose="020B0603020202020204" pitchFamily="34" charset="0"/>
              </a:rPr>
              <a:t>Individuals with PSS can upgrade to SS once they have completed a 5 year continuous qualifying period – must do so before PSS expires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Grace period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786"/>
            <a:ext cx="10515600" cy="41068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900" dirty="0" smtClean="0">
                <a:latin typeface="Trebuchet MS" panose="020B0603020202020204" pitchFamily="34" charset="0"/>
              </a:rPr>
              <a:t>EU free movement ended on 31 December 2020</a:t>
            </a:r>
          </a:p>
          <a:p>
            <a:pPr>
              <a:lnSpc>
                <a:spcPct val="150000"/>
              </a:lnSpc>
            </a:pPr>
            <a:r>
              <a:rPr lang="en-GB" sz="1900" dirty="0" smtClean="0">
                <a:latin typeface="Trebuchet MS" panose="020B0603020202020204" pitchFamily="34" charset="0"/>
              </a:rPr>
              <a:t>The </a:t>
            </a:r>
            <a:r>
              <a:rPr lang="en-GB" sz="1900" dirty="0" smtClean="0">
                <a:latin typeface="Trebuchet MS" panose="020B0603020202020204" pitchFamily="34" charset="0"/>
                <a:hlinkClick r:id="rId2"/>
              </a:rPr>
              <a:t>Application </a:t>
            </a:r>
            <a:r>
              <a:rPr lang="en-GB" sz="1900" dirty="0">
                <a:latin typeface="Trebuchet MS" panose="020B0603020202020204" pitchFamily="34" charset="0"/>
                <a:hlinkClick r:id="rId2"/>
              </a:rPr>
              <a:t>Deadline and Temporary </a:t>
            </a:r>
            <a:r>
              <a:rPr lang="en-GB" sz="1900" dirty="0" smtClean="0">
                <a:latin typeface="Trebuchet MS" panose="020B0603020202020204" pitchFamily="34" charset="0"/>
                <a:hlinkClick r:id="rId2"/>
              </a:rPr>
              <a:t>Protection Regulations </a:t>
            </a:r>
            <a:r>
              <a:rPr lang="en-GB" sz="1900" dirty="0" smtClean="0">
                <a:latin typeface="Trebuchet MS" panose="020B0603020202020204" pitchFamily="34" charset="0"/>
              </a:rPr>
              <a:t>effectively preserve the rights of those lawfully resident before 31 December 2020 until the later of: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900" dirty="0" smtClean="0">
                <a:latin typeface="Trebuchet MS" panose="020B0603020202020204" pitchFamily="34" charset="0"/>
              </a:rPr>
              <a:t>30 June 2021 (the application deadline); or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900" dirty="0" smtClean="0">
                <a:latin typeface="Trebuchet MS" panose="020B0603020202020204" pitchFamily="34" charset="0"/>
              </a:rPr>
              <a:t>the date on which an application submitted before the application deadline is determined</a:t>
            </a:r>
          </a:p>
          <a:p>
            <a:pPr>
              <a:lnSpc>
                <a:spcPct val="150000"/>
              </a:lnSpc>
            </a:pPr>
            <a:r>
              <a:rPr lang="en-GB" sz="1900" dirty="0" smtClean="0">
                <a:latin typeface="Trebuchet MS" panose="020B0603020202020204" pitchFamily="34" charset="0"/>
              </a:rPr>
              <a:t>EEA citizens </a:t>
            </a:r>
            <a:r>
              <a:rPr lang="en-GB" sz="1900" i="1" dirty="0" smtClean="0">
                <a:latin typeface="Trebuchet MS" panose="020B0603020202020204" pitchFamily="34" charset="0"/>
              </a:rPr>
              <a:t>should</a:t>
            </a:r>
            <a:r>
              <a:rPr lang="en-GB" sz="1900" dirty="0" smtClean="0">
                <a:latin typeface="Trebuchet MS" panose="020B0603020202020204" pitchFamily="34" charset="0"/>
              </a:rPr>
              <a:t> be able to continue to rely on their passport to prove status until the application deadline</a:t>
            </a:r>
          </a:p>
          <a:p>
            <a:pPr>
              <a:lnSpc>
                <a:spcPct val="150000"/>
              </a:lnSpc>
            </a:pPr>
            <a:r>
              <a:rPr lang="en-GB" sz="1900" dirty="0" smtClean="0">
                <a:latin typeface="Trebuchet MS" panose="020B0603020202020204" pitchFamily="34" charset="0"/>
              </a:rPr>
              <a:t>No protection for individuals with “reasonable grounds” for making a late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rebuchet MS" panose="020B0603020202020204" pitchFamily="34" charset="0"/>
              </a:rPr>
              <a:t>PLP’s EUSS Hub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The EUSS Hub provides second-tier advice to frontline organisations on complex EUSS </a:t>
            </a:r>
            <a:r>
              <a:rPr lang="en-GB" sz="2400" dirty="0" smtClean="0">
                <a:latin typeface="Trebuchet MS" panose="020B0603020202020204" pitchFamily="34" charset="0"/>
              </a:rPr>
              <a:t>applications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We also take referrals for EUSS-related systemic public law </a:t>
            </a:r>
            <a:r>
              <a:rPr lang="en-GB" sz="2400" dirty="0" smtClean="0">
                <a:latin typeface="Trebuchet MS" panose="020B0603020202020204" pitchFamily="34" charset="0"/>
              </a:rPr>
              <a:t>challenges 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rebuchet MS" panose="020B0603020202020204" pitchFamily="34" charset="0"/>
              </a:rPr>
              <a:t>Please email </a:t>
            </a:r>
            <a:r>
              <a:rPr lang="en-GB" sz="2400" dirty="0" smtClean="0">
                <a:latin typeface="Trebuchet MS" panose="020B0603020202020204" pitchFamily="34" charset="0"/>
                <a:hlinkClick r:id="rId2"/>
              </a:rPr>
              <a:t>c.davies@publiclawproject.org.uk</a:t>
            </a:r>
            <a:r>
              <a:rPr lang="en-GB" sz="2400" dirty="0" smtClean="0">
                <a:latin typeface="Trebuchet MS" panose="020B0603020202020204" pitchFamily="34" charset="0"/>
              </a:rPr>
              <a:t> for more </a:t>
            </a:r>
            <a:r>
              <a:rPr lang="en-GB" sz="2400" dirty="0" smtClean="0">
                <a:latin typeface="Trebuchet MS" panose="020B0603020202020204" pitchFamily="34" charset="0"/>
              </a:rPr>
              <a:t>information</a:t>
            </a:r>
            <a:endParaRPr lang="en-GB" sz="2400" dirty="0" smtClean="0">
              <a:latin typeface="Trebuchet MS" panose="020B0603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E795-CA28-44E2-A67D-1ACFD0A2C3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441</Words>
  <Application>Microsoft Office PowerPoint</Application>
  <PresentationFormat>Widescreen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Trebuchet MS</vt:lpstr>
      <vt:lpstr>Office Theme</vt:lpstr>
      <vt:lpstr>PowerPoint Presentation</vt:lpstr>
      <vt:lpstr>The EU Settlement Scheme</vt:lpstr>
      <vt:lpstr>Settled status (SS)</vt:lpstr>
      <vt:lpstr>Pre-settled status (PSS)</vt:lpstr>
      <vt:lpstr>EUSS status is “digital only”</vt:lpstr>
      <vt:lpstr>Deadlines</vt:lpstr>
      <vt:lpstr>Grace period</vt:lpstr>
      <vt:lpstr>PLP’s EUSS Hub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EU Settlement Scheme</dc:title>
  <dc:creator>Ollie Persey</dc:creator>
  <cp:lastModifiedBy>Christian Davies</cp:lastModifiedBy>
  <cp:revision>36</cp:revision>
  <cp:lastPrinted>2019-05-16T10:58:26Z</cp:lastPrinted>
  <dcterms:created xsi:type="dcterms:W3CDTF">2019-05-15T14:05:49Z</dcterms:created>
  <dcterms:modified xsi:type="dcterms:W3CDTF">2021-04-30T09:49:51Z</dcterms:modified>
</cp:coreProperties>
</file>