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66" r:id="rId5"/>
    <p:sldId id="271" r:id="rId6"/>
    <p:sldId id="270" r:id="rId7"/>
    <p:sldId id="274" r:id="rId8"/>
    <p:sldId id="272" r:id="rId9"/>
    <p:sldId id="27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6" autoAdjust="0"/>
    <p:restoredTop sz="55276" autoAdjust="0"/>
  </p:normalViewPr>
  <p:slideViewPr>
    <p:cSldViewPr snapToGrid="0">
      <p:cViewPr varScale="1">
        <p:scale>
          <a:sx n="34" d="100"/>
          <a:sy n="34" d="100"/>
        </p:scale>
        <p:origin x="19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54621-103B-4F02-9FA9-8A181A0A58A6}" type="datetimeFigureOut">
              <a:rPr lang="en-GB" smtClean="0"/>
              <a:t>27/01/2021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8469A-BAF2-47CC-A280-9D7851617E0F}" type="slidenum">
              <a:rPr lang="en-GB" smtClean="0"/>
              <a:t>‹#›</a:t>
            </a:fld>
            <a:endParaRPr lang="en-GB"/>
          </a:p>
        </p:txBody>
      </p:sp>
    </p:spTree>
    <p:extLst>
      <p:ext uri="{BB962C8B-B14F-4D97-AF65-F5344CB8AC3E}">
        <p14:creationId xmlns:p14="http://schemas.microsoft.com/office/powerpoint/2010/main" val="4238585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248469A-BAF2-47CC-A280-9D7851617E0F}" type="slidenum">
              <a:rPr lang="en-GB" smtClean="0"/>
              <a:t>2</a:t>
            </a:fld>
            <a:endParaRPr lang="en-GB"/>
          </a:p>
        </p:txBody>
      </p:sp>
    </p:spTree>
    <p:extLst>
      <p:ext uri="{BB962C8B-B14F-4D97-AF65-F5344CB8AC3E}">
        <p14:creationId xmlns:p14="http://schemas.microsoft.com/office/powerpoint/2010/main" val="415157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248469A-BAF2-47CC-A280-9D7851617E0F}" type="slidenum">
              <a:rPr lang="en-GB" smtClean="0"/>
              <a:t>3</a:t>
            </a:fld>
            <a:endParaRPr lang="en-GB"/>
          </a:p>
        </p:txBody>
      </p:sp>
    </p:spTree>
    <p:extLst>
      <p:ext uri="{BB962C8B-B14F-4D97-AF65-F5344CB8AC3E}">
        <p14:creationId xmlns:p14="http://schemas.microsoft.com/office/powerpoint/2010/main" val="192071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248469A-BAF2-47CC-A280-9D7851617E0F}" type="slidenum">
              <a:rPr lang="en-GB" smtClean="0"/>
              <a:t>4</a:t>
            </a:fld>
            <a:endParaRPr lang="en-GB"/>
          </a:p>
        </p:txBody>
      </p:sp>
    </p:spTree>
    <p:extLst>
      <p:ext uri="{BB962C8B-B14F-4D97-AF65-F5344CB8AC3E}">
        <p14:creationId xmlns:p14="http://schemas.microsoft.com/office/powerpoint/2010/main" val="145621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8248469A-BAF2-47CC-A280-9D7851617E0F}" type="slidenum">
              <a:rPr lang="en-GB" smtClean="0"/>
              <a:t>5</a:t>
            </a:fld>
            <a:endParaRPr lang="en-GB"/>
          </a:p>
        </p:txBody>
      </p:sp>
    </p:spTree>
    <p:extLst>
      <p:ext uri="{BB962C8B-B14F-4D97-AF65-F5344CB8AC3E}">
        <p14:creationId xmlns:p14="http://schemas.microsoft.com/office/powerpoint/2010/main" val="2571784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a:p>
          <a:p>
            <a:pPr algn="l"/>
            <a:endParaRPr lang="en-GB" dirty="0"/>
          </a:p>
          <a:p>
            <a:pPr algn="l"/>
            <a:endParaRPr lang="en-GB" dirty="0"/>
          </a:p>
          <a:p>
            <a:pPr algn="l"/>
            <a:endParaRPr lang="en-GB" dirty="0"/>
          </a:p>
          <a:p>
            <a:pPr algn="l"/>
            <a:endParaRPr lang="en-GB" dirty="0"/>
          </a:p>
          <a:p>
            <a:pPr algn="l"/>
            <a:endParaRPr lang="en-GB" dirty="0"/>
          </a:p>
        </p:txBody>
      </p:sp>
      <p:sp>
        <p:nvSpPr>
          <p:cNvPr id="4" name="Slide Number Placeholder 3"/>
          <p:cNvSpPr>
            <a:spLocks noGrp="1"/>
          </p:cNvSpPr>
          <p:nvPr>
            <p:ph type="sldNum" sz="quarter" idx="5"/>
          </p:nvPr>
        </p:nvSpPr>
        <p:spPr/>
        <p:txBody>
          <a:bodyPr/>
          <a:lstStyle/>
          <a:p>
            <a:fld id="{8248469A-BAF2-47CC-A280-9D7851617E0F}" type="slidenum">
              <a:rPr lang="en-GB" smtClean="0"/>
              <a:t>6</a:t>
            </a:fld>
            <a:endParaRPr lang="en-GB"/>
          </a:p>
        </p:txBody>
      </p:sp>
    </p:spTree>
    <p:extLst>
      <p:ext uri="{BB962C8B-B14F-4D97-AF65-F5344CB8AC3E}">
        <p14:creationId xmlns:p14="http://schemas.microsoft.com/office/powerpoint/2010/main" val="3500479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48469A-BAF2-47CC-A280-9D7851617E0F}" type="slidenum">
              <a:rPr lang="en-GB" smtClean="0"/>
              <a:t>7</a:t>
            </a:fld>
            <a:endParaRPr lang="en-GB"/>
          </a:p>
        </p:txBody>
      </p:sp>
    </p:spTree>
    <p:extLst>
      <p:ext uri="{BB962C8B-B14F-4D97-AF65-F5344CB8AC3E}">
        <p14:creationId xmlns:p14="http://schemas.microsoft.com/office/powerpoint/2010/main" val="638430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248469A-BAF2-47CC-A280-9D7851617E0F}" type="slidenum">
              <a:rPr lang="en-GB" smtClean="0"/>
              <a:t>8</a:t>
            </a:fld>
            <a:endParaRPr lang="en-GB"/>
          </a:p>
        </p:txBody>
      </p:sp>
    </p:spTree>
    <p:extLst>
      <p:ext uri="{BB962C8B-B14F-4D97-AF65-F5344CB8AC3E}">
        <p14:creationId xmlns:p14="http://schemas.microsoft.com/office/powerpoint/2010/main" val="3653053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48469A-BAF2-47CC-A280-9D7851617E0F}" type="slidenum">
              <a:rPr lang="en-GB" smtClean="0"/>
              <a:t>9</a:t>
            </a:fld>
            <a:endParaRPr lang="en-GB"/>
          </a:p>
        </p:txBody>
      </p:sp>
    </p:spTree>
    <p:extLst>
      <p:ext uri="{BB962C8B-B14F-4D97-AF65-F5344CB8AC3E}">
        <p14:creationId xmlns:p14="http://schemas.microsoft.com/office/powerpoint/2010/main" val="3427939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84D17-C7B1-45D9-BD33-90AD72FB12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81227F-0557-4050-867A-78754A2AA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4835C74-D5B6-45F8-97F0-C1AFF051B8A0}"/>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5" name="Footer Placeholder 4">
            <a:extLst>
              <a:ext uri="{FF2B5EF4-FFF2-40B4-BE49-F238E27FC236}">
                <a16:creationId xmlns:a16="http://schemas.microsoft.com/office/drawing/2014/main" id="{ACB104D6-98E0-41B9-8021-4B9E580A80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9AFA08-3E59-4A37-95DD-64CDAA33318F}"/>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406269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4B06-D2E4-4B0B-96D4-2C2909B288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48AAA5-02B3-4E73-B0F3-F826D53A9A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8E45B7-8195-4E33-9844-0E22D8791920}"/>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5" name="Footer Placeholder 4">
            <a:extLst>
              <a:ext uri="{FF2B5EF4-FFF2-40B4-BE49-F238E27FC236}">
                <a16:creationId xmlns:a16="http://schemas.microsoft.com/office/drawing/2014/main" id="{637F9CFA-3866-41B6-BD2C-412609599C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BA6BDB-7AD2-4398-8F2D-BAAD1F3F9427}"/>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105154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A47892-33E6-4674-94AB-7B4FD068EA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E27F0F-F79F-4C88-AC2D-62E9DC84D4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BF9D18-8FB8-49CF-9319-00B5ABBC0613}"/>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5" name="Footer Placeholder 4">
            <a:extLst>
              <a:ext uri="{FF2B5EF4-FFF2-40B4-BE49-F238E27FC236}">
                <a16:creationId xmlns:a16="http://schemas.microsoft.com/office/drawing/2014/main" id="{B5071FD5-C8D0-4AF8-8B8F-11DFC09F37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20A407-C182-416D-9DC6-5951C6217330}"/>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3301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F1EEB-86E2-4365-943F-65282FA03E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9BF351-5A6F-4559-B917-4D9B11D0D8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3CF02F-40CA-4BE0-AB23-261BD3A5BAA6}"/>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5" name="Footer Placeholder 4">
            <a:extLst>
              <a:ext uri="{FF2B5EF4-FFF2-40B4-BE49-F238E27FC236}">
                <a16:creationId xmlns:a16="http://schemas.microsoft.com/office/drawing/2014/main" id="{803FBDD6-0156-4FD8-926E-175B5CC281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C9B2B8-868B-4E0E-AB71-B9027A110C90}"/>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191486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B12C0-613C-4C3F-A61E-C26FFACBC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3E50A8-AC36-4683-9DB3-E718ACE81B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121C1D-DE60-4054-A367-4882B23D66AB}"/>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5" name="Footer Placeholder 4">
            <a:extLst>
              <a:ext uri="{FF2B5EF4-FFF2-40B4-BE49-F238E27FC236}">
                <a16:creationId xmlns:a16="http://schemas.microsoft.com/office/drawing/2014/main" id="{48C85A20-970E-4C37-B7B5-1CBF27A86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6125FF-D806-4EFF-B346-EA35FF1C3146}"/>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141992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F289-527B-43D2-802E-D281C37564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6F460D-1363-488A-842B-3EB9ADBD24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45BDC1-B5D4-4659-96C9-B359075FF9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8AFCAF-BE33-434D-BE32-C12400302BA7}"/>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6" name="Footer Placeholder 5">
            <a:extLst>
              <a:ext uri="{FF2B5EF4-FFF2-40B4-BE49-F238E27FC236}">
                <a16:creationId xmlns:a16="http://schemas.microsoft.com/office/drawing/2014/main" id="{C796F691-9528-4821-82EB-06CB6B9054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A0F153-E726-4177-9F15-BBF53A6C8E20}"/>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2021602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51C04-23F0-47A1-B0C6-7821C8DC555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2F79C9-BEC0-4C2B-9F54-BB0FD3C0E1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1F672B-BD6A-42A6-8F90-6F06E63D94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4AF567-7BDB-4E43-962F-6DB69C5F98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FB4F-5FD2-4BEC-A192-BA79146A12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DEC8C18-8BA6-4DA4-9657-14384653444C}"/>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8" name="Footer Placeholder 7">
            <a:extLst>
              <a:ext uri="{FF2B5EF4-FFF2-40B4-BE49-F238E27FC236}">
                <a16:creationId xmlns:a16="http://schemas.microsoft.com/office/drawing/2014/main" id="{2AD7BD0D-C5BB-4F5D-9AE0-FED759676D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1B2643-70A9-443E-BFC1-B8A8081CEA08}"/>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48590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46C92-17ED-493D-80BC-D5E9FB74A1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E7FA589-A4CD-4780-AD98-7F383A1045B4}"/>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4" name="Footer Placeholder 3">
            <a:extLst>
              <a:ext uri="{FF2B5EF4-FFF2-40B4-BE49-F238E27FC236}">
                <a16:creationId xmlns:a16="http://schemas.microsoft.com/office/drawing/2014/main" id="{E9685EAC-4322-405C-B267-22AB6A54AE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B38EB8C-41CC-43E2-BEAC-4B6DB0A0FF2C}"/>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64566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84745C-5D1C-4B95-9EC4-B4B4CEA26BDC}"/>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3" name="Footer Placeholder 2">
            <a:extLst>
              <a:ext uri="{FF2B5EF4-FFF2-40B4-BE49-F238E27FC236}">
                <a16:creationId xmlns:a16="http://schemas.microsoft.com/office/drawing/2014/main" id="{C28D9F1A-7882-4171-8A65-EBB3065122E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5DB076-EA1D-4596-AC2F-1F4F79A19B7A}"/>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51490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E6C44-ECC7-448B-A8D0-0DFD88E6E0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8D2AE1F-854F-413E-B1A9-EC6BEC2B3F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ACE2E9-6551-4838-ADE8-261FE21CF0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2D613-9CD4-476C-A596-85059735CC4A}"/>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6" name="Footer Placeholder 5">
            <a:extLst>
              <a:ext uri="{FF2B5EF4-FFF2-40B4-BE49-F238E27FC236}">
                <a16:creationId xmlns:a16="http://schemas.microsoft.com/office/drawing/2014/main" id="{6A5D0180-AFD3-4A08-83C7-AB29D2DCD5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16A87E-2028-4C88-B053-F839FF18CB1A}"/>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149957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F77-1CF4-48BB-A213-8B692E47D8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1C0227-61F6-425F-B096-7C7F546047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96D545-D4DD-4A3F-B829-B219DA5F3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83573A-B0B3-4EFA-9715-FA427ADDC578}"/>
              </a:ext>
            </a:extLst>
          </p:cNvPr>
          <p:cNvSpPr>
            <a:spLocks noGrp="1"/>
          </p:cNvSpPr>
          <p:nvPr>
            <p:ph type="dt" sz="half" idx="10"/>
          </p:nvPr>
        </p:nvSpPr>
        <p:spPr/>
        <p:txBody>
          <a:bodyPr/>
          <a:lstStyle/>
          <a:p>
            <a:fld id="{3E9F6CAD-CD46-4161-9B07-D313FFAEE341}" type="datetimeFigureOut">
              <a:rPr lang="en-GB" smtClean="0"/>
              <a:t>27/01/2021</a:t>
            </a:fld>
            <a:endParaRPr lang="en-GB"/>
          </a:p>
        </p:txBody>
      </p:sp>
      <p:sp>
        <p:nvSpPr>
          <p:cNvPr id="6" name="Footer Placeholder 5">
            <a:extLst>
              <a:ext uri="{FF2B5EF4-FFF2-40B4-BE49-F238E27FC236}">
                <a16:creationId xmlns:a16="http://schemas.microsoft.com/office/drawing/2014/main" id="{F98F81DB-A928-43EF-82BE-78C48C259F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A6C7E7-A7AD-48ED-A28C-EA6C36258464}"/>
              </a:ext>
            </a:extLst>
          </p:cNvPr>
          <p:cNvSpPr>
            <a:spLocks noGrp="1"/>
          </p:cNvSpPr>
          <p:nvPr>
            <p:ph type="sldNum" sz="quarter" idx="12"/>
          </p:nvPr>
        </p:nvSpPr>
        <p:spPr/>
        <p:txBody>
          <a:bodyPr/>
          <a:lstStyle/>
          <a:p>
            <a:fld id="{3FBECCE2-1BA6-4EE5-8585-0B8BC2D43993}" type="slidenum">
              <a:rPr lang="en-GB" smtClean="0"/>
              <a:t>‹#›</a:t>
            </a:fld>
            <a:endParaRPr lang="en-GB"/>
          </a:p>
        </p:txBody>
      </p:sp>
    </p:spTree>
    <p:extLst>
      <p:ext uri="{BB962C8B-B14F-4D97-AF65-F5344CB8AC3E}">
        <p14:creationId xmlns:p14="http://schemas.microsoft.com/office/powerpoint/2010/main" val="235388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1E4FC0-7FF5-4F0C-A3BF-D564E4F4C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683B2B-01FF-4E51-9EB3-C78CFDAB7B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415E34-7F43-4A3E-BBC4-420A28FD89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F6CAD-CD46-4161-9B07-D313FFAEE341}" type="datetimeFigureOut">
              <a:rPr lang="en-GB" smtClean="0"/>
              <a:t>27/01/2021</a:t>
            </a:fld>
            <a:endParaRPr lang="en-GB"/>
          </a:p>
        </p:txBody>
      </p:sp>
      <p:sp>
        <p:nvSpPr>
          <p:cNvPr id="5" name="Footer Placeholder 4">
            <a:extLst>
              <a:ext uri="{FF2B5EF4-FFF2-40B4-BE49-F238E27FC236}">
                <a16:creationId xmlns:a16="http://schemas.microsoft.com/office/drawing/2014/main" id="{59885272-862E-4564-AE6A-42147372EB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6A740C-C10A-400D-AA46-3A599D2E52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ECCE2-1BA6-4EE5-8585-0B8BC2D43993}" type="slidenum">
              <a:rPr lang="en-GB" smtClean="0"/>
              <a:t>‹#›</a:t>
            </a:fld>
            <a:endParaRPr lang="en-GB"/>
          </a:p>
        </p:txBody>
      </p:sp>
    </p:spTree>
    <p:extLst>
      <p:ext uri="{BB962C8B-B14F-4D97-AF65-F5344CB8AC3E}">
        <p14:creationId xmlns:p14="http://schemas.microsoft.com/office/powerpoint/2010/main" val="73109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taylor@dpglaw.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7B63-96C7-4F7A-A2BD-DBBB5176EA66}"/>
              </a:ext>
            </a:extLst>
          </p:cNvPr>
          <p:cNvSpPr>
            <a:spLocks noGrp="1"/>
          </p:cNvSpPr>
          <p:nvPr>
            <p:ph type="ctrTitle"/>
          </p:nvPr>
        </p:nvSpPr>
        <p:spPr>
          <a:xfrm>
            <a:off x="655093" y="1560513"/>
            <a:ext cx="10012907" cy="2820988"/>
          </a:xfrm>
        </p:spPr>
        <p:txBody>
          <a:bodyPr>
            <a:normAutofit/>
          </a:bodyPr>
          <a:lstStyle/>
          <a:p>
            <a:pPr algn="l"/>
            <a:r>
              <a:rPr lang="en-GB" sz="4000" dirty="0"/>
              <a:t>PLP Access to Justice in the South West 2021</a:t>
            </a:r>
            <a:br>
              <a:rPr lang="en-GB" sz="4000" dirty="0"/>
            </a:br>
            <a:r>
              <a:rPr lang="en-GB" sz="2800" dirty="0"/>
              <a:t>Discrimination Challenges </a:t>
            </a:r>
            <a:br>
              <a:rPr lang="en-GB" sz="2800" dirty="0"/>
            </a:br>
            <a:br>
              <a:rPr lang="en-GB" sz="2800" dirty="0"/>
            </a:br>
            <a:r>
              <a:rPr lang="en-GB" sz="2200" dirty="0"/>
              <a:t>Robyn Taylor, Solicitor </a:t>
            </a:r>
            <a:br>
              <a:rPr lang="en-GB" sz="2200" dirty="0"/>
            </a:br>
            <a:r>
              <a:rPr lang="en-GB" sz="2200" dirty="0">
                <a:hlinkClick r:id="rId2"/>
              </a:rPr>
              <a:t>Rtaylor@dpglaw.co.uk</a:t>
            </a:r>
            <a:r>
              <a:rPr lang="en-GB" sz="2200" dirty="0"/>
              <a:t> </a:t>
            </a:r>
          </a:p>
        </p:txBody>
      </p:sp>
      <p:pic>
        <p:nvPicPr>
          <p:cNvPr id="3" name="Picture 2">
            <a:extLst>
              <a:ext uri="{FF2B5EF4-FFF2-40B4-BE49-F238E27FC236}">
                <a16:creationId xmlns:a16="http://schemas.microsoft.com/office/drawing/2014/main" id="{29F1A3A8-BDB2-4CD8-BEAC-8F11B0857358}"/>
              </a:ext>
            </a:extLst>
          </p:cNvPr>
          <p:cNvPicPr>
            <a:picLocks noChangeAspect="1"/>
          </p:cNvPicPr>
          <p:nvPr/>
        </p:nvPicPr>
        <p:blipFill>
          <a:blip r:embed="rId3"/>
          <a:stretch>
            <a:fillRect/>
          </a:stretch>
        </p:blipFill>
        <p:spPr>
          <a:xfrm>
            <a:off x="9167012" y="5822552"/>
            <a:ext cx="2700762" cy="548688"/>
          </a:xfrm>
          <a:prstGeom prst="rect">
            <a:avLst/>
          </a:prstGeom>
        </p:spPr>
      </p:pic>
    </p:spTree>
    <p:extLst>
      <p:ext uri="{BB962C8B-B14F-4D97-AF65-F5344CB8AC3E}">
        <p14:creationId xmlns:p14="http://schemas.microsoft.com/office/powerpoint/2010/main" val="64947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A8B5-678A-439C-BD5B-8CB50F96848F}"/>
              </a:ext>
            </a:extLst>
          </p:cNvPr>
          <p:cNvSpPr>
            <a:spLocks noGrp="1"/>
          </p:cNvSpPr>
          <p:nvPr>
            <p:ph type="title"/>
          </p:nvPr>
        </p:nvSpPr>
        <p:spPr/>
        <p:txBody>
          <a:bodyPr>
            <a:normAutofit/>
          </a:bodyPr>
          <a:lstStyle/>
          <a:p>
            <a:r>
              <a:rPr lang="en-GB" sz="4000" dirty="0"/>
              <a:t>Elements of an Equality Act 2010 claim </a:t>
            </a:r>
          </a:p>
        </p:txBody>
      </p:sp>
      <p:sp>
        <p:nvSpPr>
          <p:cNvPr id="3" name="Content Placeholder 2">
            <a:extLst>
              <a:ext uri="{FF2B5EF4-FFF2-40B4-BE49-F238E27FC236}">
                <a16:creationId xmlns:a16="http://schemas.microsoft.com/office/drawing/2014/main" id="{8F9113AC-A38D-46AC-9C99-42658A9EFB10}"/>
              </a:ext>
            </a:extLst>
          </p:cNvPr>
          <p:cNvSpPr>
            <a:spLocks noGrp="1"/>
          </p:cNvSpPr>
          <p:nvPr>
            <p:ph idx="1"/>
          </p:nvPr>
        </p:nvSpPr>
        <p:spPr>
          <a:xfrm>
            <a:off x="838200" y="1493068"/>
            <a:ext cx="10515600" cy="4351338"/>
          </a:xfrm>
        </p:spPr>
        <p:txBody>
          <a:bodyPr>
            <a:normAutofit/>
          </a:bodyPr>
          <a:lstStyle/>
          <a:p>
            <a:r>
              <a:rPr lang="en-GB" sz="2000" b="1" dirty="0"/>
              <a:t>Protected characteristic(s) </a:t>
            </a:r>
            <a:r>
              <a:rPr lang="en-GB" sz="2000" dirty="0"/>
              <a:t>– (Part 2, Chapter 1) </a:t>
            </a:r>
          </a:p>
          <a:p>
            <a:r>
              <a:rPr lang="en-GB" sz="2000" b="1" dirty="0"/>
              <a:t>Prohibited conduct </a:t>
            </a:r>
            <a:r>
              <a:rPr lang="en-GB" sz="2000" dirty="0"/>
              <a:t>(Part 2, Chapter 2) </a:t>
            </a:r>
          </a:p>
          <a:p>
            <a:r>
              <a:rPr lang="en-GB" sz="2000" b="1" dirty="0"/>
              <a:t>Relevant relationship </a:t>
            </a:r>
            <a:r>
              <a:rPr lang="en-GB" sz="2000" dirty="0"/>
              <a:t>(Parts 3 – 7)</a:t>
            </a:r>
          </a:p>
          <a:p>
            <a:r>
              <a:rPr lang="en-GB" sz="2000" b="1" dirty="0"/>
              <a:t>Detrimental treatment </a:t>
            </a:r>
          </a:p>
          <a:p>
            <a:r>
              <a:rPr lang="en-GB" sz="2000" b="1" dirty="0"/>
              <a:t>Exceptions / defences</a:t>
            </a:r>
          </a:p>
          <a:p>
            <a:r>
              <a:rPr lang="en-GB" sz="2000" b="1" dirty="0"/>
              <a:t>Remedies</a:t>
            </a:r>
            <a:r>
              <a:rPr lang="en-GB" sz="2000" dirty="0"/>
              <a:t> (Part 9)</a:t>
            </a:r>
          </a:p>
          <a:p>
            <a:pPr marL="0" indent="0">
              <a:buNone/>
            </a:pPr>
            <a:endParaRPr lang="en-GB" dirty="0"/>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82636089-697A-4FE1-B8CE-1C0189089D92}"/>
              </a:ext>
            </a:extLst>
          </p:cNvPr>
          <p:cNvPicPr>
            <a:picLocks noChangeAspect="1"/>
          </p:cNvPicPr>
          <p:nvPr/>
        </p:nvPicPr>
        <p:blipFill>
          <a:blip r:embed="rId3"/>
          <a:stretch>
            <a:fillRect/>
          </a:stretch>
        </p:blipFill>
        <p:spPr>
          <a:xfrm>
            <a:off x="8833524" y="5902619"/>
            <a:ext cx="2700762" cy="548688"/>
          </a:xfrm>
          <a:prstGeom prst="rect">
            <a:avLst/>
          </a:prstGeom>
        </p:spPr>
      </p:pic>
    </p:spTree>
    <p:extLst>
      <p:ext uri="{BB962C8B-B14F-4D97-AF65-F5344CB8AC3E}">
        <p14:creationId xmlns:p14="http://schemas.microsoft.com/office/powerpoint/2010/main" val="243649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7FC8F-136A-4DA8-866F-B4B41669C4CC}"/>
              </a:ext>
            </a:extLst>
          </p:cNvPr>
          <p:cNvSpPr>
            <a:spLocks noGrp="1"/>
          </p:cNvSpPr>
          <p:nvPr>
            <p:ph type="title"/>
          </p:nvPr>
        </p:nvSpPr>
        <p:spPr/>
        <p:txBody>
          <a:bodyPr>
            <a:normAutofit/>
          </a:bodyPr>
          <a:lstStyle/>
          <a:p>
            <a:r>
              <a:rPr lang="en-GB" sz="4000" dirty="0"/>
              <a:t>Private law Equality Act 2010 claims </a:t>
            </a:r>
          </a:p>
        </p:txBody>
      </p:sp>
      <p:sp>
        <p:nvSpPr>
          <p:cNvPr id="3" name="Content Placeholder 2">
            <a:extLst>
              <a:ext uri="{FF2B5EF4-FFF2-40B4-BE49-F238E27FC236}">
                <a16:creationId xmlns:a16="http://schemas.microsoft.com/office/drawing/2014/main" id="{863FF46B-A23F-44AF-9B32-70E14372D101}"/>
              </a:ext>
            </a:extLst>
          </p:cNvPr>
          <p:cNvSpPr>
            <a:spLocks noGrp="1"/>
          </p:cNvSpPr>
          <p:nvPr>
            <p:ph idx="1"/>
          </p:nvPr>
        </p:nvSpPr>
        <p:spPr>
          <a:xfrm>
            <a:off x="450375" y="1661758"/>
            <a:ext cx="10152797" cy="4351338"/>
          </a:xfrm>
        </p:spPr>
        <p:txBody>
          <a:bodyPr>
            <a:normAutofit/>
          </a:bodyPr>
          <a:lstStyle/>
          <a:p>
            <a:pPr marL="457200" lvl="1" indent="0" algn="just">
              <a:buNone/>
            </a:pPr>
            <a:r>
              <a:rPr lang="en-GB" sz="2000" dirty="0">
                <a:latin typeface="Calibri" panose="020F0502020204030204" pitchFamily="34" charset="0"/>
                <a:ea typeface="Calibri" panose="020F0502020204030204" pitchFamily="34" charset="0"/>
                <a:cs typeface="Times New Roman" panose="02020603050405020304" pitchFamily="18" charset="0"/>
              </a:rPr>
              <a:t>Examples of private law discrimination claims </a:t>
            </a:r>
          </a:p>
          <a:p>
            <a:pPr lvl="1" algn="just"/>
            <a:r>
              <a:rPr lang="en-GB" sz="2000" i="1" dirty="0">
                <a:latin typeface="Calibri" panose="020F0502020204030204" pitchFamily="34" charset="0"/>
                <a:ea typeface="Calibri" panose="020F0502020204030204" pitchFamily="34" charset="0"/>
                <a:cs typeface="Times New Roman" panose="02020603050405020304" pitchFamily="18" charset="0"/>
              </a:rPr>
              <a:t>FirstGroup Plc (Respondent) v Paulley (Appellant) [2017] UKSC 4</a:t>
            </a:r>
          </a:p>
          <a:p>
            <a:pPr lvl="1" algn="just"/>
            <a:r>
              <a:rPr lang="en-GB" sz="2000" i="1" dirty="0">
                <a:latin typeface="Calibri" panose="020F0502020204030204" pitchFamily="34" charset="0"/>
                <a:ea typeface="Calibri" panose="020F0502020204030204" pitchFamily="34" charset="0"/>
                <a:cs typeface="Times New Roman" panose="02020603050405020304" pitchFamily="18" charset="0"/>
              </a:rPr>
              <a:t>Plummer v Royal Herbert Freehold Ltd</a:t>
            </a:r>
          </a:p>
          <a:p>
            <a:pPr lvl="1" algn="just"/>
            <a:r>
              <a:rPr lang="en-GB" sz="2000" i="1" dirty="0">
                <a:latin typeface="Calibri" panose="020F0502020204030204" pitchFamily="34" charset="0"/>
                <a:ea typeface="Calibri" panose="020F0502020204030204" pitchFamily="34" charset="0"/>
                <a:cs typeface="Times New Roman" panose="02020603050405020304" pitchFamily="18" charset="0"/>
              </a:rPr>
              <a:t>No DSS cases</a:t>
            </a:r>
          </a:p>
          <a:p>
            <a:pPr marL="457200" lvl="1" indent="0" algn="just">
              <a:buNone/>
            </a:pP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GB" dirty="0"/>
          </a:p>
        </p:txBody>
      </p:sp>
      <p:pic>
        <p:nvPicPr>
          <p:cNvPr id="4" name="Picture 3">
            <a:extLst>
              <a:ext uri="{FF2B5EF4-FFF2-40B4-BE49-F238E27FC236}">
                <a16:creationId xmlns:a16="http://schemas.microsoft.com/office/drawing/2014/main" id="{28242218-44F7-488B-8FC5-6FB617010360}"/>
              </a:ext>
            </a:extLst>
          </p:cNvPr>
          <p:cNvPicPr>
            <a:picLocks noChangeAspect="1"/>
          </p:cNvPicPr>
          <p:nvPr/>
        </p:nvPicPr>
        <p:blipFill>
          <a:blip r:embed="rId3"/>
          <a:stretch>
            <a:fillRect/>
          </a:stretch>
        </p:blipFill>
        <p:spPr>
          <a:xfrm>
            <a:off x="9040863" y="5898467"/>
            <a:ext cx="2700762" cy="548688"/>
          </a:xfrm>
          <a:prstGeom prst="rect">
            <a:avLst/>
          </a:prstGeom>
        </p:spPr>
      </p:pic>
    </p:spTree>
    <p:extLst>
      <p:ext uri="{BB962C8B-B14F-4D97-AF65-F5344CB8AC3E}">
        <p14:creationId xmlns:p14="http://schemas.microsoft.com/office/powerpoint/2010/main" val="3157260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D684-1B59-488D-9332-196DF4824E8C}"/>
              </a:ext>
            </a:extLst>
          </p:cNvPr>
          <p:cNvSpPr>
            <a:spLocks noGrp="1"/>
          </p:cNvSpPr>
          <p:nvPr>
            <p:ph type="title"/>
          </p:nvPr>
        </p:nvSpPr>
        <p:spPr/>
        <p:txBody>
          <a:bodyPr>
            <a:normAutofit/>
          </a:bodyPr>
          <a:lstStyle/>
          <a:p>
            <a:r>
              <a:rPr lang="en-GB" sz="4000" dirty="0"/>
              <a:t>Public law Equality Act 2010 claims </a:t>
            </a:r>
          </a:p>
        </p:txBody>
      </p:sp>
      <p:sp>
        <p:nvSpPr>
          <p:cNvPr id="3" name="Content Placeholder 2">
            <a:extLst>
              <a:ext uri="{FF2B5EF4-FFF2-40B4-BE49-F238E27FC236}">
                <a16:creationId xmlns:a16="http://schemas.microsoft.com/office/drawing/2014/main" id="{19C24574-D294-4C23-B702-2A4B963FB438}"/>
              </a:ext>
            </a:extLst>
          </p:cNvPr>
          <p:cNvSpPr>
            <a:spLocks noGrp="1"/>
          </p:cNvSpPr>
          <p:nvPr>
            <p:ph idx="1"/>
          </p:nvPr>
        </p:nvSpPr>
        <p:spPr>
          <a:xfrm>
            <a:off x="838200" y="1480457"/>
            <a:ext cx="10515600" cy="4696506"/>
          </a:xfrm>
        </p:spPr>
        <p:txBody>
          <a:bodyPr>
            <a:normAutofit/>
          </a:bodyPr>
          <a:lstStyle/>
          <a:p>
            <a:pPr marL="0" indent="0" algn="just">
              <a:buNone/>
            </a:pPr>
            <a:r>
              <a:rPr lang="en-GB" sz="2000" dirty="0"/>
              <a:t>Examples of public law discrimination claims </a:t>
            </a:r>
            <a:endParaRPr lang="en-GB" sz="2000" i="1" dirty="0"/>
          </a:p>
          <a:p>
            <a:pPr algn="just"/>
            <a:r>
              <a:rPr lang="en-GB" sz="2000" i="1" dirty="0"/>
              <a:t>R (Ward and others) v Hillingdon LBC and Equality and Human Rights Commission (intervener); R (</a:t>
            </a:r>
            <a:r>
              <a:rPr lang="en-GB" sz="2000" i="1" dirty="0" err="1"/>
              <a:t>Gullu</a:t>
            </a:r>
            <a:r>
              <a:rPr lang="en-GB" sz="2000" i="1" dirty="0"/>
              <a:t>) v Hillingdon LBC and Equality and Human Rights Commission (intervener) [2019] EWCA </a:t>
            </a:r>
            <a:r>
              <a:rPr lang="en-GB" sz="2000" i="1" dirty="0" err="1"/>
              <a:t>Civ</a:t>
            </a:r>
            <a:r>
              <a:rPr lang="en-GB" sz="2000" i="1" dirty="0"/>
              <a:t> 692</a:t>
            </a:r>
          </a:p>
          <a:p>
            <a:pPr algn="just"/>
            <a:r>
              <a:rPr lang="en-GB" sz="2000" i="1" dirty="0"/>
              <a:t>R (On the Application Of) v The Office for Standards In Education, Children's Services And Skills [2020] EWHC 1679 (Admin) </a:t>
            </a:r>
          </a:p>
        </p:txBody>
      </p:sp>
      <p:pic>
        <p:nvPicPr>
          <p:cNvPr id="4" name="Picture 3">
            <a:extLst>
              <a:ext uri="{FF2B5EF4-FFF2-40B4-BE49-F238E27FC236}">
                <a16:creationId xmlns:a16="http://schemas.microsoft.com/office/drawing/2014/main" id="{256ADD33-6019-4DE9-893E-5E379AB2A47B}"/>
              </a:ext>
            </a:extLst>
          </p:cNvPr>
          <p:cNvPicPr>
            <a:picLocks noChangeAspect="1"/>
          </p:cNvPicPr>
          <p:nvPr/>
        </p:nvPicPr>
        <p:blipFill>
          <a:blip r:embed="rId3"/>
          <a:stretch>
            <a:fillRect/>
          </a:stretch>
        </p:blipFill>
        <p:spPr>
          <a:xfrm>
            <a:off x="8973374" y="5902619"/>
            <a:ext cx="2700762" cy="548688"/>
          </a:xfrm>
          <a:prstGeom prst="rect">
            <a:avLst/>
          </a:prstGeom>
        </p:spPr>
      </p:pic>
    </p:spTree>
    <p:extLst>
      <p:ext uri="{BB962C8B-B14F-4D97-AF65-F5344CB8AC3E}">
        <p14:creationId xmlns:p14="http://schemas.microsoft.com/office/powerpoint/2010/main" val="3203655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F0AA4-A335-48C8-A83E-828B7000F348}"/>
              </a:ext>
            </a:extLst>
          </p:cNvPr>
          <p:cNvSpPr>
            <a:spLocks noGrp="1"/>
          </p:cNvSpPr>
          <p:nvPr>
            <p:ph type="title"/>
          </p:nvPr>
        </p:nvSpPr>
        <p:spPr/>
        <p:txBody>
          <a:bodyPr>
            <a:normAutofit/>
          </a:bodyPr>
          <a:lstStyle/>
          <a:p>
            <a:r>
              <a:rPr lang="en-GB" sz="4000" dirty="0"/>
              <a:t>Private or public law claim?</a:t>
            </a:r>
          </a:p>
        </p:txBody>
      </p:sp>
      <p:sp>
        <p:nvSpPr>
          <p:cNvPr id="3" name="Content Placeholder 2">
            <a:extLst>
              <a:ext uri="{FF2B5EF4-FFF2-40B4-BE49-F238E27FC236}">
                <a16:creationId xmlns:a16="http://schemas.microsoft.com/office/drawing/2014/main" id="{241F1F88-4B9E-449A-9049-AAA831E96B41}"/>
              </a:ext>
            </a:extLst>
          </p:cNvPr>
          <p:cNvSpPr>
            <a:spLocks noGrp="1"/>
          </p:cNvSpPr>
          <p:nvPr>
            <p:ph idx="1"/>
          </p:nvPr>
        </p:nvSpPr>
        <p:spPr>
          <a:xfrm>
            <a:off x="838200" y="1444625"/>
            <a:ext cx="10515600" cy="4351338"/>
          </a:xfrm>
        </p:spPr>
        <p:txBody>
          <a:bodyPr>
            <a:normAutofit fontScale="85000" lnSpcReduction="20000"/>
          </a:bodyPr>
          <a:lstStyle/>
          <a:p>
            <a:pPr algn="ju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County Court has exclusive jurisdiction (s.113 and s.114) with certain exceptions</a:t>
            </a:r>
          </a:p>
          <a:p>
            <a:pPr algn="ju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County Court has power to grant any remedy which could be granted by the High Court in proceedings in tort, or on a claim for judicial review (see s.119(2)). Further, an award of damages may include compensation </a:t>
            </a:r>
            <a:r>
              <a:rPr kumimoji="0" lang="en-GB" sz="24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a:t>
            </a:r>
            <a:r>
              <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r </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injury to feelings (s.119(4)).</a:t>
            </a:r>
          </a:p>
          <a:p>
            <a:pPr algn="ju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BUT, s.113(2) provides: “Subsection (1) does not prevent – (a) a claim for judicial review”</a:t>
            </a:r>
          </a:p>
          <a:p>
            <a:pPr algn="ju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Administrative Court needs to be satisfied that  a claim is a genuine judicial review claim, rather than a s.29 claim dressed up as a judicial review. See in particular </a:t>
            </a:r>
            <a:r>
              <a:rPr kumimoji="0" lang="en-GB" sz="2400" b="0" i="1"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Hamnett</a:t>
            </a:r>
            <a:r>
              <a:rPr kumimoji="0" lang="en-GB" sz="2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v Essex 	County Council [2014] 1 WLR 2562</a:t>
            </a: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It is helpful if there are other judicial review grounds…</a:t>
            </a:r>
          </a:p>
          <a:p>
            <a:pPr marL="0" indent="0" algn="just">
              <a:buNone/>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‘In general the Administrative Court is not well suited to hear factual disputes of 	the sort 	that may arise under section 29 and other similar provisions of the 2010 	Act. In suitable cases this can be done and there can be live evidence and cross-	examination but that is not normal, whereas the county court is used to conducting such 	trials on a daily basis.’ </a:t>
            </a:r>
          </a:p>
          <a:p>
            <a:pPr algn="ju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You can include a claim for damages in JR </a:t>
            </a:r>
          </a:p>
          <a:p>
            <a:pPr algn="just">
              <a:defRPr/>
            </a:pPr>
            <a:r>
              <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Note early concession in JR claim </a:t>
            </a:r>
            <a:r>
              <a:rPr kumimoji="0" lang="en-GB" sz="2400"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may give </a:t>
            </a:r>
            <a:r>
              <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rise to private law claim </a:t>
            </a:r>
            <a:endParaRPr kumimoji="0" lang="en-GB" sz="2400"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02087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B1DEC-3789-4F7E-9475-A74F4315387A}"/>
              </a:ext>
            </a:extLst>
          </p:cNvPr>
          <p:cNvSpPr>
            <a:spLocks noGrp="1"/>
          </p:cNvSpPr>
          <p:nvPr>
            <p:ph type="title"/>
          </p:nvPr>
        </p:nvSpPr>
        <p:spPr/>
        <p:txBody>
          <a:bodyPr>
            <a:normAutofit/>
          </a:bodyPr>
          <a:lstStyle/>
          <a:p>
            <a:r>
              <a:rPr lang="en-GB" sz="4000" dirty="0"/>
              <a:t>Elements of an Article 14 ECHR claim</a:t>
            </a:r>
          </a:p>
        </p:txBody>
      </p:sp>
      <p:sp>
        <p:nvSpPr>
          <p:cNvPr id="3" name="Content Placeholder 2">
            <a:extLst>
              <a:ext uri="{FF2B5EF4-FFF2-40B4-BE49-F238E27FC236}">
                <a16:creationId xmlns:a16="http://schemas.microsoft.com/office/drawing/2014/main" id="{D34456B0-A749-4B51-B965-218D236B04CB}"/>
              </a:ext>
            </a:extLst>
          </p:cNvPr>
          <p:cNvSpPr>
            <a:spLocks noGrp="1"/>
          </p:cNvSpPr>
          <p:nvPr>
            <p:ph idx="1"/>
          </p:nvPr>
        </p:nvSpPr>
        <p:spPr/>
        <p:txBody>
          <a:bodyPr>
            <a:normAutofit fontScale="92500" lnSpcReduction="10000"/>
          </a:bodyPr>
          <a:lstStyle/>
          <a:p>
            <a:pPr algn="just"/>
            <a:r>
              <a:rPr lang="en-GB" sz="2000" b="1" dirty="0"/>
              <a:t>The circumstances of the claim fall within the ambit of a substantive convention right</a:t>
            </a:r>
          </a:p>
          <a:p>
            <a:pPr lvl="1" algn="just"/>
            <a:r>
              <a:rPr lang="en-GB" sz="1600" dirty="0"/>
              <a:t>Must be discrimination in the enjoyment of “the rights and freedoms set forth in this convention”. </a:t>
            </a:r>
          </a:p>
          <a:p>
            <a:pPr lvl="1" algn="just"/>
            <a:r>
              <a:rPr lang="en-GB" sz="1600" dirty="0"/>
              <a:t>Not necessary to show violation of substantive provision to fall within the scope of Article 14 just needs to be within the ambit (see Carson) </a:t>
            </a:r>
          </a:p>
          <a:p>
            <a:pPr algn="just"/>
            <a:r>
              <a:rPr lang="en-GB" sz="2000" b="1" dirty="0"/>
              <a:t>Difference in treatment between two persons who are in analogous situation or treated the same as others in a relevantly different situation </a:t>
            </a:r>
            <a:endParaRPr lang="en-GB" sz="1600" b="1" dirty="0"/>
          </a:p>
          <a:p>
            <a:pPr algn="just"/>
            <a:r>
              <a:rPr lang="en-GB" sz="2000" b="1" dirty="0"/>
              <a:t>Difference in treatment on the ground of one of the characteristics listed or “other status”</a:t>
            </a:r>
          </a:p>
          <a:p>
            <a:pPr lvl="1" algn="just"/>
            <a:r>
              <a:rPr lang="en-GB" sz="1600" dirty="0"/>
              <a:t>Status includes sex, race and colour, language, religion etc. as well as “other status” (see R (Carson) v SSWP [2005] UKHL 37 and R (Stott) v Secretary of State for Justice [2018] UKSC 59) </a:t>
            </a:r>
          </a:p>
          <a:p>
            <a:pPr lvl="1" algn="just"/>
            <a:r>
              <a:rPr lang="en-GB" sz="1600" dirty="0"/>
              <a:t>‘Other status’ has been widely drawn</a:t>
            </a:r>
          </a:p>
          <a:p>
            <a:pPr algn="just"/>
            <a:r>
              <a:rPr lang="en-GB" sz="2000" b="1" dirty="0"/>
              <a:t>Objective justification for that difference in treatment</a:t>
            </a:r>
          </a:p>
          <a:p>
            <a:pPr lvl="1" algn="just"/>
            <a:r>
              <a:rPr lang="en-GB" sz="1600" dirty="0"/>
              <a:t>A difference of treatment between persons (or the failure to treat differently persons in relevantly different situations) violates Article 14 only if it “has no objective and reasonable justification.” That is, “if it does not pursue a legitimate aim or if there is not a reasonable relationship of proportionality between the means employed and the aim sought to be realised.” (</a:t>
            </a:r>
            <a:r>
              <a:rPr lang="en-GB" sz="1600" dirty="0" err="1"/>
              <a:t>Molla</a:t>
            </a:r>
            <a:r>
              <a:rPr lang="en-GB" sz="1600" dirty="0"/>
              <a:t> </a:t>
            </a:r>
            <a:r>
              <a:rPr lang="en-GB" sz="1600" dirty="0" err="1"/>
              <a:t>Sali</a:t>
            </a:r>
            <a:r>
              <a:rPr lang="en-GB" sz="1600" dirty="0"/>
              <a:t> v Greece [GC], 2018 at [135]; </a:t>
            </a:r>
            <a:r>
              <a:rPr lang="en-GB" sz="1600" dirty="0" err="1"/>
              <a:t>Eweida</a:t>
            </a:r>
            <a:r>
              <a:rPr lang="en-GB" sz="1600" dirty="0"/>
              <a:t> &amp; Others v United Kingdom at [88]) </a:t>
            </a:r>
          </a:p>
          <a:p>
            <a:pPr lvl="1" algn="just"/>
            <a:r>
              <a:rPr lang="en-GB" sz="1600" dirty="0"/>
              <a:t>Conventional proportionality four stage test set out in </a:t>
            </a:r>
            <a:r>
              <a:rPr lang="sv-SE" sz="1600" dirty="0"/>
              <a:t>Bank Mellat [2013] UKSC 39</a:t>
            </a:r>
            <a:endParaRPr lang="en-GB" sz="1600" dirty="0"/>
          </a:p>
        </p:txBody>
      </p:sp>
    </p:spTree>
    <p:extLst>
      <p:ext uri="{BB962C8B-B14F-4D97-AF65-F5344CB8AC3E}">
        <p14:creationId xmlns:p14="http://schemas.microsoft.com/office/powerpoint/2010/main" val="181536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96660-2E90-474B-8B5A-61752FF277B2}"/>
              </a:ext>
            </a:extLst>
          </p:cNvPr>
          <p:cNvSpPr>
            <a:spLocks noGrp="1"/>
          </p:cNvSpPr>
          <p:nvPr>
            <p:ph type="title"/>
          </p:nvPr>
        </p:nvSpPr>
        <p:spPr/>
        <p:txBody>
          <a:bodyPr/>
          <a:lstStyle/>
          <a:p>
            <a:r>
              <a:rPr lang="en-GB" dirty="0"/>
              <a:t>Additional points to note </a:t>
            </a:r>
          </a:p>
        </p:txBody>
      </p:sp>
      <p:sp>
        <p:nvSpPr>
          <p:cNvPr id="3" name="Content Placeholder 2">
            <a:extLst>
              <a:ext uri="{FF2B5EF4-FFF2-40B4-BE49-F238E27FC236}">
                <a16:creationId xmlns:a16="http://schemas.microsoft.com/office/drawing/2014/main" id="{A29542C1-C1E4-4B84-8B24-EAF1B8C1606D}"/>
              </a:ext>
            </a:extLst>
          </p:cNvPr>
          <p:cNvSpPr>
            <a:spLocks noGrp="1"/>
          </p:cNvSpPr>
          <p:nvPr>
            <p:ph idx="1"/>
          </p:nvPr>
        </p:nvSpPr>
        <p:spPr/>
        <p:txBody>
          <a:bodyPr>
            <a:normAutofit lnSpcReduction="10000"/>
          </a:bodyPr>
          <a:lstStyle/>
          <a:p>
            <a:r>
              <a:rPr lang="en-GB" dirty="0"/>
              <a:t>Margin of appreciation </a:t>
            </a:r>
          </a:p>
          <a:p>
            <a:pPr marL="457200" lvl="1" indent="0" algn="just">
              <a:buNone/>
            </a:pPr>
            <a:r>
              <a:rPr lang="en-GB" dirty="0"/>
              <a:t> As the Court’s role is not to substitute the competent national authorities in assessing whether and to what extent differences in otherwise similar situations justified differential treatment, States enjoy a certain margin of appreciation. The scope of that margin will vary according to the circumstances, the subject-matter and the background of the case (see </a:t>
            </a:r>
            <a:r>
              <a:rPr lang="en-GB" dirty="0" err="1"/>
              <a:t>Molla</a:t>
            </a:r>
            <a:r>
              <a:rPr lang="en-GB" dirty="0"/>
              <a:t> </a:t>
            </a:r>
            <a:r>
              <a:rPr lang="en-GB" dirty="0" err="1"/>
              <a:t>Sali</a:t>
            </a:r>
            <a:r>
              <a:rPr lang="en-GB" dirty="0"/>
              <a:t> v. Greece [GC], 2018, § 136; </a:t>
            </a:r>
            <a:r>
              <a:rPr lang="en-GB" dirty="0" err="1"/>
              <a:t>Stummer</a:t>
            </a:r>
            <a:r>
              <a:rPr lang="en-GB" dirty="0"/>
              <a:t> v. Austria [GC], 2011, § 88; Burden v. the United Kingdom [GC], 2008, § 60; Carson and Others v. the United Kingdom [GC], 2010, § 61).</a:t>
            </a:r>
          </a:p>
          <a:p>
            <a:r>
              <a:rPr lang="en-GB" dirty="0"/>
              <a:t>Manifestly without reasonable foundation test </a:t>
            </a:r>
          </a:p>
          <a:p>
            <a:pPr marL="0" indent="0">
              <a:buNone/>
            </a:pPr>
            <a:r>
              <a:rPr lang="en-GB" dirty="0"/>
              <a:t>     </a:t>
            </a:r>
            <a:r>
              <a:rPr lang="en-GB" sz="2400" dirty="0"/>
              <a:t>When should the MWRF test be applied? </a:t>
            </a:r>
          </a:p>
          <a:p>
            <a:pPr marL="0" indent="0">
              <a:buNone/>
            </a:pPr>
            <a:r>
              <a:rPr lang="en-GB" sz="2400" dirty="0"/>
              <a:t>      How does it fit with the conventional proportionality test?</a:t>
            </a:r>
          </a:p>
        </p:txBody>
      </p:sp>
    </p:spTree>
    <p:extLst>
      <p:ext uri="{BB962C8B-B14F-4D97-AF65-F5344CB8AC3E}">
        <p14:creationId xmlns:p14="http://schemas.microsoft.com/office/powerpoint/2010/main" val="219902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81EC16-D4C3-4C94-B663-856C5CEB45AA}"/>
              </a:ext>
            </a:extLst>
          </p:cNvPr>
          <p:cNvSpPr>
            <a:spLocks noGrp="1"/>
          </p:cNvSpPr>
          <p:nvPr>
            <p:ph idx="1"/>
          </p:nvPr>
        </p:nvSpPr>
        <p:spPr>
          <a:xfrm>
            <a:off x="838200" y="584200"/>
            <a:ext cx="10515600" cy="5592763"/>
          </a:xfrm>
        </p:spPr>
        <p:txBody>
          <a:bodyPr/>
          <a:lstStyle/>
          <a:p>
            <a:pPr marL="0" indent="0">
              <a:buNone/>
            </a:pPr>
            <a:r>
              <a:rPr lang="en-GB" sz="2000" dirty="0"/>
              <a:t>Examples of Article 14 claims </a:t>
            </a:r>
          </a:p>
          <a:p>
            <a:r>
              <a:rPr lang="en-GB" sz="2000" i="1" dirty="0"/>
              <a:t>Secretary of State for the Home Department and Others v R (Joint Council for the Welfare of Immigrants) [2020] EWCA </a:t>
            </a:r>
            <a:r>
              <a:rPr lang="en-GB" sz="2000" i="1" dirty="0" err="1"/>
              <a:t>Civ</a:t>
            </a:r>
            <a:r>
              <a:rPr lang="en-GB" sz="2000" i="1" dirty="0"/>
              <a:t> 542</a:t>
            </a:r>
          </a:p>
          <a:p>
            <a:r>
              <a:rPr lang="en-GB" sz="2000" i="1" dirty="0"/>
              <a:t>J.D. and A v the United Kingdom (nos. 32949/17 and 34614/17)</a:t>
            </a:r>
          </a:p>
        </p:txBody>
      </p:sp>
    </p:spTree>
    <p:extLst>
      <p:ext uri="{BB962C8B-B14F-4D97-AF65-F5344CB8AC3E}">
        <p14:creationId xmlns:p14="http://schemas.microsoft.com/office/powerpoint/2010/main" val="28456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70CE7-A77F-464F-824A-B9B9DFDAAB20}"/>
              </a:ext>
            </a:extLst>
          </p:cNvPr>
          <p:cNvSpPr>
            <a:spLocks noGrp="1"/>
          </p:cNvSpPr>
          <p:nvPr>
            <p:ph type="title"/>
          </p:nvPr>
        </p:nvSpPr>
        <p:spPr/>
        <p:txBody>
          <a:bodyPr/>
          <a:lstStyle/>
          <a:p>
            <a:r>
              <a:rPr lang="en-GB" dirty="0"/>
              <a:t>Benefits of relying on Article 14</a:t>
            </a:r>
          </a:p>
        </p:txBody>
      </p:sp>
      <p:sp>
        <p:nvSpPr>
          <p:cNvPr id="3" name="Content Placeholder 2">
            <a:extLst>
              <a:ext uri="{FF2B5EF4-FFF2-40B4-BE49-F238E27FC236}">
                <a16:creationId xmlns:a16="http://schemas.microsoft.com/office/drawing/2014/main" id="{A37D8195-4561-48BA-86E2-D641DBE15B99}"/>
              </a:ext>
            </a:extLst>
          </p:cNvPr>
          <p:cNvSpPr>
            <a:spLocks noGrp="1"/>
          </p:cNvSpPr>
          <p:nvPr>
            <p:ph idx="1"/>
          </p:nvPr>
        </p:nvSpPr>
        <p:spPr>
          <a:xfrm>
            <a:off x="838200" y="1584107"/>
            <a:ext cx="10515600" cy="4351338"/>
          </a:xfrm>
        </p:spPr>
        <p:txBody>
          <a:bodyPr>
            <a:normAutofit/>
          </a:bodyPr>
          <a:lstStyle/>
          <a:p>
            <a:r>
              <a:rPr lang="en-GB" sz="2000" dirty="0"/>
              <a:t>The protected characteristics in the Equality Act are limited and exhaustive. Status under Article 14 is much wider and may more readily tackle the issue of intersectionality which the Equality Act fails to address (for example </a:t>
            </a:r>
            <a:r>
              <a:rPr lang="en-GB" sz="2000" i="1" dirty="0"/>
              <a:t>B.S. v. Spain</a:t>
            </a:r>
            <a:r>
              <a:rPr lang="en-GB" sz="2000" dirty="0"/>
              <a:t>).  </a:t>
            </a:r>
          </a:p>
          <a:p>
            <a:r>
              <a:rPr lang="en-GB" sz="2000" dirty="0"/>
              <a:t>Strasbourg case law is highly developed and may add to Equality Act arguments. </a:t>
            </a:r>
          </a:p>
          <a:p>
            <a:r>
              <a:rPr lang="en-GB" sz="2000" dirty="0"/>
              <a:t>Longer limitation period.</a:t>
            </a:r>
          </a:p>
          <a:p>
            <a:pPr marL="0" indent="0">
              <a:buNone/>
            </a:pPr>
            <a:r>
              <a:rPr lang="en-GB" sz="2000" dirty="0"/>
              <a:t> BUT </a:t>
            </a:r>
          </a:p>
          <a:p>
            <a:r>
              <a:rPr lang="en-GB" sz="2000" dirty="0"/>
              <a:t>Does not cover all ‘relationships’ or circumstances covered under the Equality Act 2010. </a:t>
            </a:r>
          </a:p>
          <a:p>
            <a:pPr marL="0" indent="0">
              <a:buNone/>
            </a:pPr>
            <a:r>
              <a:rPr lang="en-GB" sz="2000" dirty="0"/>
              <a:t> </a:t>
            </a:r>
          </a:p>
          <a:p>
            <a:pPr marL="0" indent="0">
              <a:buNone/>
            </a:pPr>
            <a:endParaRPr lang="en-GB" sz="2000" dirty="0"/>
          </a:p>
        </p:txBody>
      </p:sp>
    </p:spTree>
    <p:extLst>
      <p:ext uri="{BB962C8B-B14F-4D97-AF65-F5344CB8AC3E}">
        <p14:creationId xmlns:p14="http://schemas.microsoft.com/office/powerpoint/2010/main" val="4163131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1012</Words>
  <Application>Microsoft Office PowerPoint</Application>
  <PresentationFormat>Widescreen</PresentationFormat>
  <Paragraphs>65</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PLP Access to Justice in the South West 2021 Discrimination Challenges   Robyn Taylor, Solicitor  Rtaylor@dpglaw.co.uk </vt:lpstr>
      <vt:lpstr>Elements of an Equality Act 2010 claim </vt:lpstr>
      <vt:lpstr>Private law Equality Act 2010 claims </vt:lpstr>
      <vt:lpstr>Public law Equality Act 2010 claims </vt:lpstr>
      <vt:lpstr>Private or public law claim?</vt:lpstr>
      <vt:lpstr>Elements of an Article 14 ECHR claim</vt:lpstr>
      <vt:lpstr>Additional points to note </vt:lpstr>
      <vt:lpstr>PowerPoint Presentation</vt:lpstr>
      <vt:lpstr>Benefits of relying on Article 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an Equality Act Claim</dc:title>
  <dc:creator>Robyn Taylor</dc:creator>
  <cp:lastModifiedBy>Rinku Yunusa</cp:lastModifiedBy>
  <cp:revision>109</cp:revision>
  <dcterms:created xsi:type="dcterms:W3CDTF">2020-07-19T12:01:04Z</dcterms:created>
  <dcterms:modified xsi:type="dcterms:W3CDTF">2021-01-27T19:15:17Z</dcterms:modified>
</cp:coreProperties>
</file>