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68" r:id="rId4"/>
    <p:sldId id="258" r:id="rId5"/>
    <p:sldId id="260" r:id="rId6"/>
    <p:sldId id="266" r:id="rId7"/>
    <p:sldId id="262" r:id="rId8"/>
    <p:sldId id="263" r:id="rId9"/>
    <p:sldId id="296" r:id="rId10"/>
    <p:sldId id="297" r:id="rId11"/>
    <p:sldId id="264" r:id="rId12"/>
    <p:sldId id="265" r:id="rId13"/>
    <p:sldId id="261" r:id="rId14"/>
    <p:sldId id="267" r:id="rId15"/>
    <p:sldId id="275" r:id="rId16"/>
    <p:sldId id="269" r:id="rId17"/>
    <p:sldId id="270" r:id="rId18"/>
    <p:sldId id="271" r:id="rId19"/>
    <p:sldId id="282" r:id="rId20"/>
    <p:sldId id="285" r:id="rId21"/>
    <p:sldId id="288" r:id="rId22"/>
    <p:sldId id="283" r:id="rId23"/>
    <p:sldId id="286" r:id="rId24"/>
    <p:sldId id="287" r:id="rId25"/>
    <p:sldId id="284" r:id="rId26"/>
    <p:sldId id="289" r:id="rId27"/>
    <p:sldId id="290" r:id="rId28"/>
    <p:sldId id="293" r:id="rId29"/>
    <p:sldId id="291" r:id="rId30"/>
    <p:sldId id="298" r:id="rId31"/>
    <p:sldId id="299"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a Jones (LDC - Student)" initials="UJ(S" lastIdx="19" clrIdx="0">
    <p:extLst>
      <p:ext uri="{19B8F6BF-5375-455C-9EA6-DF929625EA0E}">
        <p15:presenceInfo xmlns:p15="http://schemas.microsoft.com/office/powerpoint/2012/main" userId="Una Jones (LDC - Student)" providerId="None"/>
      </p:ext>
    </p:extLst>
  </p:cmAuthor>
  <p:cmAuthor id="2" name="Tomasz Sikora-Pouivet" initials="TSP" lastIdx="1" clrIdx="1">
    <p:extLst>
      <p:ext uri="{19B8F6BF-5375-455C-9EA6-DF929625EA0E}">
        <p15:presenceInfo xmlns:p15="http://schemas.microsoft.com/office/powerpoint/2012/main" userId="S::Tomasz@suffolklawcentre.org.uk::ea4ad458-3405-4140-b3e3-bac160b14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3" d="100"/>
          <a:sy n="63" d="100"/>
        </p:scale>
        <p:origin x="6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4T10:50:20.631" idx="17">
    <p:pos x="10" y="10"/>
    <p:text>Images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04T10:53:44.916" idx="18">
    <p:pos x="10" y="10"/>
    <p:text>Reformulate around gender/reassi</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85ED-975B-498C-8284-0662A44B9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83B28B-63DE-46B0-80B2-848154051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22D0E5-88A6-48F1-A80A-2F3194C4E9DB}"/>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5" name="Footer Placeholder 4">
            <a:extLst>
              <a:ext uri="{FF2B5EF4-FFF2-40B4-BE49-F238E27FC236}">
                <a16:creationId xmlns:a16="http://schemas.microsoft.com/office/drawing/2014/main" id="{2A743B30-61CA-4143-8F1F-9F499246A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99BB43-52B9-4170-8157-814797A3AD30}"/>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418175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A2F3-9A29-4662-B29C-9554665156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790381-FCDE-4F10-AA3D-298FD26CC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0196B6-0494-47A5-8D7B-7B4FD8294A33}"/>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5" name="Footer Placeholder 4">
            <a:extLst>
              <a:ext uri="{FF2B5EF4-FFF2-40B4-BE49-F238E27FC236}">
                <a16:creationId xmlns:a16="http://schemas.microsoft.com/office/drawing/2014/main" id="{1AFE8B5B-99AF-47F6-8B2D-61BC834E42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FBED4-CC82-4AD6-8F21-34AA0CEAC78A}"/>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366082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FBC7A-3C59-45EB-A107-58A59EF8B0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4F76A6-33BE-4334-9CE2-470BD07917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0EB69-0371-4134-820D-C38947CB0820}"/>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5" name="Footer Placeholder 4">
            <a:extLst>
              <a:ext uri="{FF2B5EF4-FFF2-40B4-BE49-F238E27FC236}">
                <a16:creationId xmlns:a16="http://schemas.microsoft.com/office/drawing/2014/main" id="{F719786A-309A-4A79-BF39-EAB3AD29D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B51622-F9C3-46A4-8C93-B3B33703EC66}"/>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110496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FF9037-E41E-47C4-B1CC-ADE9FF4B34BF}"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107262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0F0B-7815-42BC-A577-775B6691AD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0058D2-C7AE-40FF-A002-E0B63958F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3D040D-1661-4D6B-9D22-B23A74C3E13D}"/>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5" name="Footer Placeholder 4">
            <a:extLst>
              <a:ext uri="{FF2B5EF4-FFF2-40B4-BE49-F238E27FC236}">
                <a16:creationId xmlns:a16="http://schemas.microsoft.com/office/drawing/2014/main" id="{071EB25F-99B0-45BD-BC0B-EF5E5EFDA9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67C31-A313-43C0-BF99-D34C9EC57A86}"/>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189253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3E78-C40C-4970-B08C-37AE90448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979F21-F0D4-4117-B430-C47332EFD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5134A-5444-4EF9-8F6A-BDC169DD2912}"/>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5" name="Footer Placeholder 4">
            <a:extLst>
              <a:ext uri="{FF2B5EF4-FFF2-40B4-BE49-F238E27FC236}">
                <a16:creationId xmlns:a16="http://schemas.microsoft.com/office/drawing/2014/main" id="{3469E3C5-9A95-4D37-AFC8-A9E558358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CECD1-3E88-4BD4-B901-8507F3193065}"/>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366648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2EF5-DC0E-4566-BA18-8BF83A4AF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88BE58-957A-4C79-9DCD-F69274442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7C01B6-561A-4C47-B5DE-1748114EFC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49DFA8-8FEE-48F5-A3CE-1397EFB2F46A}"/>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6" name="Footer Placeholder 5">
            <a:extLst>
              <a:ext uri="{FF2B5EF4-FFF2-40B4-BE49-F238E27FC236}">
                <a16:creationId xmlns:a16="http://schemas.microsoft.com/office/drawing/2014/main" id="{463BAED9-2258-4C3E-9FCF-DFE097B68F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879A7F-83C7-4144-BA3C-195535098494}"/>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35528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3252-39BA-46F7-B976-8E24F31025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CC093B-43EA-4B63-8492-07FE1FFC2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6C478-C18B-4DB1-97BE-3AE2E62E5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EADF08-BCBA-4B10-8A3A-6417946E7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0D22C-C4FD-4B11-9879-410A46090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6B8F44-9E15-4818-BDC5-7FBB615B6417}"/>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8" name="Footer Placeholder 7">
            <a:extLst>
              <a:ext uri="{FF2B5EF4-FFF2-40B4-BE49-F238E27FC236}">
                <a16:creationId xmlns:a16="http://schemas.microsoft.com/office/drawing/2014/main" id="{489551DA-C37B-4937-874B-B9D5DE75B6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F1DA06-55A4-4744-9F7A-323A24391FF0}"/>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178295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5F8F-AB7A-4831-9647-1B8791E354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ADB60-C76D-4D1C-B654-1E4316C48ADA}"/>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4" name="Footer Placeholder 3">
            <a:extLst>
              <a:ext uri="{FF2B5EF4-FFF2-40B4-BE49-F238E27FC236}">
                <a16:creationId xmlns:a16="http://schemas.microsoft.com/office/drawing/2014/main" id="{FAFE019E-4FB4-407E-ABBB-FBF76E4BCD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381009-13DC-480A-9A8E-33C120C4A6F1}"/>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95566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3BCC3-9C6D-41F8-B119-A3A471D992BE}"/>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3" name="Footer Placeholder 2">
            <a:extLst>
              <a:ext uri="{FF2B5EF4-FFF2-40B4-BE49-F238E27FC236}">
                <a16:creationId xmlns:a16="http://schemas.microsoft.com/office/drawing/2014/main" id="{DB184B41-3AA8-4CC8-9672-9A6066BFE8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694965-72ED-4198-9823-D9E348B46B7F}"/>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336130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C71A-E173-4D95-AE15-FBA2A6B20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669019-8877-4CC0-B3A2-2CD826E7B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00A651-3C68-464C-89B2-924745EC8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FF54C-87A6-417B-8553-C71D2A28DFCF}"/>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6" name="Footer Placeholder 5">
            <a:extLst>
              <a:ext uri="{FF2B5EF4-FFF2-40B4-BE49-F238E27FC236}">
                <a16:creationId xmlns:a16="http://schemas.microsoft.com/office/drawing/2014/main" id="{868CD83F-CCC0-41BC-974C-8D58390F3F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C8117-D1B7-4C79-9C3A-79EBD92612D7}"/>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65731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E1C4-FB3E-4F7A-8303-506C30E1D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2C177C-945E-402F-9B30-0F19A0578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4101D0-23FE-4E4E-82B4-F6396F365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BA7FA-6774-4C81-8279-4D7F31DDC5EE}"/>
              </a:ext>
            </a:extLst>
          </p:cNvPr>
          <p:cNvSpPr>
            <a:spLocks noGrp="1"/>
          </p:cNvSpPr>
          <p:nvPr>
            <p:ph type="dt" sz="half" idx="10"/>
          </p:nvPr>
        </p:nvSpPr>
        <p:spPr/>
        <p:txBody>
          <a:bodyPr/>
          <a:lstStyle/>
          <a:p>
            <a:fld id="{DDFF9037-E41E-47C4-B1CC-ADE9FF4B34BF}" type="datetimeFigureOut">
              <a:rPr lang="en-GB" smtClean="0"/>
              <a:t>21/01/2021</a:t>
            </a:fld>
            <a:endParaRPr lang="en-GB"/>
          </a:p>
        </p:txBody>
      </p:sp>
      <p:sp>
        <p:nvSpPr>
          <p:cNvPr id="6" name="Footer Placeholder 5">
            <a:extLst>
              <a:ext uri="{FF2B5EF4-FFF2-40B4-BE49-F238E27FC236}">
                <a16:creationId xmlns:a16="http://schemas.microsoft.com/office/drawing/2014/main" id="{9F0B7AC0-B037-4B73-9C17-DB9795BCD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4C6FD6-7865-47BF-828A-9B541AD3829E}"/>
              </a:ext>
            </a:extLst>
          </p:cNvPr>
          <p:cNvSpPr>
            <a:spLocks noGrp="1"/>
          </p:cNvSpPr>
          <p:nvPr>
            <p:ph type="sldNum" sz="quarter" idx="12"/>
          </p:nvPr>
        </p:nvSpPr>
        <p:spPr/>
        <p:txBody>
          <a:bodyPr/>
          <a:lstStyle/>
          <a:p>
            <a:fld id="{07460BA8-8CF8-421C-85F9-612D23747D8A}" type="slidenum">
              <a:rPr lang="en-GB" smtClean="0"/>
              <a:t>‹#›</a:t>
            </a:fld>
            <a:endParaRPr lang="en-GB"/>
          </a:p>
        </p:txBody>
      </p:sp>
    </p:spTree>
    <p:extLst>
      <p:ext uri="{BB962C8B-B14F-4D97-AF65-F5344CB8AC3E}">
        <p14:creationId xmlns:p14="http://schemas.microsoft.com/office/powerpoint/2010/main" val="152159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C98A2-8686-42D1-BFF5-690463FC9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A8AF65-1029-4943-8E78-40EF59E46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A4099C-C61E-4748-A380-E5655C4A3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F9037-E41E-47C4-B1CC-ADE9FF4B34BF}" type="datetimeFigureOut">
              <a:rPr lang="en-GB" smtClean="0"/>
              <a:t>21/01/2021</a:t>
            </a:fld>
            <a:endParaRPr lang="en-GB"/>
          </a:p>
        </p:txBody>
      </p:sp>
      <p:sp>
        <p:nvSpPr>
          <p:cNvPr id="5" name="Footer Placeholder 4">
            <a:extLst>
              <a:ext uri="{FF2B5EF4-FFF2-40B4-BE49-F238E27FC236}">
                <a16:creationId xmlns:a16="http://schemas.microsoft.com/office/drawing/2014/main" id="{25231219-69D0-4BB5-BB5A-CAB7392D5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4FB4FC-9B5F-4814-AF28-58FA2555F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60BA8-8CF8-421C-85F9-612D23747D8A}" type="slidenum">
              <a:rPr lang="en-GB" smtClean="0"/>
              <a:t>‹#›</a:t>
            </a:fld>
            <a:endParaRPr lang="en-GB"/>
          </a:p>
        </p:txBody>
      </p:sp>
    </p:spTree>
    <p:extLst>
      <p:ext uri="{BB962C8B-B14F-4D97-AF65-F5344CB8AC3E}">
        <p14:creationId xmlns:p14="http://schemas.microsoft.com/office/powerpoint/2010/main" val="279719728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3D2E-C660-4503-8184-C202CF1CC280}"/>
              </a:ext>
            </a:extLst>
          </p:cNvPr>
          <p:cNvSpPr>
            <a:spLocks noGrp="1"/>
          </p:cNvSpPr>
          <p:nvPr>
            <p:ph type="ctrTitle"/>
          </p:nvPr>
        </p:nvSpPr>
        <p:spPr/>
        <p:txBody>
          <a:bodyPr anchor="ctr">
            <a:normAutofit/>
          </a:bodyPr>
          <a:lstStyle/>
          <a:p>
            <a:pPr algn="r"/>
            <a:r>
              <a:rPr lang="en-GB" sz="6600" dirty="0"/>
              <a:t>   </a:t>
            </a:r>
          </a:p>
        </p:txBody>
      </p:sp>
      <p:sp>
        <p:nvSpPr>
          <p:cNvPr id="5" name="Subtitle 4">
            <a:extLst>
              <a:ext uri="{FF2B5EF4-FFF2-40B4-BE49-F238E27FC236}">
                <a16:creationId xmlns:a16="http://schemas.microsoft.com/office/drawing/2014/main" id="{F7267E30-837E-4440-BC01-C74EEEDD207D}"/>
              </a:ext>
            </a:extLst>
          </p:cNvPr>
          <p:cNvSpPr>
            <a:spLocks noGrp="1"/>
          </p:cNvSpPr>
          <p:nvPr>
            <p:ph type="subTitle" idx="1"/>
          </p:nvPr>
        </p:nvSpPr>
        <p:spPr>
          <a:xfrm>
            <a:off x="1524000" y="2584174"/>
            <a:ext cx="9144000" cy="2673626"/>
          </a:xfrm>
        </p:spPr>
        <p:txBody>
          <a:bodyPr>
            <a:normAutofit/>
          </a:bodyPr>
          <a:lstStyle/>
          <a:p>
            <a:pPr algn="ctr"/>
            <a:r>
              <a:rPr lang="en-GB" sz="3600" dirty="0">
                <a:latin typeface="Arial" panose="020B0604020202020204" pitchFamily="34" charset="0"/>
                <a:cs typeface="Arial" panose="020B0604020202020204" pitchFamily="34" charset="0"/>
              </a:rPr>
              <a:t>Access to Justice South West:</a:t>
            </a:r>
          </a:p>
          <a:p>
            <a:pPr algn="ctr"/>
            <a:r>
              <a:rPr lang="en-GB" sz="3600" b="1" dirty="0">
                <a:latin typeface="Arial" panose="020B0604020202020204" pitchFamily="34" charset="0"/>
                <a:cs typeface="Arial" panose="020B0604020202020204" pitchFamily="34" charset="0"/>
              </a:rPr>
              <a:t>Introduction to the Equality Act 2010 </a:t>
            </a:r>
          </a:p>
          <a:p>
            <a:pPr algn="ctr"/>
            <a:r>
              <a:rPr lang="en-GB" sz="3600" dirty="0">
                <a:latin typeface="Arial" panose="020B0604020202020204" pitchFamily="34" charset="0"/>
                <a:cs typeface="Arial" panose="020B0604020202020204" pitchFamily="34" charset="0"/>
              </a:rPr>
              <a:t>Audrey Ludwig </a:t>
            </a:r>
          </a:p>
          <a:p>
            <a:pPr algn="ctr"/>
            <a:r>
              <a:rPr lang="en-GB" sz="3600" dirty="0">
                <a:latin typeface="Arial" panose="020B0604020202020204" pitchFamily="34" charset="0"/>
                <a:cs typeface="Arial" panose="020B0604020202020204" pitchFamily="34" charset="0"/>
              </a:rPr>
              <a:t>Solicitor  </a:t>
            </a:r>
          </a:p>
          <a:p>
            <a:pPr algn="ctr"/>
            <a:endParaRPr lang="en-GB" sz="3600" dirty="0">
              <a:solidFill>
                <a:srgbClr val="00B050"/>
              </a:solidFill>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63547FC-28D8-4BE3-94DE-8BAEADCAF790}"/>
              </a:ext>
            </a:extLst>
          </p:cNvPr>
          <p:cNvPicPr>
            <a:picLocks noChangeAspect="1"/>
          </p:cNvPicPr>
          <p:nvPr/>
        </p:nvPicPr>
        <p:blipFill rotWithShape="1">
          <a:blip r:embed="rId2"/>
          <a:srcRect l="38129" t="14381" r="24221"/>
          <a:stretch/>
        </p:blipFill>
        <p:spPr>
          <a:xfrm>
            <a:off x="80977" y="5499538"/>
            <a:ext cx="2703364" cy="1461811"/>
          </a:xfrm>
          <a:prstGeom prst="rect">
            <a:avLst/>
          </a:prstGeom>
        </p:spPr>
      </p:pic>
    </p:spTree>
    <p:extLst>
      <p:ext uri="{BB962C8B-B14F-4D97-AF65-F5344CB8AC3E}">
        <p14:creationId xmlns:p14="http://schemas.microsoft.com/office/powerpoint/2010/main" val="49137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F36A-0BF5-41BB-912A-A03EC4E96442}"/>
              </a:ext>
            </a:extLst>
          </p:cNvPr>
          <p:cNvSpPr>
            <a:spLocks noGrp="1"/>
          </p:cNvSpPr>
          <p:nvPr>
            <p:ph type="title"/>
          </p:nvPr>
        </p:nvSpPr>
        <p:spPr/>
        <p:txBody>
          <a:bodyPr/>
          <a:lstStyle/>
          <a:p>
            <a:pPr algn="ctr"/>
            <a:r>
              <a:rPr lang="en-US" dirty="0" err="1"/>
              <a:t>Victimisation</a:t>
            </a:r>
            <a:r>
              <a:rPr lang="en-US" dirty="0"/>
              <a:t> (hint: like whistleblowing protection)</a:t>
            </a:r>
            <a:endParaRPr lang="en-GB" dirty="0"/>
          </a:p>
        </p:txBody>
      </p:sp>
      <p:sp>
        <p:nvSpPr>
          <p:cNvPr id="3" name="Content Placeholder 2">
            <a:extLst>
              <a:ext uri="{FF2B5EF4-FFF2-40B4-BE49-F238E27FC236}">
                <a16:creationId xmlns:a16="http://schemas.microsoft.com/office/drawing/2014/main" id="{3EF3F677-AD52-4EA3-9A30-9FF8EC89927A}"/>
              </a:ext>
            </a:extLst>
          </p:cNvPr>
          <p:cNvSpPr>
            <a:spLocks noGrp="1"/>
          </p:cNvSpPr>
          <p:nvPr>
            <p:ph idx="1"/>
          </p:nvPr>
        </p:nvSpPr>
        <p:spPr/>
        <p:txBody>
          <a:bodyPr>
            <a:normAutofit fontScale="77500" lnSpcReduction="20000"/>
          </a:bodyPr>
          <a:lstStyle/>
          <a:p>
            <a:r>
              <a:rPr lang="en-US" dirty="0"/>
              <a:t>27. </a:t>
            </a:r>
            <a:r>
              <a:rPr lang="en-US" dirty="0" err="1"/>
              <a:t>Victimisation</a:t>
            </a:r>
            <a:endParaRPr lang="en-US" dirty="0"/>
          </a:p>
          <a:p>
            <a:r>
              <a:rPr lang="en-US" dirty="0"/>
              <a:t>(1)A person (A) </a:t>
            </a:r>
            <a:r>
              <a:rPr lang="en-US" dirty="0" err="1"/>
              <a:t>victimises</a:t>
            </a:r>
            <a:r>
              <a:rPr lang="en-US" dirty="0"/>
              <a:t> another person (B) </a:t>
            </a:r>
            <a:r>
              <a:rPr lang="en-US" b="1" dirty="0">
                <a:solidFill>
                  <a:srgbClr val="FF0000"/>
                </a:solidFill>
              </a:rPr>
              <a:t>if A subjects B to a detrimen</a:t>
            </a:r>
            <a:r>
              <a:rPr lang="en-US" dirty="0"/>
              <a:t>t because—</a:t>
            </a:r>
          </a:p>
          <a:p>
            <a:r>
              <a:rPr lang="en-US" dirty="0"/>
              <a:t>(a)B </a:t>
            </a:r>
            <a:r>
              <a:rPr lang="en-US" b="1" dirty="0">
                <a:solidFill>
                  <a:srgbClr val="FF0000"/>
                </a:solidFill>
              </a:rPr>
              <a:t>does a protected act</a:t>
            </a:r>
            <a:r>
              <a:rPr lang="en-US" dirty="0"/>
              <a:t>, or</a:t>
            </a:r>
          </a:p>
          <a:p>
            <a:r>
              <a:rPr lang="en-US" dirty="0"/>
              <a:t>(b)</a:t>
            </a:r>
            <a:r>
              <a:rPr lang="en-US" b="1" dirty="0">
                <a:solidFill>
                  <a:srgbClr val="FF0000"/>
                </a:solidFill>
              </a:rPr>
              <a:t>A believes that B has done</a:t>
            </a:r>
            <a:r>
              <a:rPr lang="en-US" dirty="0"/>
              <a:t>, or may do, a protected act.</a:t>
            </a:r>
          </a:p>
          <a:p>
            <a:r>
              <a:rPr lang="en-US" dirty="0"/>
              <a:t>(2)Each of the following is a protected act—</a:t>
            </a:r>
          </a:p>
          <a:p>
            <a:r>
              <a:rPr lang="en-US" dirty="0"/>
              <a:t>(a)</a:t>
            </a:r>
            <a:r>
              <a:rPr lang="en-US" b="1" dirty="0">
                <a:solidFill>
                  <a:srgbClr val="FF0000"/>
                </a:solidFill>
              </a:rPr>
              <a:t>bringing proceedings </a:t>
            </a:r>
            <a:r>
              <a:rPr lang="en-US" dirty="0"/>
              <a:t>under this Act;</a:t>
            </a:r>
          </a:p>
          <a:p>
            <a:r>
              <a:rPr lang="en-US" dirty="0"/>
              <a:t>(b)</a:t>
            </a:r>
            <a:r>
              <a:rPr lang="en-US" b="1" dirty="0">
                <a:solidFill>
                  <a:srgbClr val="FF0000"/>
                </a:solidFill>
              </a:rPr>
              <a:t>giving evidence or information </a:t>
            </a:r>
            <a:r>
              <a:rPr lang="en-US" dirty="0"/>
              <a:t>in connection with proceedings under this Act;</a:t>
            </a:r>
          </a:p>
          <a:p>
            <a:r>
              <a:rPr lang="en-US" dirty="0"/>
              <a:t>(c)doing any other thing for the purposes of or in connection with this Act;</a:t>
            </a:r>
          </a:p>
          <a:p>
            <a:r>
              <a:rPr lang="en-US" dirty="0"/>
              <a:t>(d)</a:t>
            </a:r>
            <a:r>
              <a:rPr lang="en-US" b="1" dirty="0">
                <a:solidFill>
                  <a:srgbClr val="FF0000"/>
                </a:solidFill>
              </a:rPr>
              <a:t>making an allegation</a:t>
            </a:r>
            <a:r>
              <a:rPr lang="en-US" dirty="0"/>
              <a:t> (whether or not express) that A or another person has contravened this Act.</a:t>
            </a:r>
          </a:p>
          <a:p>
            <a:r>
              <a:rPr lang="en-US" dirty="0"/>
              <a:t>(3)</a:t>
            </a:r>
            <a:r>
              <a:rPr lang="en-US" b="1" dirty="0">
                <a:solidFill>
                  <a:srgbClr val="FF0000"/>
                </a:solidFill>
              </a:rPr>
              <a:t>Giving false evidence or information</a:t>
            </a:r>
            <a:r>
              <a:rPr lang="en-US" dirty="0"/>
              <a:t>, or making a false allegation, is not a protected act if the evidence or information is given, or the allegation is made, in bad faith.</a:t>
            </a:r>
            <a:endParaRPr lang="en-GB" dirty="0"/>
          </a:p>
        </p:txBody>
      </p:sp>
    </p:spTree>
    <p:extLst>
      <p:ext uri="{BB962C8B-B14F-4D97-AF65-F5344CB8AC3E}">
        <p14:creationId xmlns:p14="http://schemas.microsoft.com/office/powerpoint/2010/main" val="309270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2321-439B-452B-A631-8C6DAFDA66D6}"/>
              </a:ext>
            </a:extLst>
          </p:cNvPr>
          <p:cNvSpPr>
            <a:spLocks noGrp="1"/>
          </p:cNvSpPr>
          <p:nvPr>
            <p:ph type="title"/>
          </p:nvPr>
        </p:nvSpPr>
        <p:spPr/>
        <p:txBody>
          <a:bodyPr/>
          <a:lstStyle/>
          <a:p>
            <a:pPr algn="ctr"/>
            <a:r>
              <a:rPr lang="en-GB" dirty="0"/>
              <a:t>Public Sector Equality Duty: breach is grounds for judicial review</a:t>
            </a:r>
          </a:p>
        </p:txBody>
      </p:sp>
      <p:sp>
        <p:nvSpPr>
          <p:cNvPr id="3" name="Content Placeholder 2">
            <a:extLst>
              <a:ext uri="{FF2B5EF4-FFF2-40B4-BE49-F238E27FC236}">
                <a16:creationId xmlns:a16="http://schemas.microsoft.com/office/drawing/2014/main" id="{D0644F0E-D220-4261-B1A4-F60DE412C9C9}"/>
              </a:ext>
            </a:extLst>
          </p:cNvPr>
          <p:cNvSpPr>
            <a:spLocks noGrp="1"/>
          </p:cNvSpPr>
          <p:nvPr>
            <p:ph idx="1"/>
          </p:nvPr>
        </p:nvSpPr>
        <p:spPr>
          <a:xfrm>
            <a:off x="1154954" y="2603498"/>
            <a:ext cx="9365085" cy="4179041"/>
          </a:xfrm>
        </p:spPr>
        <p:txBody>
          <a:bodyPr>
            <a:normAutofit/>
          </a:bodyPr>
          <a:lstStyle/>
          <a:p>
            <a:r>
              <a:rPr lang="en-GB" sz="2400" b="1" dirty="0">
                <a:latin typeface="Arial" panose="020B0604020202020204" pitchFamily="34" charset="0"/>
                <a:cs typeface="Arial" panose="020B0604020202020204" pitchFamily="34" charset="0"/>
              </a:rPr>
              <a:t>149. Public sector equality duty</a:t>
            </a:r>
          </a:p>
          <a:p>
            <a:r>
              <a:rPr lang="en-GB" sz="2400" dirty="0">
                <a:latin typeface="Arial" panose="020B0604020202020204" pitchFamily="34" charset="0"/>
                <a:cs typeface="Arial" panose="020B0604020202020204" pitchFamily="34" charset="0"/>
              </a:rPr>
              <a:t>(1)A public authority </a:t>
            </a:r>
            <a:r>
              <a:rPr lang="en-GB" sz="2400" b="1" dirty="0">
                <a:solidFill>
                  <a:srgbClr val="FF0000"/>
                </a:solidFill>
                <a:latin typeface="Arial" panose="020B0604020202020204" pitchFamily="34" charset="0"/>
                <a:cs typeface="Arial" panose="020B0604020202020204" pitchFamily="34" charset="0"/>
              </a:rPr>
              <a:t>must</a:t>
            </a:r>
            <a:r>
              <a:rPr lang="en-GB" sz="2400" dirty="0">
                <a:latin typeface="Arial" panose="020B0604020202020204" pitchFamily="34" charset="0"/>
                <a:cs typeface="Arial" panose="020B0604020202020204" pitchFamily="34" charset="0"/>
              </a:rPr>
              <a:t>, in the exercise of its functions, have </a:t>
            </a:r>
            <a:r>
              <a:rPr lang="en-GB" sz="2400" b="1" dirty="0">
                <a:solidFill>
                  <a:srgbClr val="FF0000"/>
                </a:solidFill>
                <a:latin typeface="Arial" panose="020B0604020202020204" pitchFamily="34" charset="0"/>
                <a:cs typeface="Arial" panose="020B0604020202020204" pitchFamily="34" charset="0"/>
              </a:rPr>
              <a:t>due regard 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need to—</a:t>
            </a:r>
          </a:p>
          <a:p>
            <a:r>
              <a:rPr lang="en-GB" sz="2400" dirty="0">
                <a:latin typeface="Arial" panose="020B0604020202020204" pitchFamily="34" charset="0"/>
                <a:cs typeface="Arial" panose="020B0604020202020204" pitchFamily="34" charset="0"/>
              </a:rPr>
              <a:t>(a)</a:t>
            </a:r>
            <a:r>
              <a:rPr lang="en-GB" sz="2400" b="1" dirty="0">
                <a:solidFill>
                  <a:srgbClr val="FF0000"/>
                </a:solidFill>
                <a:latin typeface="Arial" panose="020B0604020202020204" pitchFamily="34" charset="0"/>
                <a:cs typeface="Arial" panose="020B0604020202020204" pitchFamily="34" charset="0"/>
              </a:rPr>
              <a:t>eliminate discrimination</a:t>
            </a:r>
            <a:r>
              <a:rPr lang="en-GB" sz="2400" dirty="0">
                <a:latin typeface="Arial" panose="020B0604020202020204" pitchFamily="34" charset="0"/>
                <a:cs typeface="Arial" panose="020B0604020202020204" pitchFamily="34" charset="0"/>
              </a:rPr>
              <a:t>, harassment, victimisation and any other conduct that is prohibited by or under this Act;</a:t>
            </a:r>
          </a:p>
          <a:p>
            <a:r>
              <a:rPr lang="en-GB" sz="2400" dirty="0">
                <a:latin typeface="Arial" panose="020B0604020202020204" pitchFamily="34" charset="0"/>
                <a:cs typeface="Arial" panose="020B0604020202020204" pitchFamily="34" charset="0"/>
              </a:rPr>
              <a:t>(b)</a:t>
            </a:r>
            <a:r>
              <a:rPr lang="en-GB" sz="2400" b="1" dirty="0">
                <a:solidFill>
                  <a:srgbClr val="FF0000"/>
                </a:solidFill>
                <a:latin typeface="Arial" panose="020B0604020202020204" pitchFamily="34" charset="0"/>
                <a:cs typeface="Arial" panose="020B0604020202020204" pitchFamily="34" charset="0"/>
              </a:rPr>
              <a:t>advance equality of opportunity </a:t>
            </a:r>
            <a:r>
              <a:rPr lang="en-GB" sz="2400" dirty="0">
                <a:latin typeface="Arial" panose="020B0604020202020204" pitchFamily="34" charset="0"/>
                <a:cs typeface="Arial" panose="020B0604020202020204" pitchFamily="34" charset="0"/>
              </a:rPr>
              <a:t>between persons who share a relevant protected characteristic and persons who do not share it;</a:t>
            </a:r>
          </a:p>
          <a:p>
            <a:r>
              <a:rPr lang="en-GB" sz="2400" dirty="0">
                <a:latin typeface="Arial" panose="020B0604020202020204" pitchFamily="34" charset="0"/>
                <a:cs typeface="Arial" panose="020B0604020202020204" pitchFamily="34" charset="0"/>
              </a:rPr>
              <a:t>(c)</a:t>
            </a:r>
            <a:r>
              <a:rPr lang="en-GB" sz="2400" b="1" dirty="0">
                <a:solidFill>
                  <a:srgbClr val="FF0000"/>
                </a:solidFill>
                <a:latin typeface="Arial" panose="020B0604020202020204" pitchFamily="34" charset="0"/>
                <a:cs typeface="Arial" panose="020B0604020202020204" pitchFamily="34" charset="0"/>
              </a:rPr>
              <a:t>foster good relations</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between persons who share a relevant protected characteristic and persons who do not share it.</a:t>
            </a:r>
          </a:p>
          <a:p>
            <a:endParaRPr lang="en-GB" sz="2400" dirty="0"/>
          </a:p>
        </p:txBody>
      </p:sp>
    </p:spTree>
    <p:extLst>
      <p:ext uri="{BB962C8B-B14F-4D97-AF65-F5344CB8AC3E}">
        <p14:creationId xmlns:p14="http://schemas.microsoft.com/office/powerpoint/2010/main" val="337893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6D2F-54E1-44BA-9F13-ED51FDFA7312}"/>
              </a:ext>
            </a:extLst>
          </p:cNvPr>
          <p:cNvSpPr>
            <a:spLocks noGrp="1"/>
          </p:cNvSpPr>
          <p:nvPr>
            <p:ph type="title"/>
          </p:nvPr>
        </p:nvSpPr>
        <p:spPr/>
        <p:txBody>
          <a:bodyPr/>
          <a:lstStyle/>
          <a:p>
            <a:pPr algn="ctr"/>
            <a:r>
              <a:rPr lang="en-GB" dirty="0">
                <a:cs typeface="Arial" panose="020B0604020202020204" pitchFamily="34" charset="0"/>
              </a:rPr>
              <a:t>A few examples of exceptions (100s of them)</a:t>
            </a:r>
          </a:p>
        </p:txBody>
      </p:sp>
      <p:sp>
        <p:nvSpPr>
          <p:cNvPr id="3" name="Content Placeholder 2">
            <a:extLst>
              <a:ext uri="{FF2B5EF4-FFF2-40B4-BE49-F238E27FC236}">
                <a16:creationId xmlns:a16="http://schemas.microsoft.com/office/drawing/2014/main" id="{FF4D0A30-CECC-4A49-B5E8-F0B0F82DA607}"/>
              </a:ext>
            </a:extLst>
          </p:cNvPr>
          <p:cNvSpPr>
            <a:spLocks noGrp="1"/>
          </p:cNvSpPr>
          <p:nvPr>
            <p:ph idx="1"/>
          </p:nvPr>
        </p:nvSpPr>
        <p:spPr>
          <a:xfrm>
            <a:off x="1154954" y="2379216"/>
            <a:ext cx="8825659" cy="4332302"/>
          </a:xfrm>
        </p:spPr>
        <p:txBody>
          <a:bodyPr>
            <a:normAutofit lnSpcReduction="10000"/>
          </a:bodyPr>
          <a:lstStyle/>
          <a:p>
            <a:r>
              <a:rPr lang="en-GB" sz="2600" dirty="0">
                <a:latin typeface="Arial" panose="020B0604020202020204" pitchFamily="34" charset="0"/>
                <a:cs typeface="Arial" panose="020B0604020202020204" pitchFamily="34" charset="0"/>
              </a:rPr>
              <a:t>Sched 9 part 1 s1  Occupational requirements</a:t>
            </a:r>
          </a:p>
          <a:p>
            <a:r>
              <a:rPr lang="en-GB" sz="2600" dirty="0">
                <a:latin typeface="Arial" panose="020B0604020202020204" pitchFamily="34" charset="0"/>
                <a:cs typeface="Arial" panose="020B0604020202020204" pitchFamily="34" charset="0"/>
              </a:rPr>
              <a:t>Schedule 9 part 1 s2 </a:t>
            </a:r>
            <a:r>
              <a:rPr lang="en-GB" dirty="0"/>
              <a:t>Religious requirements relating to sex, marriage etc., sexual orientation</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Sched11 part1 s1  admission to single sex schools</a:t>
            </a:r>
          </a:p>
          <a:p>
            <a:r>
              <a:rPr lang="en-GB" sz="2600" dirty="0">
                <a:latin typeface="Arial" panose="020B0604020202020204" pitchFamily="34" charset="0"/>
                <a:cs typeface="Arial" panose="020B0604020202020204" pitchFamily="34" charset="0"/>
              </a:rPr>
              <a:t>Sched 3 part 27 single sex services (</a:t>
            </a:r>
            <a:r>
              <a:rPr lang="en-GB" sz="2600" dirty="0" err="1">
                <a:latin typeface="Arial" panose="020B0604020202020204" pitchFamily="34" charset="0"/>
                <a:cs typeface="Arial" panose="020B0604020202020204" pitchFamily="34" charset="0"/>
              </a:rPr>
              <a:t>eg</a:t>
            </a:r>
            <a:r>
              <a:rPr lang="en-GB" sz="2600" dirty="0">
                <a:latin typeface="Arial" panose="020B0604020202020204" pitchFamily="34" charset="0"/>
                <a:cs typeface="Arial" panose="020B0604020202020204" pitchFamily="34" charset="0"/>
              </a:rPr>
              <a:t> intimate waxing service)</a:t>
            </a:r>
          </a:p>
          <a:p>
            <a:r>
              <a:rPr lang="en-GB" sz="2600" dirty="0">
                <a:latin typeface="Arial" panose="020B0604020202020204" pitchFamily="34" charset="0"/>
                <a:cs typeface="Arial" panose="020B0604020202020204" pitchFamily="34" charset="0"/>
              </a:rPr>
              <a:t>Schedule 16 (1) single characteristic associations like an African Caribbean club</a:t>
            </a:r>
          </a:p>
          <a:p>
            <a:r>
              <a:rPr lang="en-GB" sz="2600" dirty="0">
                <a:latin typeface="Arial" panose="020B0604020202020204" pitchFamily="34" charset="0"/>
                <a:cs typeface="Arial" panose="020B0604020202020204" pitchFamily="34" charset="0"/>
              </a:rPr>
              <a:t>Sched 23 regarding acts authorised by statute or the executive</a:t>
            </a:r>
          </a:p>
          <a:p>
            <a:endParaRPr lang="en-GB" sz="2600" dirty="0">
              <a:solidFill>
                <a:srgbClr val="00B05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04963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7FB6-CEAC-4761-9A0B-E80F6722710E}"/>
              </a:ext>
            </a:extLst>
          </p:cNvPr>
          <p:cNvSpPr>
            <a:spLocks noGrp="1"/>
          </p:cNvSpPr>
          <p:nvPr>
            <p:ph type="ctrTitle"/>
          </p:nvPr>
        </p:nvSpPr>
        <p:spPr>
          <a:xfrm>
            <a:off x="1154955" y="1219200"/>
            <a:ext cx="8825658" cy="3558181"/>
          </a:xfrm>
        </p:spPr>
        <p:txBody>
          <a:bodyPr>
            <a:normAutofit fontScale="90000"/>
          </a:bodyPr>
          <a:lstStyle/>
          <a:p>
            <a:pPr algn="ct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Making Policies Equality Act Compliant (or How to Spot Non Compliant Ones)</a:t>
            </a: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61647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1952-E5BD-427F-A5CC-9C19D3A57DBB}"/>
              </a:ext>
            </a:extLst>
          </p:cNvPr>
          <p:cNvSpPr>
            <a:spLocks noGrp="1"/>
          </p:cNvSpPr>
          <p:nvPr>
            <p:ph type="title"/>
          </p:nvPr>
        </p:nvSpPr>
        <p:spPr/>
        <p:txBody>
          <a:bodyPr/>
          <a:lstStyle/>
          <a:p>
            <a:r>
              <a:rPr lang="en-GB" dirty="0"/>
              <a:t>Making policy </a:t>
            </a:r>
          </a:p>
        </p:txBody>
      </p:sp>
      <p:sp>
        <p:nvSpPr>
          <p:cNvPr id="3" name="Content Placeholder 2">
            <a:extLst>
              <a:ext uri="{FF2B5EF4-FFF2-40B4-BE49-F238E27FC236}">
                <a16:creationId xmlns:a16="http://schemas.microsoft.com/office/drawing/2014/main" id="{A6C6101A-1F5F-4BAA-B825-66226961E889}"/>
              </a:ext>
            </a:extLst>
          </p:cNvPr>
          <p:cNvSpPr>
            <a:spLocks noGrp="1"/>
          </p:cNvSpPr>
          <p:nvPr>
            <p:ph idx="1"/>
          </p:nvPr>
        </p:nvSpPr>
        <p:spPr/>
        <p:txBody>
          <a:bodyPr/>
          <a:lstStyle/>
          <a:p>
            <a:pPr marL="0" indent="0">
              <a:buNone/>
            </a:pPr>
            <a:endParaRPr lang="en-GB" dirty="0"/>
          </a:p>
          <a:p>
            <a:r>
              <a:rPr lang="en-GB" sz="2400" dirty="0">
                <a:latin typeface="Arial" panose="020B0604020202020204" pitchFamily="34" charset="0"/>
                <a:cs typeface="Arial" panose="020B0604020202020204" pitchFamily="34" charset="0"/>
              </a:rPr>
              <a:t>How do public bodies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DWP, schools) private bodies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Tesco, British Airways), charities (Oxfam, RSPCA)) etc write policy whilst avoiding discriminating against someone?</a:t>
            </a:r>
          </a:p>
        </p:txBody>
      </p:sp>
      <p:pic>
        <p:nvPicPr>
          <p:cNvPr id="4" name="Picture 3">
            <a:extLst>
              <a:ext uri="{FF2B5EF4-FFF2-40B4-BE49-F238E27FC236}">
                <a16:creationId xmlns:a16="http://schemas.microsoft.com/office/drawing/2014/main" id="{3B1CD24B-3E9B-4E49-B215-7CCE1DA876CB}"/>
              </a:ext>
            </a:extLst>
          </p:cNvPr>
          <p:cNvPicPr>
            <a:picLocks noChangeAspect="1"/>
          </p:cNvPicPr>
          <p:nvPr/>
        </p:nvPicPr>
        <p:blipFill>
          <a:blip r:embed="rId2"/>
          <a:stretch>
            <a:fillRect/>
          </a:stretch>
        </p:blipFill>
        <p:spPr>
          <a:xfrm>
            <a:off x="8992027" y="3914775"/>
            <a:ext cx="2143125" cy="2143125"/>
          </a:xfrm>
          <a:prstGeom prst="rect">
            <a:avLst/>
          </a:prstGeom>
        </p:spPr>
      </p:pic>
      <p:pic>
        <p:nvPicPr>
          <p:cNvPr id="5" name="Picture 4">
            <a:extLst>
              <a:ext uri="{FF2B5EF4-FFF2-40B4-BE49-F238E27FC236}">
                <a16:creationId xmlns:a16="http://schemas.microsoft.com/office/drawing/2014/main" id="{13C40C73-EC85-4CF8-928F-9F620ACAA76B}"/>
              </a:ext>
            </a:extLst>
          </p:cNvPr>
          <p:cNvPicPr>
            <a:picLocks noChangeAspect="1"/>
          </p:cNvPicPr>
          <p:nvPr/>
        </p:nvPicPr>
        <p:blipFill>
          <a:blip r:embed="rId3"/>
          <a:stretch>
            <a:fillRect/>
          </a:stretch>
        </p:blipFill>
        <p:spPr>
          <a:xfrm>
            <a:off x="6567300" y="5000625"/>
            <a:ext cx="1857375" cy="1857375"/>
          </a:xfrm>
          <a:prstGeom prst="rect">
            <a:avLst/>
          </a:prstGeom>
        </p:spPr>
      </p:pic>
      <p:pic>
        <p:nvPicPr>
          <p:cNvPr id="6" name="Picture 5">
            <a:extLst>
              <a:ext uri="{FF2B5EF4-FFF2-40B4-BE49-F238E27FC236}">
                <a16:creationId xmlns:a16="http://schemas.microsoft.com/office/drawing/2014/main" id="{82438424-883A-4A14-95FC-F0F9516E4705}"/>
              </a:ext>
            </a:extLst>
          </p:cNvPr>
          <p:cNvPicPr>
            <a:picLocks noChangeAspect="1"/>
          </p:cNvPicPr>
          <p:nvPr/>
        </p:nvPicPr>
        <p:blipFill>
          <a:blip r:embed="rId4"/>
          <a:stretch>
            <a:fillRect/>
          </a:stretch>
        </p:blipFill>
        <p:spPr>
          <a:xfrm>
            <a:off x="5390228" y="4154942"/>
            <a:ext cx="3200400" cy="1428750"/>
          </a:xfrm>
          <a:prstGeom prst="rect">
            <a:avLst/>
          </a:prstGeom>
        </p:spPr>
      </p:pic>
      <p:pic>
        <p:nvPicPr>
          <p:cNvPr id="7" name="Picture 6">
            <a:extLst>
              <a:ext uri="{FF2B5EF4-FFF2-40B4-BE49-F238E27FC236}">
                <a16:creationId xmlns:a16="http://schemas.microsoft.com/office/drawing/2014/main" id="{0FCFEC6E-D89B-471C-824D-AD0FA80FE3DA}"/>
              </a:ext>
            </a:extLst>
          </p:cNvPr>
          <p:cNvPicPr>
            <a:picLocks noChangeAspect="1"/>
          </p:cNvPicPr>
          <p:nvPr/>
        </p:nvPicPr>
        <p:blipFill>
          <a:blip r:embed="rId5"/>
          <a:stretch>
            <a:fillRect/>
          </a:stretch>
        </p:blipFill>
        <p:spPr>
          <a:xfrm>
            <a:off x="306387" y="4931832"/>
            <a:ext cx="1905000" cy="1905000"/>
          </a:xfrm>
          <a:prstGeom prst="rect">
            <a:avLst/>
          </a:prstGeom>
        </p:spPr>
      </p:pic>
      <p:pic>
        <p:nvPicPr>
          <p:cNvPr id="8" name="Picture 7">
            <a:extLst>
              <a:ext uri="{FF2B5EF4-FFF2-40B4-BE49-F238E27FC236}">
                <a16:creationId xmlns:a16="http://schemas.microsoft.com/office/drawing/2014/main" id="{17371ED3-5A82-4C18-BA7F-CEB4F67F86D7}"/>
              </a:ext>
            </a:extLst>
          </p:cNvPr>
          <p:cNvPicPr>
            <a:picLocks noChangeAspect="1"/>
          </p:cNvPicPr>
          <p:nvPr/>
        </p:nvPicPr>
        <p:blipFill>
          <a:blip r:embed="rId6"/>
          <a:stretch>
            <a:fillRect/>
          </a:stretch>
        </p:blipFill>
        <p:spPr>
          <a:xfrm>
            <a:off x="3059954" y="4858807"/>
            <a:ext cx="1719450" cy="1237193"/>
          </a:xfrm>
          <a:prstGeom prst="rect">
            <a:avLst/>
          </a:prstGeom>
        </p:spPr>
      </p:pic>
    </p:spTree>
    <p:extLst>
      <p:ext uri="{BB962C8B-B14F-4D97-AF65-F5344CB8AC3E}">
        <p14:creationId xmlns:p14="http://schemas.microsoft.com/office/powerpoint/2010/main" val="351922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D3BE-CD0C-4725-9C7B-CBC4734992D9}"/>
              </a:ext>
            </a:extLst>
          </p:cNvPr>
          <p:cNvSpPr>
            <a:spLocks noGrp="1"/>
          </p:cNvSpPr>
          <p:nvPr>
            <p:ph type="title"/>
          </p:nvPr>
        </p:nvSpPr>
        <p:spPr>
          <a:xfrm>
            <a:off x="1154955" y="522288"/>
            <a:ext cx="2942210" cy="915988"/>
          </a:xfrm>
        </p:spPr>
        <p:txBody>
          <a:bodyPr>
            <a:normAutofit fontScale="90000"/>
          </a:bodyPr>
          <a:lstStyle/>
          <a:p>
            <a:pPr>
              <a:lnSpc>
                <a:spcPct val="90000"/>
              </a:lnSpc>
            </a:pPr>
            <a:r>
              <a:rPr lang="en-GB" sz="3100" dirty="0">
                <a:solidFill>
                  <a:schemeClr val="bg1"/>
                </a:solidFill>
                <a:latin typeface="Arial" panose="020B0604020202020204" pitchFamily="34" charset="0"/>
                <a:cs typeface="Arial" panose="020B0604020202020204" pitchFamily="34" charset="0"/>
              </a:rPr>
              <a:t>Equality Impact Assessment</a:t>
            </a:r>
          </a:p>
        </p:txBody>
      </p:sp>
      <p:sp>
        <p:nvSpPr>
          <p:cNvPr id="3" name="Content Placeholder 2">
            <a:extLst>
              <a:ext uri="{FF2B5EF4-FFF2-40B4-BE49-F238E27FC236}">
                <a16:creationId xmlns:a16="http://schemas.microsoft.com/office/drawing/2014/main" id="{FCE8EDF4-8C2C-4DF9-9B19-905656B08002}"/>
              </a:ext>
            </a:extLst>
          </p:cNvPr>
          <p:cNvSpPr>
            <a:spLocks noGrp="1"/>
          </p:cNvSpPr>
          <p:nvPr>
            <p:ph idx="1"/>
          </p:nvPr>
        </p:nvSpPr>
        <p:spPr>
          <a:xfrm>
            <a:off x="1154955" y="1600200"/>
            <a:ext cx="3133726" cy="4648200"/>
          </a:xfrm>
        </p:spPr>
        <p:txBody>
          <a:bodyPr>
            <a:noAutofit/>
          </a:bodyPr>
          <a:lstStyle/>
          <a:p>
            <a:r>
              <a:rPr lang="en-GB" sz="2400" dirty="0">
                <a:solidFill>
                  <a:schemeClr val="bg1"/>
                </a:solidFill>
                <a:latin typeface="Arial" panose="020B0604020202020204" pitchFamily="34" charset="0"/>
                <a:cs typeface="Arial" panose="020B0604020202020204" pitchFamily="34" charset="0"/>
              </a:rPr>
              <a:t>Remember s149 Public Sector Equality Duty? Only applies to public bodies or those “exercising public functions”</a:t>
            </a:r>
          </a:p>
          <a:p>
            <a:r>
              <a:rPr lang="en-GB" sz="2400" dirty="0">
                <a:solidFill>
                  <a:schemeClr val="bg1"/>
                </a:solidFill>
                <a:latin typeface="Arial" panose="020B0604020202020204" pitchFamily="34" charset="0"/>
                <a:cs typeface="Arial" panose="020B0604020202020204" pitchFamily="34" charset="0"/>
              </a:rPr>
              <a:t>To prevent breach of this and indirect discrimination, best to do one of these</a:t>
            </a:r>
          </a:p>
        </p:txBody>
      </p:sp>
      <p:pic>
        <p:nvPicPr>
          <p:cNvPr id="4" name="Picture 3">
            <a:extLst>
              <a:ext uri="{FF2B5EF4-FFF2-40B4-BE49-F238E27FC236}">
                <a16:creationId xmlns:a16="http://schemas.microsoft.com/office/drawing/2014/main" id="{938BFD18-928A-4F98-9B23-B44EB4C7128E}"/>
              </a:ext>
            </a:extLst>
          </p:cNvPr>
          <p:cNvPicPr>
            <a:picLocks noChangeAspect="1"/>
          </p:cNvPicPr>
          <p:nvPr/>
        </p:nvPicPr>
        <p:blipFill rotWithShape="1">
          <a:blip r:embed="rId2"/>
          <a:srcRect l="2310" r="2" b="2"/>
          <a:stretch/>
        </p:blipFill>
        <p:spPr>
          <a:xfrm>
            <a:off x="5194607" y="803751"/>
            <a:ext cx="6391533" cy="5250498"/>
          </a:xfrm>
          <a:prstGeom prst="rect">
            <a:avLst/>
          </a:prstGeom>
        </p:spPr>
      </p:pic>
    </p:spTree>
    <p:extLst>
      <p:ext uri="{BB962C8B-B14F-4D97-AF65-F5344CB8AC3E}">
        <p14:creationId xmlns:p14="http://schemas.microsoft.com/office/powerpoint/2010/main" val="20745090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7ACC-4D01-462A-9CB6-CE3AFA0D7162}"/>
              </a:ext>
            </a:extLst>
          </p:cNvPr>
          <p:cNvSpPr>
            <a:spLocks noGrp="1"/>
          </p:cNvSpPr>
          <p:nvPr>
            <p:ph type="title"/>
          </p:nvPr>
        </p:nvSpPr>
        <p:spPr/>
        <p:txBody>
          <a:bodyPr>
            <a:normAutofit/>
          </a:bodyPr>
          <a:lstStyle/>
          <a:p>
            <a:r>
              <a:rPr lang="en-GB" dirty="0"/>
              <a:t>Indirect Discrimination</a:t>
            </a:r>
          </a:p>
        </p:txBody>
      </p:sp>
      <p:sp>
        <p:nvSpPr>
          <p:cNvPr id="3" name="Content Placeholder 2">
            <a:extLst>
              <a:ext uri="{FF2B5EF4-FFF2-40B4-BE49-F238E27FC236}">
                <a16:creationId xmlns:a16="http://schemas.microsoft.com/office/drawing/2014/main" id="{573E5D02-F611-4B75-A70B-83435AE46EAD}"/>
              </a:ext>
            </a:extLst>
          </p:cNvPr>
          <p:cNvSpPr>
            <a:spLocks noGrp="1"/>
          </p:cNvSpPr>
          <p:nvPr>
            <p:ph idx="1"/>
          </p:nvPr>
        </p:nvSpPr>
        <p:spPr>
          <a:xfrm>
            <a:off x="1154954" y="2494624"/>
            <a:ext cx="5211979" cy="4191925"/>
          </a:xfrm>
        </p:spPr>
        <p:txBody>
          <a:bodyPr anchor="ctr">
            <a:normAutofit/>
          </a:bodyPr>
          <a:lstStyle/>
          <a:p>
            <a:endParaRPr lang="en-GB" sz="2400" dirty="0">
              <a:solidFill>
                <a:srgbClr val="00B05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s19 Equality Act defines indirect discrimination.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Applies to all bodies, so in making any policy, risk of indirect discrimination should always be considered</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2948A63-36F2-4CAC-AF66-BF9153BFF7E5}"/>
              </a:ext>
            </a:extLst>
          </p:cNvPr>
          <p:cNvPicPr>
            <a:picLocks noChangeAspect="1"/>
          </p:cNvPicPr>
          <p:nvPr/>
        </p:nvPicPr>
        <p:blipFill>
          <a:blip r:embed="rId2"/>
          <a:stretch>
            <a:fillRect/>
          </a:stretch>
        </p:blipFill>
        <p:spPr>
          <a:xfrm>
            <a:off x="6923835" y="2775951"/>
            <a:ext cx="4094820"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1341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0D33-A333-42C7-8922-EAA6D01E643D}"/>
              </a:ext>
            </a:extLst>
          </p:cNvPr>
          <p:cNvSpPr>
            <a:spLocks noGrp="1"/>
          </p:cNvSpPr>
          <p:nvPr>
            <p:ph type="title"/>
          </p:nvPr>
        </p:nvSpPr>
        <p:spPr/>
        <p:txBody>
          <a:bodyPr/>
          <a:lstStyle/>
          <a:p>
            <a:r>
              <a:rPr lang="en-GB" dirty="0"/>
              <a:t>Indirect Discrimination </a:t>
            </a:r>
            <a:r>
              <a:rPr lang="en-GB" dirty="0" err="1"/>
              <a:t>cont</a:t>
            </a:r>
            <a:endParaRPr lang="en-GB" dirty="0"/>
          </a:p>
        </p:txBody>
      </p:sp>
      <p:sp>
        <p:nvSpPr>
          <p:cNvPr id="3" name="Content Placeholder 2">
            <a:extLst>
              <a:ext uri="{FF2B5EF4-FFF2-40B4-BE49-F238E27FC236}">
                <a16:creationId xmlns:a16="http://schemas.microsoft.com/office/drawing/2014/main" id="{5F6E70A7-C33C-41B9-8505-40F1C062760E}"/>
              </a:ext>
            </a:extLst>
          </p:cNvPr>
          <p:cNvSpPr>
            <a:spLocks noGrp="1"/>
          </p:cNvSpPr>
          <p:nvPr>
            <p:ph idx="1"/>
          </p:nvPr>
        </p:nvSpPr>
        <p:spPr>
          <a:xfrm>
            <a:off x="1092608" y="2324966"/>
            <a:ext cx="8825659" cy="4438649"/>
          </a:xfrm>
        </p:spPr>
        <p:txBody>
          <a:bodyPr>
            <a:noAutofit/>
          </a:bodyPr>
          <a:lstStyle/>
          <a:p>
            <a:r>
              <a:rPr lang="en-GB" sz="2400" dirty="0">
                <a:latin typeface="Arial" panose="020B0604020202020204" pitchFamily="34" charset="0"/>
                <a:cs typeface="Arial" panose="020B0604020202020204" pitchFamily="34" charset="0"/>
              </a:rPr>
              <a:t>1. Essentially if there is a policy that applies/impacts in practice, generally or to more than one protected characteristic (p.c.), (even if only explicitly references one p.c. like a "disability policy" or a "trans policy").... </a:t>
            </a:r>
          </a:p>
          <a:p>
            <a:r>
              <a:rPr lang="en-GB" sz="2400" dirty="0">
                <a:latin typeface="Arial" panose="020B0604020202020204" pitchFamily="34" charset="0"/>
                <a:cs typeface="Arial" panose="020B0604020202020204" pitchFamily="34" charset="0"/>
              </a:rPr>
              <a:t>2.  &amp; it particularly disadvantages one p.c. (compered to people who don't share that p.c.) because of their p.c. </a:t>
            </a:r>
          </a:p>
          <a:p>
            <a:r>
              <a:rPr lang="en-GB" sz="2400" dirty="0">
                <a:latin typeface="Arial" panose="020B0604020202020204" pitchFamily="34" charset="0"/>
                <a:cs typeface="Arial" panose="020B0604020202020204" pitchFamily="34" charset="0"/>
              </a:rPr>
              <a:t>[We know from the case of </a:t>
            </a:r>
            <a:r>
              <a:rPr lang="en-GB" sz="2400" dirty="0" err="1">
                <a:latin typeface="Arial" panose="020B0604020202020204" pitchFamily="34" charset="0"/>
                <a:cs typeface="Arial" panose="020B0604020202020204" pitchFamily="34" charset="0"/>
              </a:rPr>
              <a:t>Ewaida</a:t>
            </a:r>
            <a:r>
              <a:rPr lang="en-GB" sz="2400" dirty="0">
                <a:latin typeface="Arial" panose="020B0604020202020204" pitchFamily="34" charset="0"/>
                <a:cs typeface="Arial" panose="020B0604020202020204" pitchFamily="34" charset="0"/>
              </a:rPr>
              <a:t> (British Airways cross necklace over uniform case) that it only needs to be some of that p.c. even just a few but just not one person... ]      </a:t>
            </a:r>
            <a:r>
              <a:rPr lang="en-GB" sz="2400" dirty="0" err="1">
                <a:latin typeface="Arial" panose="020B0604020202020204" pitchFamily="34" charset="0"/>
                <a:cs typeface="Arial" panose="020B0604020202020204" pitchFamily="34" charset="0"/>
              </a:rPr>
              <a:t>cont</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676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E5B4-2B1C-4B14-B5C1-224C464F9B99}"/>
              </a:ext>
            </a:extLst>
          </p:cNvPr>
          <p:cNvSpPr>
            <a:spLocks noGrp="1"/>
          </p:cNvSpPr>
          <p:nvPr>
            <p:ph type="title"/>
          </p:nvPr>
        </p:nvSpPr>
        <p:spPr/>
        <p:txBody>
          <a:bodyPr/>
          <a:lstStyle/>
          <a:p>
            <a:r>
              <a:rPr lang="en-GB" dirty="0"/>
              <a:t>Indirect Discrimination </a:t>
            </a:r>
            <a:r>
              <a:rPr lang="en-GB" dirty="0" err="1"/>
              <a:t>cont</a:t>
            </a:r>
            <a:endParaRPr lang="en-GB" dirty="0"/>
          </a:p>
        </p:txBody>
      </p:sp>
      <p:sp>
        <p:nvSpPr>
          <p:cNvPr id="3" name="Content Placeholder 2">
            <a:extLst>
              <a:ext uri="{FF2B5EF4-FFF2-40B4-BE49-F238E27FC236}">
                <a16:creationId xmlns:a16="http://schemas.microsoft.com/office/drawing/2014/main" id="{7F871BCC-8353-4279-A132-956A09D3E0D7}"/>
              </a:ext>
            </a:extLst>
          </p:cNvPr>
          <p:cNvSpPr>
            <a:spLocks noGrp="1"/>
          </p:cNvSpPr>
          <p:nvPr>
            <p:ph idx="1"/>
          </p:nvPr>
        </p:nvSpPr>
        <p:spPr>
          <a:xfrm>
            <a:off x="1154954" y="2603500"/>
            <a:ext cx="8825659" cy="4116896"/>
          </a:xfrm>
        </p:spPr>
        <p:txBody>
          <a:bodyPr>
            <a:normAutofit/>
          </a:bodyPr>
          <a:lstStyle/>
          <a:p>
            <a:r>
              <a:rPr lang="en-GB" sz="2400" dirty="0">
                <a:latin typeface="Arial" panose="020B0604020202020204" pitchFamily="34" charset="0"/>
                <a:cs typeface="Arial" panose="020B0604020202020204" pitchFamily="34" charset="0"/>
              </a:rPr>
              <a:t>3. And the policy maker cannot objectively justify it by showing it is a proportionate means to achieve a legitimate aim. </a:t>
            </a:r>
          </a:p>
          <a:p>
            <a:r>
              <a:rPr lang="en-GB" sz="2400" dirty="0">
                <a:latin typeface="Arial" panose="020B0604020202020204" pitchFamily="34" charset="0"/>
                <a:cs typeface="Arial" panose="020B0604020202020204" pitchFamily="34" charset="0"/>
              </a:rPr>
              <a:t>4. This looks at how widely drawn the policy is and why it has been made? </a:t>
            </a:r>
          </a:p>
        </p:txBody>
      </p:sp>
      <p:pic>
        <p:nvPicPr>
          <p:cNvPr id="4" name="Picture 3">
            <a:extLst>
              <a:ext uri="{FF2B5EF4-FFF2-40B4-BE49-F238E27FC236}">
                <a16:creationId xmlns:a16="http://schemas.microsoft.com/office/drawing/2014/main" id="{88B64DE3-4CA1-4BA3-B231-4EAC78F73499}"/>
              </a:ext>
            </a:extLst>
          </p:cNvPr>
          <p:cNvPicPr>
            <a:picLocks noChangeAspect="1"/>
          </p:cNvPicPr>
          <p:nvPr/>
        </p:nvPicPr>
        <p:blipFill>
          <a:blip r:embed="rId2"/>
          <a:stretch>
            <a:fillRect/>
          </a:stretch>
        </p:blipFill>
        <p:spPr>
          <a:xfrm>
            <a:off x="5854869" y="4539356"/>
            <a:ext cx="2524125" cy="1809750"/>
          </a:xfrm>
          <a:prstGeom prst="rect">
            <a:avLst/>
          </a:prstGeom>
        </p:spPr>
      </p:pic>
      <p:pic>
        <p:nvPicPr>
          <p:cNvPr id="5" name="Picture 4">
            <a:extLst>
              <a:ext uri="{FF2B5EF4-FFF2-40B4-BE49-F238E27FC236}">
                <a16:creationId xmlns:a16="http://schemas.microsoft.com/office/drawing/2014/main" id="{E39CC4D8-0A94-4B7D-A2F6-0AC65AF5A680}"/>
              </a:ext>
            </a:extLst>
          </p:cNvPr>
          <p:cNvPicPr>
            <a:picLocks noChangeAspect="1"/>
          </p:cNvPicPr>
          <p:nvPr/>
        </p:nvPicPr>
        <p:blipFill>
          <a:blip r:embed="rId3"/>
          <a:stretch>
            <a:fillRect/>
          </a:stretch>
        </p:blipFill>
        <p:spPr>
          <a:xfrm>
            <a:off x="2152362" y="4603019"/>
            <a:ext cx="2705100" cy="1685925"/>
          </a:xfrm>
          <a:prstGeom prst="rect">
            <a:avLst/>
          </a:prstGeom>
        </p:spPr>
      </p:pic>
    </p:spTree>
    <p:extLst>
      <p:ext uri="{BB962C8B-B14F-4D97-AF65-F5344CB8AC3E}">
        <p14:creationId xmlns:p14="http://schemas.microsoft.com/office/powerpoint/2010/main" val="205169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B1B4-9997-4FA2-B2C6-606E800C10C1}"/>
              </a:ext>
            </a:extLst>
          </p:cNvPr>
          <p:cNvSpPr>
            <a:spLocks noGrp="1"/>
          </p:cNvSpPr>
          <p:nvPr>
            <p:ph type="title"/>
          </p:nvPr>
        </p:nvSpPr>
        <p:spPr>
          <a:xfrm>
            <a:off x="1154954" y="973668"/>
            <a:ext cx="8761413" cy="1014930"/>
          </a:xfrm>
        </p:spPr>
        <p:txBody>
          <a:bodyPr>
            <a:normAutofit fontScale="90000"/>
          </a:bodyPr>
          <a:lstStyle/>
          <a:p>
            <a:r>
              <a:rPr lang="en-GB" dirty="0"/>
              <a:t>Tips for Equality Act compliant policy making</a:t>
            </a:r>
          </a:p>
        </p:txBody>
      </p:sp>
      <p:sp>
        <p:nvSpPr>
          <p:cNvPr id="3" name="Content Placeholder 2">
            <a:extLst>
              <a:ext uri="{FF2B5EF4-FFF2-40B4-BE49-F238E27FC236}">
                <a16:creationId xmlns:a16="http://schemas.microsoft.com/office/drawing/2014/main" id="{80F0F278-2B67-4B5B-8C61-EBB557C71CA6}"/>
              </a:ext>
            </a:extLst>
          </p:cNvPr>
          <p:cNvSpPr>
            <a:spLocks noGrp="1"/>
          </p:cNvSpPr>
          <p:nvPr>
            <p:ph idx="1"/>
          </p:nvPr>
        </p:nvSpPr>
        <p:spPr>
          <a:xfrm>
            <a:off x="838200" y="2628899"/>
            <a:ext cx="10515600" cy="3548063"/>
          </a:xfrm>
        </p:spPr>
        <p:txBody>
          <a:bodyPr/>
          <a:lstStyle/>
          <a:p>
            <a:r>
              <a:rPr lang="en-GB" sz="2400" dirty="0">
                <a:latin typeface="Arial" panose="020B0604020202020204" pitchFamily="34" charset="0"/>
                <a:cs typeface="Arial" panose="020B0604020202020204" pitchFamily="34" charset="0"/>
              </a:rPr>
              <a:t>1</a:t>
            </a:r>
            <a:r>
              <a:rPr lang="en-GB" dirty="0"/>
              <a:t>. </a:t>
            </a:r>
            <a:r>
              <a:rPr lang="en-GB" sz="2400" dirty="0">
                <a:latin typeface="Arial" panose="020B0604020202020204" pitchFamily="34" charset="0"/>
                <a:cs typeface="Arial" panose="020B0604020202020204" pitchFamily="34" charset="0"/>
              </a:rPr>
              <a:t>Good </a:t>
            </a:r>
            <a:r>
              <a:rPr lang="en-GB" sz="2400" dirty="0">
                <a:solidFill>
                  <a:srgbClr val="FF0000"/>
                </a:solidFill>
                <a:latin typeface="Arial" panose="020B0604020202020204" pitchFamily="34" charset="0"/>
                <a:cs typeface="Arial" panose="020B0604020202020204" pitchFamily="34" charset="0"/>
              </a:rPr>
              <a:t>equality monitoring </a:t>
            </a:r>
            <a:r>
              <a:rPr lang="en-GB" sz="2400" dirty="0">
                <a:latin typeface="Arial" panose="020B0604020202020204" pitchFamily="34" charset="0"/>
                <a:cs typeface="Arial" panose="020B0604020202020204" pitchFamily="34" charset="0"/>
              </a:rPr>
              <a:t>of current service against each of the protected classes in the Equality Act (so note "sex" and  “gender reassignment” not "gender" which isn’t one)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 Check for any group that are disproportionately </a:t>
            </a:r>
            <a:r>
              <a:rPr lang="en-GB" sz="2400" dirty="0">
                <a:solidFill>
                  <a:srgbClr val="FF0000"/>
                </a:solidFill>
                <a:latin typeface="Arial" panose="020B0604020202020204" pitchFamily="34" charset="0"/>
                <a:cs typeface="Arial" panose="020B0604020202020204" pitchFamily="34" charset="0"/>
              </a:rPr>
              <a:t>adversely affected</a:t>
            </a:r>
            <a:r>
              <a:rPr lang="en-GB" sz="2400" dirty="0">
                <a:latin typeface="Arial" panose="020B0604020202020204" pitchFamily="34" charset="0"/>
                <a:cs typeface="Arial" panose="020B0604020202020204" pitchFamily="34" charset="0"/>
              </a:rPr>
              <a:t> by policy (or likely to be) so low uptake of service, or pattern of usage suggest certain needs. </a:t>
            </a:r>
          </a:p>
        </p:txBody>
      </p:sp>
    </p:spTree>
    <p:extLst>
      <p:ext uri="{BB962C8B-B14F-4D97-AF65-F5344CB8AC3E}">
        <p14:creationId xmlns:p14="http://schemas.microsoft.com/office/powerpoint/2010/main" val="75464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A0915EE-E654-4D44-8FF9-8D168BA2C862}"/>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4400">
                <a:solidFill>
                  <a:srgbClr val="FFFFFF"/>
                </a:solidFill>
              </a:rPr>
              <a:t> A Whistlestop Tour of Equality Act</a:t>
            </a:r>
          </a:p>
        </p:txBody>
      </p:sp>
      <p:sp>
        <p:nvSpPr>
          <p:cNvPr id="75"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equality act 2010">
            <a:extLst>
              <a:ext uri="{FF2B5EF4-FFF2-40B4-BE49-F238E27FC236}">
                <a16:creationId xmlns:a16="http://schemas.microsoft.com/office/drawing/2014/main" id="{327CF7A9-CB54-40BB-A142-5E8A7ADDDB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 r="-2" b="40"/>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4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650B-010B-4EDE-B52D-8C434937E057}"/>
              </a:ext>
            </a:extLst>
          </p:cNvPr>
          <p:cNvSpPr>
            <a:spLocks noGrp="1"/>
          </p:cNvSpPr>
          <p:nvPr>
            <p:ph type="title"/>
          </p:nvPr>
        </p:nvSpPr>
        <p:spPr>
          <a:xfrm>
            <a:off x="1154955" y="973668"/>
            <a:ext cx="2942210" cy="1020232"/>
          </a:xfrm>
        </p:spPr>
        <p:txBody>
          <a:bodyPr>
            <a:normAutofit fontScale="90000"/>
          </a:bodyPr>
          <a:lstStyle/>
          <a:p>
            <a:pPr>
              <a:lnSpc>
                <a:spcPct val="90000"/>
              </a:lnSpc>
            </a:pPr>
            <a:r>
              <a:rPr lang="en-GB" sz="2800" dirty="0">
                <a:solidFill>
                  <a:schemeClr val="bg1"/>
                </a:solidFill>
                <a:latin typeface="Arial" panose="020B0604020202020204" pitchFamily="34" charset="0"/>
                <a:cs typeface="Arial" panose="020B0604020202020204" pitchFamily="34" charset="0"/>
              </a:rPr>
              <a:t> (slight detour) Chesterton’s Fence</a:t>
            </a:r>
          </a:p>
        </p:txBody>
      </p:sp>
      <p:sp>
        <p:nvSpPr>
          <p:cNvPr id="3" name="Content Placeholder 2">
            <a:extLst>
              <a:ext uri="{FF2B5EF4-FFF2-40B4-BE49-F238E27FC236}">
                <a16:creationId xmlns:a16="http://schemas.microsoft.com/office/drawing/2014/main" id="{40A64742-732F-4ECA-93E5-A8E02C3B44D7}"/>
              </a:ext>
            </a:extLst>
          </p:cNvPr>
          <p:cNvSpPr>
            <a:spLocks noGrp="1"/>
          </p:cNvSpPr>
          <p:nvPr>
            <p:ph idx="1"/>
          </p:nvPr>
        </p:nvSpPr>
        <p:spPr>
          <a:xfrm>
            <a:off x="1154955" y="2667000"/>
            <a:ext cx="3133726" cy="3352800"/>
          </a:xfrm>
        </p:spPr>
        <p:txBody>
          <a:bodyPr>
            <a:normAutofit/>
          </a:bodyPr>
          <a:lstStyle/>
          <a:p>
            <a:r>
              <a:rPr lang="en-GB" sz="2400" dirty="0">
                <a:solidFill>
                  <a:schemeClr val="bg1"/>
                </a:solidFill>
                <a:latin typeface="Arial" panose="020B0604020202020204" pitchFamily="34" charset="0"/>
                <a:cs typeface="Arial" panose="020B0604020202020204" pitchFamily="34" charset="0"/>
              </a:rPr>
              <a:t>If there is existing policy, why is as it is? What does current policy do and really get to grips with why?</a:t>
            </a:r>
          </a:p>
        </p:txBody>
      </p:sp>
      <p:pic>
        <p:nvPicPr>
          <p:cNvPr id="4" name="Picture 3">
            <a:extLst>
              <a:ext uri="{FF2B5EF4-FFF2-40B4-BE49-F238E27FC236}">
                <a16:creationId xmlns:a16="http://schemas.microsoft.com/office/drawing/2014/main" id="{DB7CD3F0-4222-4B92-B1C7-5B95EE188FF3}"/>
              </a:ext>
            </a:extLst>
          </p:cNvPr>
          <p:cNvPicPr>
            <a:picLocks noChangeAspect="1"/>
          </p:cNvPicPr>
          <p:nvPr/>
        </p:nvPicPr>
        <p:blipFill rotWithShape="1">
          <a:blip r:embed="rId2"/>
          <a:srcRect l="8701" r="2" b="2"/>
          <a:stretch/>
        </p:blipFill>
        <p:spPr>
          <a:xfrm>
            <a:off x="5194607" y="803751"/>
            <a:ext cx="6391533" cy="5250498"/>
          </a:xfrm>
          <a:prstGeom prst="rect">
            <a:avLst/>
          </a:prstGeom>
        </p:spPr>
      </p:pic>
    </p:spTree>
    <p:extLst>
      <p:ext uri="{BB962C8B-B14F-4D97-AF65-F5344CB8AC3E}">
        <p14:creationId xmlns:p14="http://schemas.microsoft.com/office/powerpoint/2010/main" val="416648089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0285-A4D3-4A37-AA9A-9E58D14FB3B4}"/>
              </a:ext>
            </a:extLst>
          </p:cNvPr>
          <p:cNvSpPr>
            <a:spLocks noGrp="1"/>
          </p:cNvSpPr>
          <p:nvPr>
            <p:ph type="title"/>
          </p:nvPr>
        </p:nvSpPr>
        <p:spPr/>
        <p:txBody>
          <a:bodyPr/>
          <a:lstStyle/>
          <a:p>
            <a:pPr algn="ctr"/>
            <a:r>
              <a:rPr lang="en-GB" dirty="0"/>
              <a:t>Tips cont.</a:t>
            </a:r>
          </a:p>
        </p:txBody>
      </p:sp>
      <p:sp>
        <p:nvSpPr>
          <p:cNvPr id="3" name="Content Placeholder 2">
            <a:extLst>
              <a:ext uri="{FF2B5EF4-FFF2-40B4-BE49-F238E27FC236}">
                <a16:creationId xmlns:a16="http://schemas.microsoft.com/office/drawing/2014/main" id="{C2D45939-DF5E-4A3D-8458-FF5917D54DF0}"/>
              </a:ext>
            </a:extLst>
          </p:cNvPr>
          <p:cNvSpPr>
            <a:spLocks noGrp="1"/>
          </p:cNvSpPr>
          <p:nvPr>
            <p:ph idx="1"/>
          </p:nvPr>
        </p:nvSpPr>
        <p:spPr>
          <a:xfrm>
            <a:off x="1154954" y="2603500"/>
            <a:ext cx="8825659" cy="3646380"/>
          </a:xfrm>
        </p:spPr>
        <p:txBody>
          <a:bodyPr>
            <a:normAutofit/>
          </a:bodyPr>
          <a:lstStyle/>
          <a:p>
            <a:r>
              <a:rPr lang="en-GB" sz="2400" dirty="0">
                <a:latin typeface="Arial" panose="020B0604020202020204" pitchFamily="34" charset="0"/>
                <a:cs typeface="Arial" panose="020B0604020202020204" pitchFamily="34" charset="0"/>
              </a:rPr>
              <a:t>3. If you have the luxury d</a:t>
            </a:r>
            <a:r>
              <a:rPr lang="en-GB" sz="2800" dirty="0">
                <a:latin typeface="Arial" panose="020B0604020202020204" pitchFamily="34" charset="0"/>
                <a:cs typeface="Arial" panose="020B0604020202020204" pitchFamily="34" charset="0"/>
              </a:rPr>
              <a:t>o ask any specialist discrimination lawyer (not me!) to refer you to any law (both statutory and caselaw) that is relevant, guidance from Equality and Human Rights Commission etc. In their absence, google the issue to see if there are concerns expressed about the issue. Take care about written “guidance” as quality variable</a:t>
            </a:r>
          </a:p>
        </p:txBody>
      </p:sp>
    </p:spTree>
    <p:extLst>
      <p:ext uri="{BB962C8B-B14F-4D97-AF65-F5344CB8AC3E}">
        <p14:creationId xmlns:p14="http://schemas.microsoft.com/office/powerpoint/2010/main" val="25073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3A91-F324-49A5-90E5-59CAF03BA3BF}"/>
              </a:ext>
            </a:extLst>
          </p:cNvPr>
          <p:cNvSpPr>
            <a:spLocks noGrp="1"/>
          </p:cNvSpPr>
          <p:nvPr>
            <p:ph type="title"/>
          </p:nvPr>
        </p:nvSpPr>
        <p:spPr/>
        <p:txBody>
          <a:bodyPr/>
          <a:lstStyle/>
          <a:p>
            <a:pPr algn="ctr"/>
            <a:r>
              <a:rPr lang="en-GB" dirty="0"/>
              <a:t>Tips cont.</a:t>
            </a:r>
          </a:p>
        </p:txBody>
      </p:sp>
      <p:sp>
        <p:nvSpPr>
          <p:cNvPr id="3" name="Content Placeholder 2">
            <a:extLst>
              <a:ext uri="{FF2B5EF4-FFF2-40B4-BE49-F238E27FC236}">
                <a16:creationId xmlns:a16="http://schemas.microsoft.com/office/drawing/2014/main" id="{CE2B456D-EB02-4619-8547-0195AD0982EF}"/>
              </a:ext>
            </a:extLst>
          </p:cNvPr>
          <p:cNvSpPr>
            <a:spLocks noGrp="1"/>
          </p:cNvSpPr>
          <p:nvPr>
            <p:ph idx="1"/>
          </p:nvPr>
        </p:nvSpPr>
        <p:spPr>
          <a:xfrm>
            <a:off x="1154954" y="2603499"/>
            <a:ext cx="8825659" cy="4045875"/>
          </a:xfrm>
        </p:spPr>
        <p:txBody>
          <a:bodyPr>
            <a:normAutofit/>
          </a:bodyPr>
          <a:lstStyle/>
          <a:p>
            <a:r>
              <a:rPr lang="en-GB" sz="2400" dirty="0">
                <a:latin typeface="Arial" panose="020B0604020202020204" pitchFamily="34" charset="0"/>
                <a:cs typeface="Arial" panose="020B0604020202020204" pitchFamily="34" charset="0"/>
              </a:rPr>
              <a:t>4. </a:t>
            </a:r>
            <a:r>
              <a:rPr lang="en-GB" dirty="0">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onsult widely; not just the lobbyists or spokespeople but people in community and users/potential users of service of all protected classes</a:t>
            </a:r>
          </a:p>
          <a:p>
            <a:r>
              <a:rPr lang="en-GB" sz="2800" dirty="0">
                <a:latin typeface="Arial" panose="020B0604020202020204" pitchFamily="34" charset="0"/>
                <a:cs typeface="Arial" panose="020B0604020202020204" pitchFamily="34" charset="0"/>
              </a:rPr>
              <a:t>5. Make draft policy explaining on what evidence you have made it and why? </a:t>
            </a:r>
          </a:p>
          <a:p>
            <a:r>
              <a:rPr lang="en-GB" sz="2800" dirty="0">
                <a:latin typeface="Arial" panose="020B0604020202020204" pitchFamily="34" charset="0"/>
                <a:cs typeface="Arial" panose="020B0604020202020204" pitchFamily="34" charset="0"/>
              </a:rPr>
              <a:t>6. Consult on draft policy; </a:t>
            </a:r>
          </a:p>
        </p:txBody>
      </p:sp>
    </p:spTree>
    <p:extLst>
      <p:ext uri="{BB962C8B-B14F-4D97-AF65-F5344CB8AC3E}">
        <p14:creationId xmlns:p14="http://schemas.microsoft.com/office/powerpoint/2010/main" val="389071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5B6A-B144-496B-A44C-1C91CE03D9CB}"/>
              </a:ext>
            </a:extLst>
          </p:cNvPr>
          <p:cNvSpPr>
            <a:spLocks noGrp="1"/>
          </p:cNvSpPr>
          <p:nvPr>
            <p:ph type="title"/>
          </p:nvPr>
        </p:nvSpPr>
        <p:spPr>
          <a:xfrm>
            <a:off x="639098" y="629265"/>
            <a:ext cx="5132438" cy="1622322"/>
          </a:xfrm>
        </p:spPr>
        <p:txBody>
          <a:bodyPr>
            <a:normAutofit/>
          </a:bodyPr>
          <a:lstStyle/>
          <a:p>
            <a:r>
              <a:rPr lang="en-GB" dirty="0">
                <a:solidFill>
                  <a:schemeClr val="bg1"/>
                </a:solidFill>
              </a:rPr>
              <a:t>Seeing through different lenses</a:t>
            </a:r>
          </a:p>
        </p:txBody>
      </p:sp>
      <p:sp>
        <p:nvSpPr>
          <p:cNvPr id="3" name="Content Placeholder 2">
            <a:extLst>
              <a:ext uri="{FF2B5EF4-FFF2-40B4-BE49-F238E27FC236}">
                <a16:creationId xmlns:a16="http://schemas.microsoft.com/office/drawing/2014/main" id="{2AD98407-1718-436C-9C65-BD7B77E70E2E}"/>
              </a:ext>
            </a:extLst>
          </p:cNvPr>
          <p:cNvSpPr>
            <a:spLocks noGrp="1"/>
          </p:cNvSpPr>
          <p:nvPr>
            <p:ph idx="1"/>
          </p:nvPr>
        </p:nvSpPr>
        <p:spPr>
          <a:xfrm>
            <a:off x="639098" y="2418735"/>
            <a:ext cx="5132439" cy="3811742"/>
          </a:xfrm>
        </p:spPr>
        <p:txBody>
          <a:bodyPr anchor="ctr">
            <a:normAutofit/>
          </a:bodyPr>
          <a:lstStyle/>
          <a:p>
            <a:r>
              <a:rPr lang="en-GB" sz="2800" dirty="0">
                <a:solidFill>
                  <a:schemeClr val="bg1"/>
                </a:solidFill>
                <a:latin typeface="Arial" panose="020B0604020202020204" pitchFamily="34" charset="0"/>
                <a:cs typeface="Arial" panose="020B0604020202020204" pitchFamily="34" charset="0"/>
              </a:rPr>
              <a:t>You need to see the issue as if through the lens of each of all of the </a:t>
            </a:r>
            <a:r>
              <a:rPr lang="en-GB" dirty="0">
                <a:solidFill>
                  <a:schemeClr val="bg1"/>
                </a:solidFill>
                <a:latin typeface="Arial" panose="020B0604020202020204" pitchFamily="34" charset="0"/>
                <a:cs typeface="Arial" panose="020B0604020202020204" pitchFamily="34" charset="0"/>
              </a:rPr>
              <a:t>P</a:t>
            </a:r>
            <a:r>
              <a:rPr lang="en-GB" sz="2800" dirty="0">
                <a:solidFill>
                  <a:schemeClr val="bg1"/>
                </a:solidFill>
                <a:latin typeface="Arial" panose="020B0604020202020204" pitchFamily="34" charset="0"/>
                <a:cs typeface="Arial" panose="020B0604020202020204" pitchFamily="34" charset="0"/>
              </a:rPr>
              <a:t>.Cs (list in s4 EA) and try to work out if and then how it will impact on them adversely or at all. </a:t>
            </a:r>
            <a:r>
              <a:rPr lang="en-GB" sz="2800" dirty="0" err="1">
                <a:solidFill>
                  <a:schemeClr val="bg1"/>
                </a:solidFill>
                <a:latin typeface="Arial" panose="020B0604020202020204" pitchFamily="34" charset="0"/>
                <a:cs typeface="Arial" panose="020B0604020202020204" pitchFamily="34" charset="0"/>
              </a:rPr>
              <a:t>Dont</a:t>
            </a:r>
            <a:r>
              <a:rPr lang="en-GB" sz="2800" dirty="0">
                <a:solidFill>
                  <a:schemeClr val="bg1"/>
                </a:solidFill>
                <a:latin typeface="Arial" panose="020B0604020202020204" pitchFamily="34" charset="0"/>
                <a:cs typeface="Arial" panose="020B0604020202020204" pitchFamily="34" charset="0"/>
              </a:rPr>
              <a:t> rush this or make assumptions</a:t>
            </a:r>
          </a:p>
        </p:txBody>
      </p:sp>
      <p:pic>
        <p:nvPicPr>
          <p:cNvPr id="4" name="Picture 3">
            <a:extLst>
              <a:ext uri="{FF2B5EF4-FFF2-40B4-BE49-F238E27FC236}">
                <a16:creationId xmlns:a16="http://schemas.microsoft.com/office/drawing/2014/main" id="{8693D604-AD9C-4DB1-95E7-2DD541F88691}"/>
              </a:ext>
            </a:extLst>
          </p:cNvPr>
          <p:cNvPicPr>
            <a:picLocks noChangeAspect="1"/>
          </p:cNvPicPr>
          <p:nvPr/>
        </p:nvPicPr>
        <p:blipFill>
          <a:blip r:embed="rId2"/>
          <a:stretch>
            <a:fillRect/>
          </a:stretch>
        </p:blipFill>
        <p:spPr>
          <a:xfrm>
            <a:off x="6714836" y="1832245"/>
            <a:ext cx="4828707" cy="3211090"/>
          </a:xfrm>
          <a:prstGeom prst="rect">
            <a:avLst/>
          </a:prstGeom>
        </p:spPr>
      </p:pic>
    </p:spTree>
    <p:extLst>
      <p:ext uri="{BB962C8B-B14F-4D97-AF65-F5344CB8AC3E}">
        <p14:creationId xmlns:p14="http://schemas.microsoft.com/office/powerpoint/2010/main" val="112953722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65EBB-3544-4619-B3A8-7CC586BBC5F0}"/>
              </a:ext>
            </a:extLst>
          </p:cNvPr>
          <p:cNvSpPr>
            <a:spLocks noGrp="1"/>
          </p:cNvSpPr>
          <p:nvPr>
            <p:ph idx="4294967295"/>
          </p:nvPr>
        </p:nvSpPr>
        <p:spPr>
          <a:xfrm>
            <a:off x="0" y="533400"/>
            <a:ext cx="4657725" cy="5572125"/>
          </a:xfrm>
        </p:spPr>
        <p:txBody>
          <a:bodyPr>
            <a:noAutofit/>
          </a:bodyPr>
          <a:lstStyle/>
          <a:p>
            <a:r>
              <a:rPr lang="en-GB" sz="2800" dirty="0">
                <a:solidFill>
                  <a:schemeClr val="bg1"/>
                </a:solidFill>
                <a:latin typeface="Arial" panose="020B0604020202020204" pitchFamily="34" charset="0"/>
                <a:cs typeface="Arial" panose="020B0604020202020204" pitchFamily="34" charset="0"/>
              </a:rPr>
              <a:t>Think of yourself as a discrimination solicitor with long line of clients, each of them representing several different people from each protected class concerned about the policy. Why are they concerned? How does it impact them? Could the policy be rewritten, reduced etc? </a:t>
            </a:r>
            <a:r>
              <a:rPr lang="en-GB" sz="2400" dirty="0">
                <a:solidFill>
                  <a:srgbClr val="FFFFFF"/>
                </a:solidFill>
                <a:latin typeface="Arial" panose="020B0604020202020204" pitchFamily="34" charset="0"/>
                <a:cs typeface="Arial" panose="020B0604020202020204" pitchFamily="34" charset="0"/>
              </a:rPr>
              <a:t>solicitor with long line of concerned clients representing several different people from each protected class concerned about the policy. Why are they concerned? How does it impact them? Could the policy be rewritten, reduced etc?</a:t>
            </a:r>
          </a:p>
        </p:txBody>
      </p:sp>
      <p:pic>
        <p:nvPicPr>
          <p:cNvPr id="4" name="Picture 3">
            <a:extLst>
              <a:ext uri="{FF2B5EF4-FFF2-40B4-BE49-F238E27FC236}">
                <a16:creationId xmlns:a16="http://schemas.microsoft.com/office/drawing/2014/main" id="{85D9B2B9-89D7-4C0C-A821-0B2CF928725E}"/>
              </a:ext>
            </a:extLst>
          </p:cNvPr>
          <p:cNvPicPr>
            <a:picLocks noChangeAspect="1"/>
          </p:cNvPicPr>
          <p:nvPr/>
        </p:nvPicPr>
        <p:blipFill>
          <a:blip r:embed="rId2"/>
          <a:stretch>
            <a:fillRect/>
          </a:stretch>
        </p:blipFill>
        <p:spPr>
          <a:xfrm>
            <a:off x="5194607" y="936302"/>
            <a:ext cx="6391533" cy="4985395"/>
          </a:xfrm>
          <a:prstGeom prst="rect">
            <a:avLst/>
          </a:prstGeom>
        </p:spPr>
      </p:pic>
    </p:spTree>
    <p:extLst>
      <p:ext uri="{BB962C8B-B14F-4D97-AF65-F5344CB8AC3E}">
        <p14:creationId xmlns:p14="http://schemas.microsoft.com/office/powerpoint/2010/main" val="365364321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4DD4-622C-4039-A5E4-9D00848607E6}"/>
              </a:ext>
            </a:extLst>
          </p:cNvPr>
          <p:cNvSpPr>
            <a:spLocks noGrp="1"/>
          </p:cNvSpPr>
          <p:nvPr>
            <p:ph type="title"/>
          </p:nvPr>
        </p:nvSpPr>
        <p:spPr/>
        <p:txBody>
          <a:bodyPr/>
          <a:lstStyle/>
          <a:p>
            <a:pPr algn="ctr"/>
            <a:r>
              <a:rPr lang="en-GB" dirty="0"/>
              <a:t>Tips cont.</a:t>
            </a:r>
            <a:endParaRPr lang="en-GB" b="1" dirty="0"/>
          </a:p>
        </p:txBody>
      </p:sp>
      <p:sp>
        <p:nvSpPr>
          <p:cNvPr id="3" name="Content Placeholder 2">
            <a:extLst>
              <a:ext uri="{FF2B5EF4-FFF2-40B4-BE49-F238E27FC236}">
                <a16:creationId xmlns:a16="http://schemas.microsoft.com/office/drawing/2014/main" id="{64E6CD32-D64C-4235-AC50-F026FC2E4688}"/>
              </a:ext>
            </a:extLst>
          </p:cNvPr>
          <p:cNvSpPr>
            <a:spLocks noGrp="1"/>
          </p:cNvSpPr>
          <p:nvPr>
            <p:ph idx="1"/>
          </p:nvPr>
        </p:nvSpPr>
        <p:spPr>
          <a:xfrm>
            <a:off x="1154954" y="2078182"/>
            <a:ext cx="8825659" cy="4532168"/>
          </a:xfrm>
        </p:spPr>
        <p:txBody>
          <a:bodyPr>
            <a:normAutofit/>
          </a:bodyPr>
          <a:lstStyle/>
          <a:p>
            <a:r>
              <a:rPr lang="en-GB" sz="2800" dirty="0">
                <a:latin typeface="Arial" panose="020B0604020202020204" pitchFamily="34" charset="0"/>
                <a:cs typeface="Arial" panose="020B0604020202020204" pitchFamily="34" charset="0"/>
              </a:rPr>
              <a:t>7. Questions to think about: </a:t>
            </a:r>
          </a:p>
          <a:p>
            <a:r>
              <a:rPr lang="en-GB" sz="2800" dirty="0">
                <a:latin typeface="Arial" panose="020B0604020202020204" pitchFamily="34" charset="0"/>
                <a:cs typeface="Arial" panose="020B0604020202020204" pitchFamily="34" charset="0"/>
              </a:rPr>
              <a:t>Is the policy too widely drawn or could it be narrowed down? </a:t>
            </a:r>
          </a:p>
          <a:p>
            <a:r>
              <a:rPr lang="en-GB" sz="2800" dirty="0">
                <a:latin typeface="Arial" panose="020B0604020202020204" pitchFamily="34" charset="0"/>
                <a:cs typeface="Arial" panose="020B0604020202020204" pitchFamily="34" charset="0"/>
              </a:rPr>
              <a:t>Does a policy favour one P.</a:t>
            </a:r>
            <a:r>
              <a:rPr lang="en-GB" dirty="0">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at the expense of another? (Even extends to does it impact different groups of disabled people differently)</a:t>
            </a:r>
          </a:p>
          <a:p>
            <a:r>
              <a:rPr lang="en-GB" sz="2800" dirty="0">
                <a:latin typeface="Arial" panose="020B0604020202020204" pitchFamily="34" charset="0"/>
                <a:cs typeface="Arial" panose="020B0604020202020204" pitchFamily="34" charset="0"/>
              </a:rPr>
              <a:t>Can it be rewritten to balance it more? </a:t>
            </a:r>
          </a:p>
          <a:p>
            <a:r>
              <a:rPr lang="en-GB" sz="2800" dirty="0">
                <a:latin typeface="Arial" panose="020B0604020202020204" pitchFamily="34" charset="0"/>
                <a:cs typeface="Arial" panose="020B0604020202020204" pitchFamily="34" charset="0"/>
              </a:rPr>
              <a:t>Has anyone suggested how it could be done another way?</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17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C8BCB9-CE24-481C-99E0-D184F1BE23BE}"/>
              </a:ext>
            </a:extLst>
          </p:cNvPr>
          <p:cNvSpPr/>
          <p:nvPr/>
        </p:nvSpPr>
        <p:spPr>
          <a:xfrm>
            <a:off x="828675" y="1166842"/>
            <a:ext cx="10544175" cy="452431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8. Pay particular attention to any </a:t>
            </a:r>
            <a:r>
              <a:rPr lang="en-GB" sz="2400" dirty="0">
                <a:solidFill>
                  <a:srgbClr val="FF0000"/>
                </a:solidFill>
                <a:latin typeface="Arial" panose="020B0604020202020204" pitchFamily="34" charset="0"/>
                <a:cs typeface="Arial" panose="020B0604020202020204" pitchFamily="34" charset="0"/>
              </a:rPr>
              <a:t>statutory exceptions </a:t>
            </a:r>
            <a:r>
              <a:rPr lang="en-GB" sz="2400" dirty="0">
                <a:latin typeface="Arial" panose="020B0604020202020204" pitchFamily="34" charset="0"/>
                <a:cs typeface="Arial" panose="020B0604020202020204" pitchFamily="34" charset="0"/>
              </a:rPr>
              <a:t>to normal rules in the Equality Act. These are numerous in the Act including positive discrimination, religious exemptions in certain employment, occupational requirements to allow employment only of ... particular p.c. (or </a:t>
            </a:r>
            <a:r>
              <a:rPr lang="en-GB" sz="2400" dirty="0" err="1">
                <a:latin typeface="Arial" panose="020B0604020202020204" pitchFamily="34" charset="0"/>
                <a:cs typeface="Arial" panose="020B0604020202020204" pitchFamily="34" charset="0"/>
              </a:rPr>
              <a:t>p.c.s</a:t>
            </a:r>
            <a:r>
              <a:rPr lang="en-GB" sz="2400" dirty="0">
                <a:latin typeface="Arial" panose="020B0604020202020204" pitchFamily="34" charset="0"/>
                <a:cs typeface="Arial" panose="020B0604020202020204" pitchFamily="34" charset="0"/>
              </a:rPr>
              <a:t> like an "BAME man") or single sex exemptions for facilities.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9. Why are they important? Parliament recognised it was important that, where objectively appropriate, that these particular exceptions to general rules against discrimination, are available. Whether you make a policy to use or not to use them, you will need to explain, by reference to good evidence why that is? It is not sufficient to just say we don’t have to; so need to consult &amp; document evidence carefully why or why not used</a:t>
            </a:r>
          </a:p>
        </p:txBody>
      </p:sp>
    </p:spTree>
    <p:extLst>
      <p:ext uri="{BB962C8B-B14F-4D97-AF65-F5344CB8AC3E}">
        <p14:creationId xmlns:p14="http://schemas.microsoft.com/office/powerpoint/2010/main" val="327427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E6D5-B513-446A-B6C0-27E26D67D86E}"/>
              </a:ext>
            </a:extLst>
          </p:cNvPr>
          <p:cNvSpPr>
            <a:spLocks noGrp="1"/>
          </p:cNvSpPr>
          <p:nvPr>
            <p:ph type="title"/>
          </p:nvPr>
        </p:nvSpPr>
        <p:spPr/>
        <p:txBody>
          <a:bodyPr/>
          <a:lstStyle/>
          <a:p>
            <a:pPr algn="ctr"/>
            <a:r>
              <a:rPr lang="en-GB" dirty="0"/>
              <a:t>Tips cont.</a:t>
            </a:r>
          </a:p>
        </p:txBody>
      </p:sp>
      <p:sp>
        <p:nvSpPr>
          <p:cNvPr id="3" name="Content Placeholder 2">
            <a:extLst>
              <a:ext uri="{FF2B5EF4-FFF2-40B4-BE49-F238E27FC236}">
                <a16:creationId xmlns:a16="http://schemas.microsoft.com/office/drawing/2014/main" id="{4CAF2B95-0872-4E7D-8F23-41A5BA82F5A6}"/>
              </a:ext>
            </a:extLst>
          </p:cNvPr>
          <p:cNvSpPr>
            <a:spLocks noGrp="1"/>
          </p:cNvSpPr>
          <p:nvPr>
            <p:ph idx="1"/>
          </p:nvPr>
        </p:nvSpPr>
        <p:spPr>
          <a:xfrm>
            <a:off x="1154954" y="1953491"/>
            <a:ext cx="8825659" cy="4590183"/>
          </a:xfrm>
        </p:spPr>
        <p:txBody>
          <a:bodyPr/>
          <a:lstStyle/>
          <a:p>
            <a:r>
              <a:rPr lang="en-GB" sz="2800" dirty="0">
                <a:latin typeface="Arial" panose="020B0604020202020204" pitchFamily="34" charset="0"/>
                <a:cs typeface="Arial" panose="020B0604020202020204" pitchFamily="34" charset="0"/>
              </a:rPr>
              <a:t>10. Make policy. Think about the actual wording of all policies. Some findings of indirect discrimination don’t relate to an intentional decision but really thoughtless drafting.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11. After implementing policy, get feed back and equality monitoring and review etc</a:t>
            </a:r>
          </a:p>
          <a:p>
            <a:endParaRPr lang="en-GB" dirty="0"/>
          </a:p>
        </p:txBody>
      </p:sp>
    </p:spTree>
    <p:extLst>
      <p:ext uri="{BB962C8B-B14F-4D97-AF65-F5344CB8AC3E}">
        <p14:creationId xmlns:p14="http://schemas.microsoft.com/office/powerpoint/2010/main" val="130976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4A8E-2310-4A2B-A147-FCEEAAC9CB0A}"/>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dirty="0">
                <a:solidFill>
                  <a:schemeClr val="bg1"/>
                </a:solidFill>
                <a:latin typeface="+mj-lt"/>
                <a:ea typeface="+mj-ea"/>
                <a:cs typeface="+mj-cs"/>
              </a:rPr>
              <a:t>Litigation is Expensive</a:t>
            </a:r>
          </a:p>
        </p:txBody>
      </p:sp>
      <p:pic>
        <p:nvPicPr>
          <p:cNvPr id="4" name="Content Placeholder 3">
            <a:extLst>
              <a:ext uri="{FF2B5EF4-FFF2-40B4-BE49-F238E27FC236}">
                <a16:creationId xmlns:a16="http://schemas.microsoft.com/office/drawing/2014/main" id="{5F05483A-86F3-4F43-8BF0-F87314A98065}"/>
              </a:ext>
            </a:extLst>
          </p:cNvPr>
          <p:cNvPicPr>
            <a:picLocks noGrp="1" noChangeAspect="1"/>
          </p:cNvPicPr>
          <p:nvPr>
            <p:ph idx="1"/>
          </p:nvPr>
        </p:nvPicPr>
        <p:blipFill>
          <a:blip r:embed="rId2"/>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3349964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E079-363D-42B8-A1AE-5CD1808725DB}"/>
              </a:ext>
            </a:extLst>
          </p:cNvPr>
          <p:cNvSpPr>
            <a:spLocks noGrp="1"/>
          </p:cNvSpPr>
          <p:nvPr>
            <p:ph type="title"/>
          </p:nvPr>
        </p:nvSpPr>
        <p:spPr/>
        <p:txBody>
          <a:bodyPr/>
          <a:lstStyle/>
          <a:p>
            <a:pPr algn="ctr"/>
            <a:r>
              <a:rPr lang="en-GB" dirty="0"/>
              <a:t>Don’t be Dogmatic!!</a:t>
            </a:r>
          </a:p>
        </p:txBody>
      </p:sp>
      <p:sp>
        <p:nvSpPr>
          <p:cNvPr id="3" name="Content Placeholder 2">
            <a:extLst>
              <a:ext uri="{FF2B5EF4-FFF2-40B4-BE49-F238E27FC236}">
                <a16:creationId xmlns:a16="http://schemas.microsoft.com/office/drawing/2014/main" id="{FB8D6EA4-A6AC-45E9-89BC-DBF36BF43031}"/>
              </a:ext>
            </a:extLst>
          </p:cNvPr>
          <p:cNvSpPr>
            <a:spLocks noGrp="1"/>
          </p:cNvSpPr>
          <p:nvPr>
            <p:ph idx="1"/>
          </p:nvPr>
        </p:nvSpPr>
        <p:spPr>
          <a:xfrm>
            <a:off x="1154954" y="2192483"/>
            <a:ext cx="8825659" cy="4427392"/>
          </a:xfrm>
        </p:spPr>
        <p:txBody>
          <a:bodyPr>
            <a:normAutofit/>
          </a:bodyPr>
          <a:lstStyle/>
          <a:p>
            <a:r>
              <a:rPr lang="en-GB" sz="2800" dirty="0">
                <a:latin typeface="Arial" panose="020B0604020202020204" pitchFamily="34" charset="0"/>
                <a:cs typeface="Arial" panose="020B0604020202020204" pitchFamily="34" charset="0"/>
              </a:rPr>
              <a:t>12. Be pragmatic &amp; careful. Litigation about discrimination is expensive financially &amp; reputationally. So be prepared to compromise, think outside the box &amp; don’t be dogmatic. </a:t>
            </a:r>
            <a:r>
              <a:rPr lang="en-GB" sz="2800" dirty="0">
                <a:solidFill>
                  <a:srgbClr val="FF0000"/>
                </a:solidFill>
                <a:latin typeface="Arial" panose="020B0604020202020204" pitchFamily="34" charset="0"/>
                <a:cs typeface="Arial" panose="020B0604020202020204" pitchFamily="34" charset="0"/>
              </a:rPr>
              <a:t>Train staff to make policies carefully </a:t>
            </a:r>
            <a:r>
              <a:rPr lang="en-GB" sz="2800" dirty="0">
                <a:latin typeface="Arial" panose="020B0604020202020204" pitchFamily="34" charset="0"/>
                <a:cs typeface="Arial" panose="020B0604020202020204" pitchFamily="34" charset="0"/>
              </a:rPr>
              <a:t>and in accordance with the law, not to appease lobbyists.</a:t>
            </a:r>
          </a:p>
          <a:p>
            <a:r>
              <a:rPr lang="en-GB" sz="2800" dirty="0">
                <a:latin typeface="Arial" panose="020B0604020202020204" pitchFamily="34" charset="0"/>
                <a:cs typeface="Arial" panose="020B0604020202020204" pitchFamily="34" charset="0"/>
              </a:rPr>
              <a:t>13. Above all document evidence to support why you made policy. You may need it</a:t>
            </a:r>
          </a:p>
        </p:txBody>
      </p:sp>
    </p:spTree>
    <p:extLst>
      <p:ext uri="{BB962C8B-B14F-4D97-AF65-F5344CB8AC3E}">
        <p14:creationId xmlns:p14="http://schemas.microsoft.com/office/powerpoint/2010/main" val="126048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773F-155E-4039-AEE0-3583E379571B}"/>
              </a:ext>
            </a:extLst>
          </p:cNvPr>
          <p:cNvSpPr>
            <a:spLocks noGrp="1"/>
          </p:cNvSpPr>
          <p:nvPr>
            <p:ph type="title"/>
          </p:nvPr>
        </p:nvSpPr>
        <p:spPr/>
        <p:txBody>
          <a:bodyPr/>
          <a:lstStyle/>
          <a:p>
            <a:pPr algn="ctr"/>
            <a:r>
              <a:rPr lang="en-GB" dirty="0"/>
              <a:t>Equality Act 2010</a:t>
            </a:r>
          </a:p>
        </p:txBody>
      </p:sp>
      <p:sp>
        <p:nvSpPr>
          <p:cNvPr id="3" name="Content Placeholder 2">
            <a:extLst>
              <a:ext uri="{FF2B5EF4-FFF2-40B4-BE49-F238E27FC236}">
                <a16:creationId xmlns:a16="http://schemas.microsoft.com/office/drawing/2014/main" id="{FA06BDBB-13B9-47A7-943A-50A63E0A670F}"/>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Essentially it sets out </a:t>
            </a:r>
            <a:r>
              <a:rPr lang="en-GB" sz="2400" b="1" dirty="0">
                <a:solidFill>
                  <a:srgbClr val="FF0000"/>
                </a:solidFill>
                <a:latin typeface="Arial" panose="020B0604020202020204" pitchFamily="34" charset="0"/>
                <a:cs typeface="Arial" panose="020B0604020202020204" pitchFamily="34" charset="0"/>
              </a:rPr>
              <a:t>what is prohibited, required </a:t>
            </a:r>
            <a:r>
              <a:rPr lang="en-GB" sz="2400" dirty="0">
                <a:solidFill>
                  <a:srgbClr val="FF0000"/>
                </a:solidFill>
                <a:latin typeface="Arial" panose="020B0604020202020204" pitchFamily="34" charset="0"/>
                <a:cs typeface="Arial" panose="020B0604020202020204" pitchFamily="34" charset="0"/>
              </a:rPr>
              <a:t>&amp; </a:t>
            </a:r>
            <a:r>
              <a:rPr lang="en-GB" sz="2400" b="1" dirty="0">
                <a:solidFill>
                  <a:srgbClr val="FF0000"/>
                </a:solidFill>
                <a:latin typeface="Arial" panose="020B0604020202020204" pitchFamily="34" charset="0"/>
                <a:cs typeface="Arial" panose="020B0604020202020204" pitchFamily="34" charset="0"/>
              </a:rPr>
              <a:t>allowed </a:t>
            </a:r>
            <a:r>
              <a:rPr lang="en-GB" sz="2400" dirty="0">
                <a:latin typeface="Arial" panose="020B0604020202020204" pitchFamily="34" charset="0"/>
                <a:cs typeface="Arial" panose="020B0604020202020204" pitchFamily="34" charset="0"/>
              </a:rPr>
              <a:t>in certain situations to avoid *unlawful* discrimination based on each of the protected characteristics. </a:t>
            </a:r>
          </a:p>
          <a:p>
            <a:r>
              <a:rPr lang="en-GB" sz="2400" dirty="0">
                <a:latin typeface="Arial" panose="020B0604020202020204" pitchFamily="34" charset="0"/>
                <a:cs typeface="Arial" panose="020B0604020202020204" pitchFamily="34" charset="0"/>
              </a:rPr>
              <a:t>The first part of the Act has general principles and most of the latter contains exceptions to those general rules</a:t>
            </a:r>
          </a:p>
          <a:p>
            <a:r>
              <a:rPr lang="en-GB" sz="2400" dirty="0">
                <a:latin typeface="Arial" panose="020B0604020202020204" pitchFamily="34" charset="0"/>
                <a:cs typeface="Arial" panose="020B0604020202020204" pitchFamily="34" charset="0"/>
              </a:rPr>
              <a:t>No hierarchy of rights. Conflict between protected classes is recognised and determined by courts. </a:t>
            </a:r>
          </a:p>
        </p:txBody>
      </p:sp>
    </p:spTree>
    <p:extLst>
      <p:ext uri="{BB962C8B-B14F-4D97-AF65-F5344CB8AC3E}">
        <p14:creationId xmlns:p14="http://schemas.microsoft.com/office/powerpoint/2010/main" val="291726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32EE-336B-40AD-94B1-A12CF2DA0D12}"/>
              </a:ext>
            </a:extLst>
          </p:cNvPr>
          <p:cNvSpPr>
            <a:spLocks noGrp="1"/>
          </p:cNvSpPr>
          <p:nvPr>
            <p:ph type="title"/>
          </p:nvPr>
        </p:nvSpPr>
        <p:spPr/>
        <p:txBody>
          <a:bodyPr/>
          <a:lstStyle/>
          <a:p>
            <a:r>
              <a:rPr lang="en-GB" dirty="0"/>
              <a:t>Case Study 1 : Housing Gateway Policy  Bidding for properties</a:t>
            </a:r>
          </a:p>
        </p:txBody>
      </p:sp>
      <p:sp>
        <p:nvSpPr>
          <p:cNvPr id="3" name="Text Placeholder 2">
            <a:extLst>
              <a:ext uri="{FF2B5EF4-FFF2-40B4-BE49-F238E27FC236}">
                <a16:creationId xmlns:a16="http://schemas.microsoft.com/office/drawing/2014/main" id="{FCE0AD20-5367-4A6A-9A38-EDE0CF665F82}"/>
              </a:ext>
            </a:extLst>
          </p:cNvPr>
          <p:cNvSpPr>
            <a:spLocks noGrp="1"/>
          </p:cNvSpPr>
          <p:nvPr>
            <p:ph type="body" sz="half" idx="2"/>
          </p:nvPr>
        </p:nvSpPr>
        <p:spPr>
          <a:xfrm>
            <a:off x="1154954" y="2703443"/>
            <a:ext cx="8825659" cy="3568147"/>
          </a:xfrm>
        </p:spPr>
        <p:txBody>
          <a:bodyPr>
            <a:normAutofit/>
          </a:bodyPr>
          <a:lstStyle/>
          <a:p>
            <a:r>
              <a:rPr lang="en-GB" sz="2000" dirty="0"/>
              <a:t>Disabled Client with top priority unable to successfully bid for property for 5 years. Why? </a:t>
            </a:r>
          </a:p>
          <a:p>
            <a:r>
              <a:rPr lang="en-GB" sz="2000" dirty="0"/>
              <a:t>Rule allows local authority to disqualify bid if “property  not adapted or unadaptable”. Individually could be good reason as prevent long voids whilst adaptation taking place, but means disabled people wait longer</a:t>
            </a:r>
          </a:p>
          <a:p>
            <a:r>
              <a:rPr lang="en-GB" sz="2000" dirty="0"/>
              <a:t>When client came to us, unsuccessful in over 100 bids</a:t>
            </a:r>
          </a:p>
          <a:p>
            <a:r>
              <a:rPr lang="en-GB" sz="2000" dirty="0"/>
              <a:t>Used FOIs to show his wait much longer than comparable non disabled person</a:t>
            </a:r>
          </a:p>
          <a:p>
            <a:r>
              <a:rPr lang="en-GB" sz="2000" dirty="0"/>
              <a:t>Letter before Action resulted in an offer of a house. Now following R v Nuri and Abdullah ex parte Birmingham 2020 applying for legal aid to pursue substantive discrimination claim for failure to do reasonable adjustment to housing policy</a:t>
            </a:r>
          </a:p>
          <a:p>
            <a:endParaRPr lang="en-GB" sz="2000" dirty="0"/>
          </a:p>
          <a:p>
            <a:endParaRPr lang="en-GB" dirty="0"/>
          </a:p>
        </p:txBody>
      </p:sp>
    </p:spTree>
    <p:extLst>
      <p:ext uri="{BB962C8B-B14F-4D97-AF65-F5344CB8AC3E}">
        <p14:creationId xmlns:p14="http://schemas.microsoft.com/office/powerpoint/2010/main" val="295564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1767-6FD1-46C7-AB38-237DA413E882}"/>
              </a:ext>
            </a:extLst>
          </p:cNvPr>
          <p:cNvSpPr>
            <a:spLocks noGrp="1"/>
          </p:cNvSpPr>
          <p:nvPr>
            <p:ph type="title"/>
          </p:nvPr>
        </p:nvSpPr>
        <p:spPr/>
        <p:txBody>
          <a:bodyPr/>
          <a:lstStyle/>
          <a:p>
            <a:r>
              <a:rPr lang="en-GB" dirty="0"/>
              <a:t>Case Study 2</a:t>
            </a:r>
          </a:p>
        </p:txBody>
      </p:sp>
      <p:sp>
        <p:nvSpPr>
          <p:cNvPr id="6" name="Content Placeholder 5">
            <a:extLst>
              <a:ext uri="{FF2B5EF4-FFF2-40B4-BE49-F238E27FC236}">
                <a16:creationId xmlns:a16="http://schemas.microsoft.com/office/drawing/2014/main" id="{F24B36F2-1E3F-4805-BFE8-01A914711436}"/>
              </a:ext>
            </a:extLst>
          </p:cNvPr>
          <p:cNvSpPr>
            <a:spLocks noGrp="1"/>
          </p:cNvSpPr>
          <p:nvPr>
            <p:ph idx="1"/>
          </p:nvPr>
        </p:nvSpPr>
        <p:spPr>
          <a:xfrm>
            <a:off x="838200" y="2355573"/>
            <a:ext cx="10383078" cy="3821389"/>
          </a:xfrm>
        </p:spPr>
        <p:txBody>
          <a:bodyPr/>
          <a:lstStyle/>
          <a:p>
            <a:endParaRPr lang="en-GB" dirty="0"/>
          </a:p>
        </p:txBody>
      </p:sp>
      <p:pic>
        <p:nvPicPr>
          <p:cNvPr id="7" name="Picture 6">
            <a:extLst>
              <a:ext uri="{FF2B5EF4-FFF2-40B4-BE49-F238E27FC236}">
                <a16:creationId xmlns:a16="http://schemas.microsoft.com/office/drawing/2014/main" id="{443EE487-B35D-4DCD-803B-A11E24F96409}"/>
              </a:ext>
            </a:extLst>
          </p:cNvPr>
          <p:cNvPicPr>
            <a:picLocks noChangeAspect="1"/>
          </p:cNvPicPr>
          <p:nvPr/>
        </p:nvPicPr>
        <p:blipFill>
          <a:blip r:embed="rId2"/>
          <a:stretch>
            <a:fillRect/>
          </a:stretch>
        </p:blipFill>
        <p:spPr>
          <a:xfrm>
            <a:off x="274248" y="2117035"/>
            <a:ext cx="11434047" cy="6431652"/>
          </a:xfrm>
          <a:prstGeom prst="rect">
            <a:avLst/>
          </a:prstGeom>
        </p:spPr>
      </p:pic>
    </p:spTree>
    <p:extLst>
      <p:ext uri="{BB962C8B-B14F-4D97-AF65-F5344CB8AC3E}">
        <p14:creationId xmlns:p14="http://schemas.microsoft.com/office/powerpoint/2010/main" val="277609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C18-54F8-4922-9731-9B8BAA1C363E}"/>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Thanks for Listening!</a:t>
            </a:r>
          </a:p>
        </p:txBody>
      </p:sp>
      <p:sp>
        <p:nvSpPr>
          <p:cNvPr id="3" name="Content Placeholder 2">
            <a:extLst>
              <a:ext uri="{FF2B5EF4-FFF2-40B4-BE49-F238E27FC236}">
                <a16:creationId xmlns:a16="http://schemas.microsoft.com/office/drawing/2014/main" id="{676F91C0-381A-43B4-951D-1BA0970C4A1A}"/>
              </a:ext>
            </a:extLst>
          </p:cNvPr>
          <p:cNvSpPr>
            <a:spLocks noGrp="1"/>
          </p:cNvSpPr>
          <p:nvPr>
            <p:ph idx="1"/>
          </p:nvPr>
        </p:nvSpPr>
        <p:spPr/>
        <p:txBody>
          <a:bodyPr>
            <a:normAutofit/>
          </a:bodyPr>
          <a:lstStyle/>
          <a:p>
            <a:endParaRPr lang="en-GB" sz="4800" dirty="0">
              <a:solidFill>
                <a:srgbClr val="00B050"/>
              </a:solidFill>
              <a:latin typeface="Arial" panose="020B0604020202020204" pitchFamily="34" charset="0"/>
              <a:cs typeface="Arial" panose="020B0604020202020204" pitchFamily="34" charset="0"/>
            </a:endParaRPr>
          </a:p>
          <a:p>
            <a:endParaRPr lang="en-GB" sz="4800" dirty="0">
              <a:solidFill>
                <a:srgbClr val="00B050"/>
              </a:solidFill>
              <a:latin typeface="Arial" panose="020B0604020202020204" pitchFamily="34" charset="0"/>
              <a:cs typeface="Arial" panose="020B0604020202020204" pitchFamily="34" charset="0"/>
            </a:endParaRPr>
          </a:p>
          <a:p>
            <a:pPr marL="0" indent="0" algn="ctr">
              <a:buNone/>
            </a:pPr>
            <a:r>
              <a:rPr lang="en-GB" sz="4800" dirty="0">
                <a:latin typeface="Arial" panose="020B0604020202020204" pitchFamily="34" charset="0"/>
                <a:cs typeface="Arial" panose="020B0604020202020204" pitchFamily="34" charset="0"/>
              </a:rPr>
              <a:t>@</a:t>
            </a:r>
            <a:r>
              <a:rPr lang="en-GB" sz="4800" dirty="0" err="1">
                <a:latin typeface="Arial" panose="020B0604020202020204" pitchFamily="34" charset="0"/>
                <a:cs typeface="Arial" panose="020B0604020202020204" pitchFamily="34" charset="0"/>
              </a:rPr>
              <a:t>audreysuffolk</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00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150C-53AA-497F-96CF-D7875D836F53}"/>
              </a:ext>
            </a:extLst>
          </p:cNvPr>
          <p:cNvSpPr>
            <a:spLocks noGrp="1"/>
          </p:cNvSpPr>
          <p:nvPr>
            <p:ph type="title"/>
          </p:nvPr>
        </p:nvSpPr>
        <p:spPr/>
        <p:txBody>
          <a:bodyPr/>
          <a:lstStyle/>
          <a:p>
            <a:r>
              <a:rPr lang="en-GB" dirty="0"/>
              <a:t>Protected Characteristic</a:t>
            </a:r>
          </a:p>
        </p:txBody>
      </p:sp>
      <p:sp>
        <p:nvSpPr>
          <p:cNvPr id="3" name="Content Placeholder 2">
            <a:extLst>
              <a:ext uri="{FF2B5EF4-FFF2-40B4-BE49-F238E27FC236}">
                <a16:creationId xmlns:a16="http://schemas.microsoft.com/office/drawing/2014/main" id="{F0081042-5BBC-45F3-AB76-D6552955B7A0}"/>
              </a:ext>
            </a:extLst>
          </p:cNvPr>
          <p:cNvSpPr>
            <a:spLocks noGrp="1"/>
          </p:cNvSpPr>
          <p:nvPr>
            <p:ph idx="1"/>
          </p:nvPr>
        </p:nvSpPr>
        <p:spPr>
          <a:xfrm>
            <a:off x="838200" y="1456268"/>
            <a:ext cx="10515600" cy="5249332"/>
          </a:xfrm>
        </p:spPr>
        <p:txBody>
          <a:bodyPr>
            <a:normAutofit/>
          </a:bodyPr>
          <a:lstStyle/>
          <a:p>
            <a:pPr marL="0" indent="0">
              <a:buNone/>
            </a:pPr>
            <a:r>
              <a:rPr lang="en-GB" dirty="0"/>
              <a:t>The Equality Act protects the following characteristics (s4):</a:t>
            </a:r>
          </a:p>
          <a:p>
            <a:r>
              <a:rPr lang="en-GB" dirty="0"/>
              <a:t>Age (s5)</a:t>
            </a:r>
          </a:p>
          <a:p>
            <a:r>
              <a:rPr lang="en-GB" dirty="0"/>
              <a:t>Disability (s6)</a:t>
            </a:r>
          </a:p>
          <a:p>
            <a:r>
              <a:rPr lang="en-GB" dirty="0"/>
              <a:t>Gender reassignment (s7)</a:t>
            </a:r>
          </a:p>
          <a:p>
            <a:r>
              <a:rPr lang="en-GB" dirty="0"/>
              <a:t>Marriage and civil partnership (s8)</a:t>
            </a:r>
          </a:p>
          <a:p>
            <a:r>
              <a:rPr lang="en-GB" dirty="0"/>
              <a:t>Pregnancy and maternity (s4)</a:t>
            </a:r>
          </a:p>
          <a:p>
            <a:r>
              <a:rPr lang="en-GB" dirty="0"/>
              <a:t>Race (s9)</a:t>
            </a:r>
          </a:p>
          <a:p>
            <a:r>
              <a:rPr lang="en-GB" dirty="0"/>
              <a:t>Religion or belief (s10)</a:t>
            </a:r>
          </a:p>
          <a:p>
            <a:r>
              <a:rPr lang="en-GB" dirty="0"/>
              <a:t>Sex (s11)</a:t>
            </a:r>
          </a:p>
          <a:p>
            <a:r>
              <a:rPr lang="en-GB" dirty="0"/>
              <a:t>Sexual orientation (s12)</a:t>
            </a:r>
          </a:p>
        </p:txBody>
      </p:sp>
    </p:spTree>
    <p:extLst>
      <p:ext uri="{BB962C8B-B14F-4D97-AF65-F5344CB8AC3E}">
        <p14:creationId xmlns:p14="http://schemas.microsoft.com/office/powerpoint/2010/main" val="19295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4388-7680-4D03-B7FA-84685A99F89D}"/>
              </a:ext>
            </a:extLst>
          </p:cNvPr>
          <p:cNvSpPr>
            <a:spLocks noGrp="1"/>
          </p:cNvSpPr>
          <p:nvPr>
            <p:ph type="title"/>
          </p:nvPr>
        </p:nvSpPr>
        <p:spPr/>
        <p:txBody>
          <a:bodyPr/>
          <a:lstStyle/>
          <a:p>
            <a:pPr algn="ctr"/>
            <a:r>
              <a:rPr lang="en-GB" dirty="0"/>
              <a:t>Notes about protected characteristics</a:t>
            </a:r>
          </a:p>
        </p:txBody>
      </p:sp>
      <p:sp>
        <p:nvSpPr>
          <p:cNvPr id="3" name="Content Placeholder 2">
            <a:extLst>
              <a:ext uri="{FF2B5EF4-FFF2-40B4-BE49-F238E27FC236}">
                <a16:creationId xmlns:a16="http://schemas.microsoft.com/office/drawing/2014/main" id="{AEC924E1-8EE6-4E95-9E29-A9C67AE552A3}"/>
              </a:ext>
            </a:extLst>
          </p:cNvPr>
          <p:cNvSpPr>
            <a:spLocks noGrp="1"/>
          </p:cNvSpPr>
          <p:nvPr>
            <p:ph idx="1"/>
          </p:nvPr>
        </p:nvSpPr>
        <p:spPr>
          <a:xfrm>
            <a:off x="1154954" y="2334827"/>
            <a:ext cx="8825659" cy="4456590"/>
          </a:xfrm>
        </p:spPr>
        <p:txBody>
          <a:bodyPr>
            <a:noAutofit/>
          </a:bodyPr>
          <a:lstStyle/>
          <a:p>
            <a:r>
              <a:rPr lang="en-GB" sz="2400" dirty="0">
                <a:latin typeface="Arial" panose="020B0604020202020204" pitchFamily="34" charset="0"/>
                <a:cs typeface="Arial" panose="020B0604020202020204" pitchFamily="34" charset="0"/>
              </a:rPr>
              <a:t>Each one has to be considered </a:t>
            </a:r>
            <a:r>
              <a:rPr lang="en-GB" sz="2400" dirty="0">
                <a:solidFill>
                  <a:srgbClr val="FF0000"/>
                </a:solidFill>
                <a:latin typeface="Arial" panose="020B0604020202020204" pitchFamily="34" charset="0"/>
                <a:cs typeface="Arial" panose="020B0604020202020204" pitchFamily="34" charset="0"/>
              </a:rPr>
              <a:t>separately</a:t>
            </a:r>
            <a:r>
              <a:rPr lang="en-GB" sz="2400" dirty="0">
                <a:latin typeface="Arial" panose="020B0604020202020204" pitchFamily="34" charset="0"/>
                <a:cs typeface="Arial" panose="020B0604020202020204" pitchFamily="34" charset="0"/>
              </a:rPr>
              <a:t>. A policy or decision benefitting one protected class may amount to unlawful discrimination against another</a:t>
            </a:r>
          </a:p>
          <a:p>
            <a:r>
              <a:rPr lang="en-GB" sz="2400" dirty="0">
                <a:latin typeface="Arial" panose="020B0604020202020204" pitchFamily="34" charset="0"/>
                <a:cs typeface="Arial" panose="020B0604020202020204" pitchFamily="34" charset="0"/>
              </a:rPr>
              <a:t>Where there is conflict between two competing rights (</a:t>
            </a:r>
            <a:r>
              <a:rPr lang="en-GB" sz="2400" i="1" dirty="0" err="1">
                <a:latin typeface="Arial" panose="020B0604020202020204" pitchFamily="34" charset="0"/>
                <a:cs typeface="Arial" panose="020B0604020202020204" pitchFamily="34" charset="0"/>
              </a:rPr>
              <a:t>Ladele</a:t>
            </a:r>
            <a:r>
              <a:rPr lang="en-GB" sz="2400" i="1" dirty="0">
                <a:latin typeface="Arial" panose="020B0604020202020204" pitchFamily="34" charset="0"/>
                <a:cs typeface="Arial" panose="020B0604020202020204" pitchFamily="34" charset="0"/>
              </a:rPr>
              <a:t> v London Borough of Islington</a:t>
            </a:r>
            <a:r>
              <a:rPr lang="en-GB" sz="2400" dirty="0">
                <a:latin typeface="Arial" panose="020B0604020202020204" pitchFamily="34" charset="0"/>
                <a:cs typeface="Arial" panose="020B0604020202020204" pitchFamily="34" charset="0"/>
              </a:rPr>
              <a:t> [2009] EWCA </a:t>
            </a:r>
            <a:r>
              <a:rPr lang="en-GB" sz="2400" dirty="0" err="1">
                <a:latin typeface="Arial" panose="020B0604020202020204" pitchFamily="34" charset="0"/>
                <a:cs typeface="Arial" panose="020B0604020202020204" pitchFamily="34" charset="0"/>
              </a:rPr>
              <a:t>Civ</a:t>
            </a:r>
            <a:r>
              <a:rPr lang="en-GB" sz="2400" dirty="0">
                <a:latin typeface="Arial" panose="020B0604020202020204" pitchFamily="34" charset="0"/>
                <a:cs typeface="Arial" panose="020B0604020202020204" pitchFamily="34" charset="0"/>
              </a:rPr>
              <a:t> 1357 (15 December 2009) or </a:t>
            </a:r>
            <a:r>
              <a:rPr lang="en-GB" sz="2400" i="1" dirty="0">
                <a:latin typeface="Arial" panose="020B0604020202020204" pitchFamily="34" charset="0"/>
                <a:cs typeface="Arial" panose="020B0604020202020204" pitchFamily="34" charset="0"/>
              </a:rPr>
              <a:t>Lee v </a:t>
            </a:r>
            <a:r>
              <a:rPr lang="en-GB" sz="2400" i="1" dirty="0" err="1">
                <a:latin typeface="Arial" panose="020B0604020202020204" pitchFamily="34" charset="0"/>
                <a:cs typeface="Arial" panose="020B0604020202020204" pitchFamily="34" charset="0"/>
              </a:rPr>
              <a:t>Ashers</a:t>
            </a:r>
            <a:r>
              <a:rPr lang="en-GB" sz="2400" i="1" dirty="0">
                <a:latin typeface="Arial" panose="020B0604020202020204" pitchFamily="34" charset="0"/>
                <a:cs typeface="Arial" panose="020B0604020202020204" pitchFamily="34" charset="0"/>
              </a:rPr>
              <a:t> Bakery </a:t>
            </a:r>
            <a:r>
              <a:rPr lang="en-GB" sz="2400" dirty="0">
                <a:latin typeface="Arial" panose="020B0604020202020204" pitchFamily="34" charset="0"/>
                <a:cs typeface="Arial" panose="020B0604020202020204" pitchFamily="34" charset="0"/>
              </a:rPr>
              <a:t>2018, then court will determine issue</a:t>
            </a:r>
            <a:br>
              <a:rPr lang="en-GB" sz="2400" dirty="0">
                <a:solidFill>
                  <a:srgbClr val="00B050"/>
                </a:solidFill>
                <a:latin typeface="Arial" panose="020B0604020202020204" pitchFamily="34" charset="0"/>
                <a:cs typeface="Arial" panose="020B0604020202020204" pitchFamily="34" charset="0"/>
              </a:rPr>
            </a:br>
            <a:endParaRPr lang="en-GB"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8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EBD0-29EB-43BD-BFAE-7B5FF2FB73E1}"/>
              </a:ext>
            </a:extLst>
          </p:cNvPr>
          <p:cNvSpPr>
            <a:spLocks noGrp="1"/>
          </p:cNvSpPr>
          <p:nvPr>
            <p:ph type="title"/>
          </p:nvPr>
        </p:nvSpPr>
        <p:spPr>
          <a:xfrm>
            <a:off x="1431179" y="935568"/>
            <a:ext cx="8761413" cy="706964"/>
          </a:xfrm>
        </p:spPr>
        <p:txBody>
          <a:bodyPr>
            <a:normAutofit/>
          </a:bodyPr>
          <a:lstStyle/>
          <a:p>
            <a:r>
              <a:rPr lang="en-GB" dirty="0"/>
              <a:t>Context of discrimination is important</a:t>
            </a:r>
          </a:p>
        </p:txBody>
      </p:sp>
      <p:sp>
        <p:nvSpPr>
          <p:cNvPr id="3" name="Content Placeholder 2">
            <a:extLst>
              <a:ext uri="{FF2B5EF4-FFF2-40B4-BE49-F238E27FC236}">
                <a16:creationId xmlns:a16="http://schemas.microsoft.com/office/drawing/2014/main" id="{589D31C4-BB8F-4A13-9F71-249E7367B917}"/>
              </a:ext>
            </a:extLst>
          </p:cNvPr>
          <p:cNvSpPr>
            <a:spLocks noGrp="1"/>
          </p:cNvSpPr>
          <p:nvPr>
            <p:ph idx="1"/>
          </p:nvPr>
        </p:nvSpPr>
        <p:spPr>
          <a:xfrm>
            <a:off x="1154954" y="2263805"/>
            <a:ext cx="8825659" cy="4429957"/>
          </a:xfrm>
        </p:spPr>
        <p:txBody>
          <a:bodyPr>
            <a:noAutofit/>
          </a:bodyPr>
          <a:lstStyle/>
          <a:p>
            <a:r>
              <a:rPr lang="en-GB" sz="2400" dirty="0">
                <a:latin typeface="Arial" panose="020B0604020202020204" pitchFamily="34" charset="0"/>
                <a:cs typeface="Arial" panose="020B0604020202020204" pitchFamily="34" charset="0"/>
              </a:rPr>
              <a:t>Equality Act only applies in context of work, some housing, education, some transport, provision of services to the public, some clubs and associations, trade unions, public functions, occupational pensions and insurance.</a:t>
            </a:r>
          </a:p>
          <a:p>
            <a:r>
              <a:rPr lang="en-GB" sz="2400" dirty="0">
                <a:latin typeface="Arial" panose="020B0604020202020204" pitchFamily="34" charset="0"/>
                <a:cs typeface="Arial" panose="020B0604020202020204" pitchFamily="34" charset="0"/>
              </a:rPr>
              <a:t>Doesn’t apply in other contexts. Also many, many exceptions in Act to make it workable</a:t>
            </a:r>
          </a:p>
          <a:p>
            <a:r>
              <a:rPr lang="en-GB" sz="2400" dirty="0">
                <a:latin typeface="Arial" panose="020B0604020202020204" pitchFamily="34" charset="0"/>
                <a:cs typeface="Arial" panose="020B0604020202020204" pitchFamily="34" charset="0"/>
              </a:rPr>
              <a:t>Primarily, breach dealt with by Civil Action taken in </a:t>
            </a:r>
            <a:r>
              <a:rPr lang="en-GB" sz="2400" b="1" dirty="0">
                <a:latin typeface="Arial" panose="020B0604020202020204" pitchFamily="34" charset="0"/>
                <a:cs typeface="Arial" panose="020B0604020202020204" pitchFamily="34" charset="0"/>
              </a:rPr>
              <a:t>County Court</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Employment Tribunal </a:t>
            </a:r>
            <a:r>
              <a:rPr lang="en-GB" sz="2400" dirty="0">
                <a:latin typeface="Arial" panose="020B0604020202020204" pitchFamily="34" charset="0"/>
                <a:cs typeface="Arial" panose="020B0604020202020204" pitchFamily="34" charset="0"/>
              </a:rPr>
              <a:t>or </a:t>
            </a:r>
            <a:r>
              <a:rPr lang="en-GB" sz="2400" b="1" dirty="0">
                <a:latin typeface="Arial" panose="020B0604020202020204" pitchFamily="34" charset="0"/>
                <a:cs typeface="Arial" panose="020B0604020202020204" pitchFamily="34" charset="0"/>
              </a:rPr>
              <a:t>First Tier Tribunal </a:t>
            </a:r>
            <a:r>
              <a:rPr lang="en-GB" sz="2400" dirty="0">
                <a:latin typeface="Arial" panose="020B0604020202020204" pitchFamily="34" charset="0"/>
                <a:cs typeface="Arial" panose="020B0604020202020204" pitchFamily="34" charset="0"/>
              </a:rPr>
              <a:t>( Special Educational Needs and Disability Tribunal) depending on issues (NB judicial review…see later)</a:t>
            </a:r>
          </a:p>
          <a:p>
            <a:r>
              <a:rPr lang="en-GB" sz="2400" dirty="0">
                <a:latin typeface="Arial" panose="020B0604020202020204" pitchFamily="34" charset="0"/>
                <a:cs typeface="Arial" panose="020B0604020202020204" pitchFamily="34" charset="0"/>
              </a:rPr>
              <a:t>Don’t confuse with hate crime</a:t>
            </a:r>
          </a:p>
        </p:txBody>
      </p:sp>
    </p:spTree>
    <p:extLst>
      <p:ext uri="{BB962C8B-B14F-4D97-AF65-F5344CB8AC3E}">
        <p14:creationId xmlns:p14="http://schemas.microsoft.com/office/powerpoint/2010/main" val="75667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6BCC-CBCE-4929-B705-2F604F391186}"/>
              </a:ext>
            </a:extLst>
          </p:cNvPr>
          <p:cNvSpPr>
            <a:spLocks noGrp="1"/>
          </p:cNvSpPr>
          <p:nvPr>
            <p:ph type="title"/>
          </p:nvPr>
        </p:nvSpPr>
        <p:spPr/>
        <p:txBody>
          <a:bodyPr/>
          <a:lstStyle/>
          <a:p>
            <a:pPr algn="ctr"/>
            <a:r>
              <a:rPr lang="en-GB" dirty="0"/>
              <a:t>Direct Discrimination </a:t>
            </a:r>
          </a:p>
        </p:txBody>
      </p:sp>
      <p:sp>
        <p:nvSpPr>
          <p:cNvPr id="3" name="Content Placeholder 2">
            <a:extLst>
              <a:ext uri="{FF2B5EF4-FFF2-40B4-BE49-F238E27FC236}">
                <a16:creationId xmlns:a16="http://schemas.microsoft.com/office/drawing/2014/main" id="{18DF253F-847D-45CA-9D2C-47C09B92248F}"/>
              </a:ext>
            </a:extLst>
          </p:cNvPr>
          <p:cNvSpPr>
            <a:spLocks noGrp="1"/>
          </p:cNvSpPr>
          <p:nvPr>
            <p:ph idx="1"/>
          </p:nvPr>
        </p:nvSpPr>
        <p:spPr>
          <a:xfrm>
            <a:off x="1154954" y="2603500"/>
            <a:ext cx="8825659" cy="3797300"/>
          </a:xfrm>
        </p:spPr>
        <p:txBody>
          <a:bodyPr>
            <a:normAutofit/>
          </a:bodyPr>
          <a:lstStyle/>
          <a:p>
            <a:r>
              <a:rPr lang="en-GB" sz="2400" b="1" dirty="0">
                <a:latin typeface="Arial" panose="020B0604020202020204" pitchFamily="34" charset="0"/>
                <a:cs typeface="Arial" panose="020B0604020202020204" pitchFamily="34" charset="0"/>
              </a:rPr>
              <a:t>13. Direct discrimination</a:t>
            </a:r>
          </a:p>
          <a:p>
            <a:r>
              <a:rPr lang="en-GB" sz="2800" dirty="0">
                <a:latin typeface="Arial" panose="020B0604020202020204" pitchFamily="34" charset="0"/>
                <a:cs typeface="Arial" panose="020B0604020202020204" pitchFamily="34" charset="0"/>
              </a:rPr>
              <a:t>(1)A person (A) discriminates against another (B) if, because of a protected characteristic, A treats B </a:t>
            </a:r>
            <a:r>
              <a:rPr lang="en-GB" sz="2800" b="1" dirty="0">
                <a:solidFill>
                  <a:srgbClr val="FF0000"/>
                </a:solidFill>
                <a:latin typeface="Arial" panose="020B0604020202020204" pitchFamily="34" charset="0"/>
                <a:cs typeface="Arial" panose="020B0604020202020204" pitchFamily="34" charset="0"/>
              </a:rPr>
              <a:t>less favourably than</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A treats or would treat others.</a:t>
            </a:r>
          </a:p>
          <a:p>
            <a:pPr marL="0" indent="0">
              <a:buNone/>
            </a:pPr>
            <a:endParaRPr lang="en-GB" dirty="0"/>
          </a:p>
        </p:txBody>
      </p:sp>
    </p:spTree>
    <p:extLst>
      <p:ext uri="{BB962C8B-B14F-4D97-AF65-F5344CB8AC3E}">
        <p14:creationId xmlns:p14="http://schemas.microsoft.com/office/powerpoint/2010/main" val="425405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D8F7-6D09-4CDA-AE20-95C8574CA719}"/>
              </a:ext>
            </a:extLst>
          </p:cNvPr>
          <p:cNvSpPr>
            <a:spLocks noGrp="1"/>
          </p:cNvSpPr>
          <p:nvPr>
            <p:ph type="title"/>
          </p:nvPr>
        </p:nvSpPr>
        <p:spPr/>
        <p:txBody>
          <a:bodyPr/>
          <a:lstStyle/>
          <a:p>
            <a:pPr algn="ctr"/>
            <a:r>
              <a:rPr lang="en-GB" dirty="0">
                <a:solidFill>
                  <a:srgbClr val="00B050"/>
                </a:solidFill>
              </a:rPr>
              <a:t>Indirect discrimination</a:t>
            </a:r>
          </a:p>
        </p:txBody>
      </p:sp>
      <p:sp>
        <p:nvSpPr>
          <p:cNvPr id="3" name="Content Placeholder 2">
            <a:extLst>
              <a:ext uri="{FF2B5EF4-FFF2-40B4-BE49-F238E27FC236}">
                <a16:creationId xmlns:a16="http://schemas.microsoft.com/office/drawing/2014/main" id="{A8F08019-1FC9-4EA6-95C0-D012E5F9D5B0}"/>
              </a:ext>
            </a:extLst>
          </p:cNvPr>
          <p:cNvSpPr>
            <a:spLocks noGrp="1"/>
          </p:cNvSpPr>
          <p:nvPr>
            <p:ph idx="1"/>
          </p:nvPr>
        </p:nvSpPr>
        <p:spPr>
          <a:xfrm>
            <a:off x="1154954" y="2028497"/>
            <a:ext cx="9684681" cy="4576489"/>
          </a:xfrm>
        </p:spPr>
        <p:txBody>
          <a:bodyPr>
            <a:normAutofit fontScale="85000" lnSpcReduction="20000"/>
          </a:bodyPr>
          <a:lstStyle/>
          <a:p>
            <a:r>
              <a:rPr lang="en-GB" sz="2600" b="1" dirty="0">
                <a:latin typeface="Arial" panose="020B0604020202020204" pitchFamily="34" charset="0"/>
                <a:cs typeface="Arial" panose="020B0604020202020204" pitchFamily="34" charset="0"/>
              </a:rPr>
              <a:t>19. Indirect discrimination</a:t>
            </a:r>
          </a:p>
          <a:p>
            <a:r>
              <a:rPr lang="en-GB" sz="2600" dirty="0">
                <a:latin typeface="Arial" panose="020B0604020202020204" pitchFamily="34" charset="0"/>
                <a:cs typeface="Arial" panose="020B0604020202020204" pitchFamily="34" charset="0"/>
              </a:rPr>
              <a:t>(1)A person (A) discriminates against another (B) if A applies to B </a:t>
            </a:r>
            <a:r>
              <a:rPr lang="en-GB" sz="2600" b="1" dirty="0">
                <a:solidFill>
                  <a:srgbClr val="FF0000"/>
                </a:solidFill>
                <a:latin typeface="Arial" panose="020B0604020202020204" pitchFamily="34" charset="0"/>
                <a:cs typeface="Arial" panose="020B0604020202020204" pitchFamily="34" charset="0"/>
              </a:rPr>
              <a:t>a provision, criterion or practice</a:t>
            </a:r>
            <a:r>
              <a:rPr lang="en-GB" sz="2600" dirty="0">
                <a:solidFill>
                  <a:srgbClr val="FF0000"/>
                </a:solidFill>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which is discriminatory in relation to a relevant protected characteristic of B's.</a:t>
            </a:r>
          </a:p>
          <a:p>
            <a:r>
              <a:rPr lang="en-GB" sz="2600" dirty="0">
                <a:latin typeface="Arial" panose="020B0604020202020204" pitchFamily="34" charset="0"/>
                <a:cs typeface="Arial" panose="020B0604020202020204" pitchFamily="34" charset="0"/>
              </a:rPr>
              <a:t>(2)For the purposes of subsection (1), a provision, criterion or practice is discriminatory in relation to a relevant protected characteristic of B's if—</a:t>
            </a:r>
          </a:p>
          <a:p>
            <a:r>
              <a:rPr lang="en-GB" sz="2600" dirty="0">
                <a:latin typeface="Arial" panose="020B0604020202020204" pitchFamily="34" charset="0"/>
                <a:cs typeface="Arial" panose="020B0604020202020204" pitchFamily="34" charset="0"/>
              </a:rPr>
              <a:t>(a)A applies, or would apply, it to persons with whom B does not share the characteristic,</a:t>
            </a:r>
          </a:p>
          <a:p>
            <a:r>
              <a:rPr lang="en-GB" sz="2600" dirty="0">
                <a:latin typeface="Arial" panose="020B0604020202020204" pitchFamily="34" charset="0"/>
                <a:cs typeface="Arial" panose="020B0604020202020204" pitchFamily="34" charset="0"/>
              </a:rPr>
              <a:t>(b)it puts, or would put, persons with whom B shares the characteristic at a </a:t>
            </a:r>
            <a:r>
              <a:rPr lang="en-GB" sz="2600" b="1" dirty="0">
                <a:solidFill>
                  <a:srgbClr val="FF0000"/>
                </a:solidFill>
                <a:latin typeface="Arial" panose="020B0604020202020204" pitchFamily="34" charset="0"/>
                <a:cs typeface="Arial" panose="020B0604020202020204" pitchFamily="34" charset="0"/>
              </a:rPr>
              <a:t>particular disadvantage when compared with persons with whom B does not share it,</a:t>
            </a:r>
          </a:p>
          <a:p>
            <a:r>
              <a:rPr lang="en-GB" sz="2600" dirty="0">
                <a:latin typeface="Arial" panose="020B0604020202020204" pitchFamily="34" charset="0"/>
                <a:cs typeface="Arial" panose="020B0604020202020204" pitchFamily="34" charset="0"/>
              </a:rPr>
              <a:t>(c)it puts, or would put, B at that disadvantage, and</a:t>
            </a:r>
          </a:p>
          <a:p>
            <a:r>
              <a:rPr lang="en-GB" sz="2600" dirty="0">
                <a:latin typeface="Arial" panose="020B0604020202020204" pitchFamily="34" charset="0"/>
                <a:cs typeface="Arial" panose="020B0604020202020204" pitchFamily="34" charset="0"/>
              </a:rPr>
              <a:t>(d)A cannot show it to be a </a:t>
            </a:r>
            <a:r>
              <a:rPr lang="en-GB" sz="2600" b="1" dirty="0">
                <a:solidFill>
                  <a:srgbClr val="FF0000"/>
                </a:solidFill>
                <a:latin typeface="Arial" panose="020B0604020202020204" pitchFamily="34" charset="0"/>
                <a:cs typeface="Arial" panose="020B0604020202020204" pitchFamily="34" charset="0"/>
              </a:rPr>
              <a:t>proportionate means of achieving a legitimate aim.</a:t>
            </a:r>
          </a:p>
          <a:p>
            <a:endParaRPr lang="en-GB" dirty="0"/>
          </a:p>
        </p:txBody>
      </p:sp>
    </p:spTree>
    <p:extLst>
      <p:ext uri="{BB962C8B-B14F-4D97-AF65-F5344CB8AC3E}">
        <p14:creationId xmlns:p14="http://schemas.microsoft.com/office/powerpoint/2010/main" val="349942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CEA5-9082-431F-B771-C5DFFD3BD5C5}"/>
              </a:ext>
            </a:extLst>
          </p:cNvPr>
          <p:cNvSpPr>
            <a:spLocks noGrp="1"/>
          </p:cNvSpPr>
          <p:nvPr>
            <p:ph type="title"/>
          </p:nvPr>
        </p:nvSpPr>
        <p:spPr/>
        <p:txBody>
          <a:bodyPr/>
          <a:lstStyle/>
          <a:p>
            <a:pPr algn="ctr"/>
            <a:r>
              <a:rPr lang="en-GB" dirty="0"/>
              <a:t>Harassment</a:t>
            </a:r>
          </a:p>
        </p:txBody>
      </p:sp>
      <p:sp>
        <p:nvSpPr>
          <p:cNvPr id="3" name="Content Placeholder 2">
            <a:extLst>
              <a:ext uri="{FF2B5EF4-FFF2-40B4-BE49-F238E27FC236}">
                <a16:creationId xmlns:a16="http://schemas.microsoft.com/office/drawing/2014/main" id="{473725E6-D9E8-4E8D-BBBB-4A68814A3CD9}"/>
              </a:ext>
            </a:extLst>
          </p:cNvPr>
          <p:cNvSpPr>
            <a:spLocks noGrp="1"/>
          </p:cNvSpPr>
          <p:nvPr>
            <p:ph idx="1"/>
          </p:nvPr>
        </p:nvSpPr>
        <p:spPr>
          <a:xfrm>
            <a:off x="838200" y="1825625"/>
            <a:ext cx="10515600" cy="4667250"/>
          </a:xfrm>
        </p:spPr>
        <p:txBody>
          <a:bodyPr>
            <a:noAutofit/>
          </a:bodyPr>
          <a:lstStyle/>
          <a:p>
            <a:r>
              <a:rPr lang="en-GB" sz="1600" b="1" dirty="0"/>
              <a:t>26. Harassment</a:t>
            </a:r>
          </a:p>
          <a:p>
            <a:r>
              <a:rPr lang="en-GB" sz="1600" dirty="0"/>
              <a:t>(1)A person (A) harasses another (B) if—</a:t>
            </a:r>
          </a:p>
          <a:p>
            <a:r>
              <a:rPr lang="en-GB" sz="1600" dirty="0"/>
              <a:t>(a)A </a:t>
            </a:r>
            <a:r>
              <a:rPr lang="en-GB" sz="1600" b="1" dirty="0">
                <a:solidFill>
                  <a:srgbClr val="FF0000"/>
                </a:solidFill>
              </a:rPr>
              <a:t>engages in unwanted conduct related to a relevant protected characteristic</a:t>
            </a:r>
            <a:r>
              <a:rPr lang="en-GB" sz="1600" dirty="0"/>
              <a:t>, and</a:t>
            </a:r>
          </a:p>
          <a:p>
            <a:r>
              <a:rPr lang="en-GB" sz="1600" dirty="0"/>
              <a:t>(b)the conduct has the </a:t>
            </a:r>
            <a:r>
              <a:rPr lang="en-GB" sz="1600" b="1" dirty="0">
                <a:solidFill>
                  <a:srgbClr val="FF0000"/>
                </a:solidFill>
              </a:rPr>
              <a:t>purpose or effect </a:t>
            </a:r>
            <a:r>
              <a:rPr lang="en-GB" sz="1600" dirty="0"/>
              <a:t>of—</a:t>
            </a:r>
          </a:p>
          <a:p>
            <a:r>
              <a:rPr lang="en-GB" sz="1600" dirty="0"/>
              <a:t>(</a:t>
            </a:r>
            <a:r>
              <a:rPr lang="en-GB" sz="1600" dirty="0" err="1"/>
              <a:t>i</a:t>
            </a:r>
            <a:r>
              <a:rPr lang="en-GB" sz="1600" dirty="0"/>
              <a:t>)</a:t>
            </a:r>
            <a:r>
              <a:rPr lang="en-GB" sz="1600" b="1" dirty="0">
                <a:solidFill>
                  <a:srgbClr val="FF0000"/>
                </a:solidFill>
              </a:rPr>
              <a:t>violating B's dignity</a:t>
            </a:r>
            <a:r>
              <a:rPr lang="en-GB" sz="1600" dirty="0"/>
              <a:t>, or</a:t>
            </a:r>
          </a:p>
          <a:p>
            <a:r>
              <a:rPr lang="en-GB" sz="1600" dirty="0"/>
              <a:t>(ii)creating an </a:t>
            </a:r>
            <a:r>
              <a:rPr lang="en-GB" sz="1600" b="1" dirty="0">
                <a:solidFill>
                  <a:srgbClr val="FF0000"/>
                </a:solidFill>
              </a:rPr>
              <a:t>intimidating, hostile, degrading, humiliating or offensive environment for B</a:t>
            </a:r>
            <a:r>
              <a:rPr lang="en-GB" sz="1600" dirty="0"/>
              <a:t>.</a:t>
            </a:r>
          </a:p>
          <a:p>
            <a:r>
              <a:rPr lang="en-GB" sz="1600" dirty="0"/>
              <a:t>(2)A also harasses B if—</a:t>
            </a:r>
          </a:p>
          <a:p>
            <a:r>
              <a:rPr lang="en-GB" sz="1600" dirty="0"/>
              <a:t>(a)A engages in </a:t>
            </a:r>
            <a:r>
              <a:rPr lang="en-GB" sz="1600" b="1" dirty="0">
                <a:solidFill>
                  <a:srgbClr val="FF0000"/>
                </a:solidFill>
              </a:rPr>
              <a:t>unwanted conduct of a sexual nature</a:t>
            </a:r>
            <a:r>
              <a:rPr lang="en-GB" sz="1600" dirty="0"/>
              <a:t>, and</a:t>
            </a:r>
          </a:p>
          <a:p>
            <a:r>
              <a:rPr lang="en-GB" sz="1600" dirty="0"/>
              <a:t>(b)the conduct has the purpose or effect referred to in subsection (1)(b).</a:t>
            </a:r>
          </a:p>
          <a:p>
            <a:r>
              <a:rPr lang="en-GB" sz="1600" dirty="0"/>
              <a:t>(3)A also harasses B if—</a:t>
            </a:r>
          </a:p>
          <a:p>
            <a:r>
              <a:rPr lang="en-GB" sz="1600" dirty="0"/>
              <a:t>(a)A or another person </a:t>
            </a:r>
            <a:r>
              <a:rPr lang="en-GB" sz="1600" b="1" dirty="0">
                <a:solidFill>
                  <a:srgbClr val="FF0000"/>
                </a:solidFill>
              </a:rPr>
              <a:t>engages in unwanted conduct of a sexual nature or that is related to gender reassignment or sex</a:t>
            </a:r>
            <a:r>
              <a:rPr lang="en-GB" sz="1600" dirty="0"/>
              <a:t>,</a:t>
            </a:r>
          </a:p>
          <a:p>
            <a:r>
              <a:rPr lang="en-GB" sz="1600" dirty="0"/>
              <a:t>(b)the conduct has the purpose or effect referred to in subsection (1)(b), and</a:t>
            </a:r>
          </a:p>
          <a:p>
            <a:r>
              <a:rPr lang="en-GB" sz="1600" dirty="0"/>
              <a:t>(c)because of B's rejection of or submission to the conduct, </a:t>
            </a:r>
            <a:r>
              <a:rPr lang="en-GB" sz="1600" b="1" dirty="0">
                <a:solidFill>
                  <a:srgbClr val="FF0000"/>
                </a:solidFill>
              </a:rPr>
              <a:t>A treats B less favourably than A would treat B if B had not rejected or submitted to the conduct</a:t>
            </a:r>
            <a:r>
              <a:rPr lang="en-GB" sz="1600" dirty="0"/>
              <a:t>.</a:t>
            </a:r>
          </a:p>
        </p:txBody>
      </p:sp>
    </p:spTree>
    <p:extLst>
      <p:ext uri="{BB962C8B-B14F-4D97-AF65-F5344CB8AC3E}">
        <p14:creationId xmlns:p14="http://schemas.microsoft.com/office/powerpoint/2010/main" val="362292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10732</TotalTime>
  <Words>2231</Words>
  <Application>Microsoft Office PowerPoint</Application>
  <PresentationFormat>Widescreen</PresentationFormat>
  <Paragraphs>140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   </vt:lpstr>
      <vt:lpstr> A Whistlestop Tour of Equality Act</vt:lpstr>
      <vt:lpstr>Equality Act 2010</vt:lpstr>
      <vt:lpstr>Protected Characteristic</vt:lpstr>
      <vt:lpstr>Notes about protected characteristics</vt:lpstr>
      <vt:lpstr>Context of discrimination is important</vt:lpstr>
      <vt:lpstr>Direct Discrimination </vt:lpstr>
      <vt:lpstr>Indirect discrimination</vt:lpstr>
      <vt:lpstr>Harassment</vt:lpstr>
      <vt:lpstr>Victimisation (hint: like whistleblowing protection)</vt:lpstr>
      <vt:lpstr>Public Sector Equality Duty: breach is grounds for judicial review</vt:lpstr>
      <vt:lpstr>A few examples of exceptions (100s of them)</vt:lpstr>
      <vt:lpstr>  Making Policies Equality Act Compliant (or How to Spot Non Compliant Ones) </vt:lpstr>
      <vt:lpstr>Making policy </vt:lpstr>
      <vt:lpstr>Equality Impact Assessment</vt:lpstr>
      <vt:lpstr>Indirect Discrimination</vt:lpstr>
      <vt:lpstr>Indirect Discrimination cont</vt:lpstr>
      <vt:lpstr>Indirect Discrimination cont</vt:lpstr>
      <vt:lpstr>Tips for Equality Act compliant policy making</vt:lpstr>
      <vt:lpstr> (slight detour) Chesterton’s Fence</vt:lpstr>
      <vt:lpstr>Tips cont.</vt:lpstr>
      <vt:lpstr>Tips cont.</vt:lpstr>
      <vt:lpstr>Seeing through different lenses</vt:lpstr>
      <vt:lpstr>PowerPoint Presentation</vt:lpstr>
      <vt:lpstr>Tips cont.</vt:lpstr>
      <vt:lpstr>PowerPoint Presentation</vt:lpstr>
      <vt:lpstr>Tips cont.</vt:lpstr>
      <vt:lpstr>Litigation is Expensive</vt:lpstr>
      <vt:lpstr>Don’t be Dogmatic!!</vt:lpstr>
      <vt:lpstr>Case Study 1 : Housing Gateway Policy  Bidding for properties</vt:lpstr>
      <vt:lpstr>Case Study 2</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Una Jones (LDC - Student)</dc:creator>
  <cp:lastModifiedBy>Rinku Yunusa</cp:lastModifiedBy>
  <cp:revision>31</cp:revision>
  <dcterms:created xsi:type="dcterms:W3CDTF">2021-01-04T11:24:02Z</dcterms:created>
  <dcterms:modified xsi:type="dcterms:W3CDTF">2021-01-21T19:07:07Z</dcterms:modified>
</cp:coreProperties>
</file>