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4" r:id="rId2"/>
    <p:sldId id="301" r:id="rId3"/>
    <p:sldId id="302" r:id="rId4"/>
    <p:sldId id="304" r:id="rId5"/>
    <p:sldId id="312" r:id="rId6"/>
    <p:sldId id="305" r:id="rId7"/>
    <p:sldId id="306" r:id="rId8"/>
    <p:sldId id="307" r:id="rId9"/>
    <p:sldId id="311" r:id="rId10"/>
    <p:sldId id="308" r:id="rId11"/>
    <p:sldId id="310" r:id="rId12"/>
    <p:sldId id="309" r:id="rId13"/>
    <p:sldId id="313" r:id="rId14"/>
    <p:sldId id="314" r:id="rId15"/>
    <p:sldId id="315"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Thorpe" initials="NT" lastIdx="29" clrIdx="0"/>
  <p:cmAuthor id="1" name="www.neiltomlinson.com" initials="NT"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FFF"/>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7483" autoAdjust="0"/>
  </p:normalViewPr>
  <p:slideViewPr>
    <p:cSldViewPr snapToGrid="0">
      <p:cViewPr varScale="1">
        <p:scale>
          <a:sx n="58" d="100"/>
          <a:sy n="58" d="100"/>
        </p:scale>
        <p:origin x="1140" y="56"/>
      </p:cViewPr>
      <p:guideLst>
        <p:guide orient="horz" pos="2160"/>
        <p:guide pos="3840"/>
      </p:guideLst>
    </p:cSldViewPr>
  </p:slideViewPr>
  <p:notesTextViewPr>
    <p:cViewPr>
      <p:scale>
        <a:sx n="1" d="1"/>
        <a:sy n="1" d="1"/>
      </p:scale>
      <p:origin x="0" y="0"/>
    </p:cViewPr>
  </p:notesTextViewPr>
  <p:sorterViewPr>
    <p:cViewPr>
      <p:scale>
        <a:sx n="102" d="100"/>
        <a:sy n="102" d="100"/>
      </p:scale>
      <p:origin x="0" y="0"/>
    </p:cViewPr>
  </p:sorterViewPr>
  <p:notesViewPr>
    <p:cSldViewPr snapToGrid="0" showGuides="1">
      <p:cViewPr varScale="1">
        <p:scale>
          <a:sx n="122" d="100"/>
          <a:sy n="122" d="100"/>
        </p:scale>
        <p:origin x="49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A3369D-D52D-4804-BBB2-3583AFB2A020}" type="datetimeFigureOut">
              <a:rPr lang="en-GB" smtClean="0"/>
              <a:t>27/01/2021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1FF29E-7920-463C-837F-B474F73A3CFA}" type="slidenum">
              <a:rPr lang="en-GB" smtClean="0"/>
              <a:t>‹#›</a:t>
            </a:fld>
            <a:endParaRPr lang="en-GB"/>
          </a:p>
        </p:txBody>
      </p:sp>
    </p:spTree>
    <p:extLst>
      <p:ext uri="{BB962C8B-B14F-4D97-AF65-F5344CB8AC3E}">
        <p14:creationId xmlns:p14="http://schemas.microsoft.com/office/powerpoint/2010/main" val="143912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C1FB9-BFD1-480D-99DC-145C7BA2BADE}"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42171-32E2-47E5-AC5D-9E4C29C90E3E}" type="slidenum">
              <a:rPr lang="en-GB" smtClean="0"/>
              <a:t>‹#›</a:t>
            </a:fld>
            <a:endParaRPr lang="en-GB"/>
          </a:p>
        </p:txBody>
      </p:sp>
    </p:spTree>
    <p:extLst>
      <p:ext uri="{BB962C8B-B14F-4D97-AF65-F5344CB8AC3E}">
        <p14:creationId xmlns:p14="http://schemas.microsoft.com/office/powerpoint/2010/main" val="1548727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s://twitter.com/irwinmitchell" TargetMode="External"/><Relationship Id="rId2" Type="http://schemas.openxmlformats.org/officeDocument/2006/relationships/hyperlink" Target="http://www.irwinmitchell.co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blue)">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B6EDF109-E2FA-44AA-83E4-D5BF1219683D}"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200" y="1122364"/>
            <a:ext cx="10244973"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838200" y="3210660"/>
            <a:ext cx="102456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a:solidFill>
                  <a:srgbClr val="FF0000"/>
                </a:solidFill>
              </a:defRPr>
            </a:lvl7pPr>
          </a:lstStyle>
          <a:p>
            <a:pPr lvl="0"/>
            <a:r>
              <a:rPr lang="en-GB" dirty="0"/>
              <a:t>Click to edit subtitle or delete if not required</a:t>
            </a:r>
          </a:p>
        </p:txBody>
      </p:sp>
    </p:spTree>
    <p:extLst>
      <p:ext uri="{BB962C8B-B14F-4D97-AF65-F5344CB8AC3E}">
        <p14:creationId xmlns:p14="http://schemas.microsoft.com/office/powerpoint/2010/main" val="282132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blue)">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0"/>
            <a:ext cx="12192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4A2AB53-4CC2-48D0-AA0C-E06A5E6214CF}"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199" y="738000"/>
            <a:ext cx="105516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48487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blu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707D8ADE-B862-4822-9551-92361C74F679}"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Text Placeholder 8"/>
          <p:cNvSpPr>
            <a:spLocks noGrp="1"/>
          </p:cNvSpPr>
          <p:nvPr>
            <p:ph type="body" sz="quarter" idx="14" hasCustomPrompt="1"/>
          </p:nvPr>
        </p:nvSpPr>
        <p:spPr bwMode="gray">
          <a:xfrm>
            <a:off x="838800" y="1494000"/>
            <a:ext cx="10561637" cy="3841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183675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conten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5F5E50B5-7C3E-46C7-9887-CB66938BC289}"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19" name="Text Placeholder 8"/>
          <p:cNvSpPr>
            <a:spLocks noGrp="1"/>
          </p:cNvSpPr>
          <p:nvPr>
            <p:ph type="body" sz="quarter" idx="15" hasCustomPrompt="1"/>
          </p:nvPr>
        </p:nvSpPr>
        <p:spPr bwMode="gray">
          <a:xfrm>
            <a:off x="838200" y="1494692"/>
            <a:ext cx="52596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
        <p:nvSpPr>
          <p:cNvPr id="21" name="Text Placeholder 8"/>
          <p:cNvSpPr>
            <a:spLocks noGrp="1"/>
          </p:cNvSpPr>
          <p:nvPr>
            <p:ph type="body" sz="quarter" idx="16" hasCustomPrompt="1"/>
          </p:nvPr>
        </p:nvSpPr>
        <p:spPr bwMode="gray">
          <a:xfrm>
            <a:off x="6129126" y="1494692"/>
            <a:ext cx="52596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326555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lue]">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4849CFB-3B38-4205-A254-39A356905E47}"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5257800" cy="457200"/>
          </a:xfrm>
        </p:spPr>
        <p:txBody>
          <a:bodyPr rIns="180000" anchor="b">
            <a:normAutofit/>
          </a:bodyPr>
          <a:lstStyle>
            <a:lvl1pPr>
              <a:defRPr sz="2400">
                <a:solidFill>
                  <a:schemeClr val="bg1"/>
                </a:solidFill>
              </a:defRPr>
            </a:lvl1pPr>
          </a:lstStyle>
          <a:p>
            <a:r>
              <a:rPr lang="en-US" dirty="0"/>
              <a:t>Click to edit title on one line only</a:t>
            </a:r>
            <a:endParaRPr lang="en-GB" dirty="0"/>
          </a:p>
        </p:txBody>
      </p:sp>
      <p:sp>
        <p:nvSpPr>
          <p:cNvPr id="14" name="Picture Placeholder 13"/>
          <p:cNvSpPr>
            <a:spLocks noGrp="1"/>
          </p:cNvSpPr>
          <p:nvPr>
            <p:ph type="pic" sz="quarter" idx="14" hasCustomPrompt="1"/>
          </p:nvPr>
        </p:nvSpPr>
        <p:spPr bwMode="gray">
          <a:xfrm>
            <a:off x="6094800" y="381600"/>
            <a:ext cx="5686825"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838200" y="1494692"/>
            <a:ext cx="52596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213074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content + picture (lef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7D95344A-C125-46FE-A037-1DA791BF5180}"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6096000" y="738554"/>
            <a:ext cx="5292726" cy="457200"/>
          </a:xfrm>
        </p:spPr>
        <p:txBody>
          <a:bodyPr lIns="270000"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525780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406800" y="381600"/>
            <a:ext cx="56892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6130926" y="1494692"/>
            <a:ext cx="52596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160673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content [blue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12192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30BDB41-2D13-41DE-BCDD-04E9A7E39428}"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934308"/>
            <a:ext cx="10550526" cy="3402867"/>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401955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content [blue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0"/>
            <a:ext cx="12192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D03D0DF-A2C0-44E1-A6DA-5539DABE7C56}"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934308"/>
            <a:ext cx="525780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6130926" y="1934308"/>
            <a:ext cx="525780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1938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s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0"/>
            <a:ext cx="12192000" cy="148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ooter Placeholder 2"/>
          <p:cNvSpPr>
            <a:spLocks noGrp="1"/>
          </p:cNvSpPr>
          <p:nvPr>
            <p:ph type="ftr" sz="quarter" idx="11"/>
          </p:nvPr>
        </p:nvSpPr>
        <p:spPr bwMode="gray"/>
        <p:txBody>
          <a:bodyPr/>
          <a:lstStyle/>
          <a:p>
            <a:r>
              <a:rPr lang="en-GB"/>
              <a:t>Copyright Irwin Mitchell</a:t>
            </a:r>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848334" y="2204324"/>
            <a:ext cx="1120775"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2232633" y="2161594"/>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2232633" y="2418769"/>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425828" y="2815593"/>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425828" y="3032087"/>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425828" y="3248580"/>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2238894" y="2839013"/>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2258706" y="3043872"/>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2239232" y="3286491"/>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850150" y="3811205"/>
            <a:ext cx="1120775"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2234449" y="3768475"/>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2234449" y="4025650"/>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427644" y="4422474"/>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427644" y="4638968"/>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427644" y="4855461"/>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2240710" y="4445894"/>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2260522" y="4650753"/>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2241048" y="4893372"/>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6096000" y="2195653"/>
            <a:ext cx="1120775"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7480299" y="2152923"/>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7480299" y="2410098"/>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7673494" y="2806922"/>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7673494" y="3023416"/>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7673494" y="3239909"/>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7486560" y="2830342"/>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7506372" y="3035201"/>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7486898" y="3277820"/>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6097816" y="3802534"/>
            <a:ext cx="1120775"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7482115" y="3759804"/>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7482115" y="4016979"/>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7675310" y="4413803"/>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7675310" y="4630297"/>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7675310" y="4846790"/>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7488376" y="4437223"/>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7508188" y="4642082"/>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7488714" y="4884701"/>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2" name="Date Placeholder 1"/>
          <p:cNvSpPr>
            <a:spLocks noGrp="1"/>
          </p:cNvSpPr>
          <p:nvPr>
            <p:ph type="dt" sz="half" idx="94"/>
          </p:nvPr>
        </p:nvSpPr>
        <p:spPr bwMode="gray"/>
        <p:txBody>
          <a:bodyPr/>
          <a:lstStyle/>
          <a:p>
            <a:fld id="{7B6CD9B1-8172-4F18-97D0-6DEDF65CFEDA}" type="datetime2">
              <a:rPr lang="en-GB" smtClean="0"/>
              <a:t>Wednesday, 27 January 2021</a:t>
            </a:fld>
            <a:endParaRPr lang="en-GB" dirty="0"/>
          </a:p>
        </p:txBody>
      </p:sp>
      <p:sp>
        <p:nvSpPr>
          <p:cNvPr id="4" name="Slide Number Placeholder 3"/>
          <p:cNvSpPr>
            <a:spLocks noGrp="1"/>
          </p:cNvSpPr>
          <p:nvPr>
            <p:ph type="sldNum" sz="quarter" idx="95"/>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164910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berry)">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0"/>
            <a:ext cx="12192000" cy="14843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4A2AB53-4CC2-48D0-AA0C-E06A5E6214CF}"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199" y="738000"/>
            <a:ext cx="105516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166548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erry]">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4849CFB-3B38-4205-A254-39A356905E47}"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5257800" cy="457200"/>
          </a:xfrm>
        </p:spPr>
        <p:txBody>
          <a:bodyPr rIns="180000" anchor="b">
            <a:normAutofit/>
          </a:bodyPr>
          <a:lstStyle>
            <a:lvl1pPr>
              <a:defRPr sz="2400">
                <a:solidFill>
                  <a:schemeClr val="bg1"/>
                </a:solidFill>
              </a:defRPr>
            </a:lvl1pPr>
          </a:lstStyle>
          <a:p>
            <a:r>
              <a:rPr lang="en-US" dirty="0"/>
              <a:t>Click to edit title on one line only</a:t>
            </a:r>
            <a:endParaRPr lang="en-GB" dirty="0"/>
          </a:p>
        </p:txBody>
      </p:sp>
      <p:sp>
        <p:nvSpPr>
          <p:cNvPr id="14" name="Picture Placeholder 13"/>
          <p:cNvSpPr>
            <a:spLocks noGrp="1"/>
          </p:cNvSpPr>
          <p:nvPr>
            <p:ph type="pic" sz="quarter" idx="14" hasCustomPrompt="1"/>
          </p:nvPr>
        </p:nvSpPr>
        <p:spPr bwMode="gray">
          <a:xfrm>
            <a:off x="6094800" y="381600"/>
            <a:ext cx="5686825"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838200" y="1494692"/>
            <a:ext cx="52596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307252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new section (berry)">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060C88B4-6CF5-4B0B-88D0-6C77630B4ECE}"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200" y="1122364"/>
            <a:ext cx="10244973"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838200" y="3210660"/>
            <a:ext cx="102456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baseline="0">
                <a:solidFill>
                  <a:srgbClr val="FF0000"/>
                </a:solidFill>
              </a:defRPr>
            </a:lvl7pPr>
          </a:lstStyle>
          <a:p>
            <a:pPr lvl="0"/>
            <a:r>
              <a:rPr lang="en-US" dirty="0"/>
              <a:t>Click to edit subtitle</a:t>
            </a:r>
          </a:p>
        </p:txBody>
      </p:sp>
    </p:spTree>
    <p:extLst>
      <p:ext uri="{BB962C8B-B14F-4D97-AF65-F5344CB8AC3E}">
        <p14:creationId xmlns:p14="http://schemas.microsoft.com/office/powerpoint/2010/main" val="16187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column content + picture (left)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7D95344A-C125-46FE-A037-1DA791BF5180}"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6096000" y="738554"/>
            <a:ext cx="5292726" cy="457200"/>
          </a:xfrm>
        </p:spPr>
        <p:txBody>
          <a:bodyPr lIns="270000"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525780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406800" y="381600"/>
            <a:ext cx="56892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6130926" y="1494692"/>
            <a:ext cx="52596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214995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content [berry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12192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546B4BB4-4C87-4DF2-8F7E-7A3CAC633CDA}"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934308"/>
            <a:ext cx="10550526" cy="3402867"/>
          </a:xfrm>
        </p:spPr>
        <p:txBody>
          <a:bodyPr rIns="270000"/>
          <a:lstStyle>
            <a:lvl1pPr>
              <a:defRPr baseline="0"/>
            </a:lvl1pPr>
            <a:lvl5pPr>
              <a:defRPr baseline="0"/>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Tree>
    <p:extLst>
      <p:ext uri="{BB962C8B-B14F-4D97-AF65-F5344CB8AC3E}">
        <p14:creationId xmlns:p14="http://schemas.microsoft.com/office/powerpoint/2010/main" val="125363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 content [berry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0"/>
            <a:ext cx="12192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831FFFD0-1DFC-4A2D-89B4-1776E36EF2EB}"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934308"/>
            <a:ext cx="525780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6130926" y="1934308"/>
            <a:ext cx="525780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96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s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0"/>
            <a:ext cx="12192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848334" y="2204324"/>
            <a:ext cx="1120775"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2232633" y="2161594"/>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2232633" y="2418769"/>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425828" y="2815593"/>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425828" y="3032087"/>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425828" y="3248580"/>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2238894" y="2839013"/>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2258706" y="3043872"/>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2239232" y="3286491"/>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850150" y="3811205"/>
            <a:ext cx="1120775"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2234449" y="3768475"/>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2234449" y="4025650"/>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427644" y="4422474"/>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427644" y="4638968"/>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427644" y="4855461"/>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2240710" y="4445894"/>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2260522" y="4650753"/>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2241048" y="4893372"/>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6096000" y="2195653"/>
            <a:ext cx="1120775"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7480299" y="2152923"/>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7480299" y="2410098"/>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7673494" y="2806922"/>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7673494" y="3023416"/>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7673494" y="3239909"/>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7486560" y="2830342"/>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7506372" y="3035201"/>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7486898" y="3277820"/>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6097816" y="3802534"/>
            <a:ext cx="1120775"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7482115" y="3759804"/>
            <a:ext cx="345031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7482115" y="4016979"/>
            <a:ext cx="345031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7675310" y="4413803"/>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7675310" y="4630297"/>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7675310" y="4846790"/>
            <a:ext cx="3272492"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7488376" y="4437223"/>
            <a:ext cx="143263" cy="156271"/>
          </a:xfrm>
          <a:blipFill>
            <a:blip r:embed="rId2"/>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7508188" y="4642082"/>
            <a:ext cx="103638" cy="168956"/>
          </a:xfrm>
          <a:blipFill>
            <a:blip r:embed="rId3"/>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7488714" y="4884701"/>
            <a:ext cx="142586" cy="107312"/>
          </a:xfrm>
          <a:blipFill>
            <a:blip r:embed="rId4"/>
            <a:stretch>
              <a:fillRect/>
            </a:stretch>
          </a:blipFill>
        </p:spPr>
        <p:txBody>
          <a:bodyPr anchor="ctr">
            <a:normAutofit/>
          </a:bodyPr>
          <a:lstStyle>
            <a:lvl1pPr algn="ctr">
              <a:defRPr sz="900"/>
            </a:lvl1pPr>
          </a:lstStyle>
          <a:p>
            <a:r>
              <a:rPr lang="en-GB" dirty="0"/>
              <a:t> </a:t>
            </a:r>
          </a:p>
        </p:txBody>
      </p:sp>
      <p:sp>
        <p:nvSpPr>
          <p:cNvPr id="5" name="Date Placeholder 4"/>
          <p:cNvSpPr>
            <a:spLocks noGrp="1"/>
          </p:cNvSpPr>
          <p:nvPr>
            <p:ph type="dt" sz="half" idx="94"/>
          </p:nvPr>
        </p:nvSpPr>
        <p:spPr bwMode="gray"/>
        <p:txBody>
          <a:bodyPr/>
          <a:lstStyle/>
          <a:p>
            <a:fld id="{7B6CD9B1-8172-4F18-97D0-6DEDF65CFEDA}" type="datetime2">
              <a:rPr lang="en-GB" smtClean="0"/>
              <a:t>Wednesday, 27 January 2021</a:t>
            </a:fld>
            <a:endParaRPr lang="en-GB" dirty="0"/>
          </a:p>
        </p:txBody>
      </p:sp>
      <p:sp>
        <p:nvSpPr>
          <p:cNvPr id="7" name="Footer Placeholder 6"/>
          <p:cNvSpPr>
            <a:spLocks noGrp="1"/>
          </p:cNvSpPr>
          <p:nvPr>
            <p:ph type="ftr" sz="quarter" idx="95"/>
          </p:nvPr>
        </p:nvSpPr>
        <p:spPr bwMode="gray"/>
        <p:txBody>
          <a:bodyPr/>
          <a:lstStyle/>
          <a:p>
            <a:r>
              <a:rPr lang="en-GB"/>
              <a:t>Copyright Irwin Mitchell</a:t>
            </a:r>
            <a:endParaRPr lang="en-GB" dirty="0"/>
          </a:p>
        </p:txBody>
      </p:sp>
      <p:sp>
        <p:nvSpPr>
          <p:cNvPr id="8" name="Slide Number Placeholder 7"/>
          <p:cNvSpPr>
            <a:spLocks noGrp="1"/>
          </p:cNvSpPr>
          <p:nvPr>
            <p:ph type="sldNum" sz="quarter" idx="96"/>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5942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ulsory Final slide">
    <p:bg bwMode="ltGray">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a:xfrm>
            <a:off x="812915" y="5927597"/>
            <a:ext cx="2743200" cy="156405"/>
          </a:xfrm>
        </p:spPr>
        <p:txBody>
          <a:bodyPr/>
          <a:lstStyle>
            <a:lvl1pPr>
              <a:defRPr>
                <a:solidFill>
                  <a:schemeClr val="bg1">
                    <a:lumMod val="95000"/>
                  </a:schemeClr>
                </a:solidFill>
              </a:defRPr>
            </a:lvl1pPr>
          </a:lstStyle>
          <a:p>
            <a:fld id="{7548D5F1-0BE6-4FDB-9480-5B9A7A69B78E}" type="datetime2">
              <a:rPr lang="en-GB" smtClean="0"/>
              <a:t>Wednesday, 27 January 2021</a:t>
            </a:fld>
            <a:endParaRPr lang="en-GB"/>
          </a:p>
        </p:txBody>
      </p:sp>
      <p:sp>
        <p:nvSpPr>
          <p:cNvPr id="3" name="Footer Placeholder 2"/>
          <p:cNvSpPr>
            <a:spLocks noGrp="1"/>
          </p:cNvSpPr>
          <p:nvPr>
            <p:ph type="ftr" sz="quarter" idx="11"/>
          </p:nvPr>
        </p:nvSpPr>
        <p:spPr bwMode="gray">
          <a:xfrm>
            <a:off x="812915" y="5938349"/>
            <a:ext cx="5382142" cy="116973"/>
          </a:xfrm>
        </p:spPr>
        <p:txBody>
          <a:bodyPr/>
          <a:lstStyle>
            <a:lvl1pPr>
              <a:defRPr>
                <a:solidFill>
                  <a:schemeClr val="bg1">
                    <a:lumMod val="95000"/>
                  </a:schemeClr>
                </a:solidFill>
              </a:defRPr>
            </a:lvl1pPr>
          </a:lstStyle>
          <a:p>
            <a:r>
              <a:rPr lang="en-GB"/>
              <a:t>Copyright Irwin Mitchell</a:t>
            </a:r>
          </a:p>
        </p:txBody>
      </p:sp>
      <p:sp>
        <p:nvSpPr>
          <p:cNvPr id="4" name="Slide Number Placeholder 3"/>
          <p:cNvSpPr>
            <a:spLocks noGrp="1"/>
          </p:cNvSpPr>
          <p:nvPr>
            <p:ph type="sldNum" sz="quarter" idx="12"/>
          </p:nvPr>
        </p:nvSpPr>
        <p:spPr bwMode="gray">
          <a:xfrm>
            <a:off x="407988" y="5771160"/>
            <a:ext cx="395287" cy="365125"/>
          </a:xfrm>
        </p:spPr>
        <p:txBody>
          <a:bodyPr/>
          <a:lstStyle>
            <a:lvl1pPr>
              <a:defRPr>
                <a:solidFill>
                  <a:schemeClr val="bg1">
                    <a:lumMod val="95000"/>
                  </a:schemeClr>
                </a:solidFill>
              </a:defRPr>
            </a:lvl1pPr>
          </a:lstStyle>
          <a:p>
            <a:fld id="{D48EB5D9-9130-47EB-9754-70323FAF0479}" type="slidenum">
              <a:rPr lang="en-GB" smtClean="0"/>
              <a:pPr/>
              <a:t>‹#›</a:t>
            </a:fld>
            <a:endParaRPr lang="en-GB"/>
          </a:p>
        </p:txBody>
      </p:sp>
      <p:sp>
        <p:nvSpPr>
          <p:cNvPr id="5" name="Rectangle 4"/>
          <p:cNvSpPr/>
          <p:nvPr userDrawn="1"/>
        </p:nvSpPr>
        <p:spPr bwMode="lt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 name="TextBox 6"/>
          <p:cNvSpPr txBox="1"/>
          <p:nvPr userDrawn="1"/>
        </p:nvSpPr>
        <p:spPr bwMode="ltGray">
          <a:xfrm>
            <a:off x="2674839" y="2738013"/>
            <a:ext cx="6842322" cy="646331"/>
          </a:xfrm>
          <a:prstGeom prst="rect">
            <a:avLst/>
          </a:prstGeom>
          <a:noFill/>
        </p:spPr>
        <p:txBody>
          <a:bodyPr wrap="none" rtlCol="0" anchor="ctr">
            <a:noAutofit/>
          </a:bodyPr>
          <a:lstStyle/>
          <a:p>
            <a:pPr marL="0" indent="0">
              <a:lnSpc>
                <a:spcPct val="90000"/>
              </a:lnSpc>
              <a:spcAft>
                <a:spcPts val="400"/>
              </a:spcAft>
              <a:buFont typeface="Arial" panose="020B0604020202020204" pitchFamily="34" charset="0"/>
              <a:buNone/>
            </a:pPr>
            <a:r>
              <a:rPr lang="en-GB" sz="4000" dirty="0">
                <a:solidFill>
                  <a:srgbClr val="FEFFFF"/>
                </a:solidFill>
              </a:rPr>
              <a:t>Expert Hand. </a:t>
            </a:r>
            <a:r>
              <a:rPr lang="en-GB" sz="4000" b="1" dirty="0">
                <a:solidFill>
                  <a:srgbClr val="FEFFFF"/>
                </a:solidFill>
              </a:rPr>
              <a:t>Human Touch.</a:t>
            </a:r>
          </a:p>
        </p:txBody>
      </p:sp>
      <p:sp>
        <p:nvSpPr>
          <p:cNvPr id="20" name="TextBox 19"/>
          <p:cNvSpPr txBox="1"/>
          <p:nvPr userDrawn="1"/>
        </p:nvSpPr>
        <p:spPr bwMode="gray">
          <a:xfrm>
            <a:off x="537426" y="6197691"/>
            <a:ext cx="860320"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0370 1500 100</a:t>
            </a:r>
            <a:endParaRPr lang="en-GB" sz="900" b="1" dirty="0">
              <a:solidFill>
                <a:schemeClr val="accent1"/>
              </a:solidFill>
            </a:endParaRPr>
          </a:p>
        </p:txBody>
      </p:sp>
      <p:sp>
        <p:nvSpPr>
          <p:cNvPr id="22" name="Freeform 5"/>
          <p:cNvSpPr>
            <a:spLocks/>
          </p:cNvSpPr>
          <p:nvPr/>
        </p:nvSpPr>
        <p:spPr bwMode="gray">
          <a:xfrm>
            <a:off x="398576" y="6238980"/>
            <a:ext cx="158140" cy="135820"/>
          </a:xfrm>
          <a:custGeom>
            <a:avLst/>
            <a:gdLst>
              <a:gd name="T0" fmla="*/ 7708 w 7725"/>
              <a:gd name="T1" fmla="*/ 6079 h 7703"/>
              <a:gd name="T2" fmla="*/ 7594 w 7725"/>
              <a:gd name="T3" fmla="*/ 6405 h 7703"/>
              <a:gd name="T4" fmla="*/ 6509 w 7725"/>
              <a:gd name="T5" fmla="*/ 7482 h 7703"/>
              <a:gd name="T6" fmla="*/ 6317 w 7725"/>
              <a:gd name="T7" fmla="*/ 7621 h 7703"/>
              <a:gd name="T8" fmla="*/ 6085 w 7725"/>
              <a:gd name="T9" fmla="*/ 7694 h 7703"/>
              <a:gd name="T10" fmla="*/ 6036 w 7725"/>
              <a:gd name="T11" fmla="*/ 7699 h 7703"/>
              <a:gd name="T12" fmla="*/ 5930 w 7725"/>
              <a:gd name="T13" fmla="*/ 7703 h 7703"/>
              <a:gd name="T14" fmla="*/ 5428 w 7725"/>
              <a:gd name="T15" fmla="*/ 7650 h 7703"/>
              <a:gd name="T16" fmla="*/ 4579 w 7725"/>
              <a:gd name="T17" fmla="*/ 7389 h 7703"/>
              <a:gd name="T18" fmla="*/ 3441 w 7725"/>
              <a:gd name="T19" fmla="*/ 6764 h 7703"/>
              <a:gd name="T20" fmla="*/ 2086 w 7725"/>
              <a:gd name="T21" fmla="*/ 5622 h 7703"/>
              <a:gd name="T22" fmla="*/ 1140 w 7725"/>
              <a:gd name="T23" fmla="*/ 4545 h 7703"/>
              <a:gd name="T24" fmla="*/ 536 w 7725"/>
              <a:gd name="T25" fmla="*/ 3594 h 7703"/>
              <a:gd name="T26" fmla="*/ 193 w 7725"/>
              <a:gd name="T27" fmla="*/ 2803 h 7703"/>
              <a:gd name="T28" fmla="*/ 38 w 7725"/>
              <a:gd name="T29" fmla="*/ 2191 h 7703"/>
              <a:gd name="T30" fmla="*/ 5 w 7725"/>
              <a:gd name="T31" fmla="*/ 1787 h 7703"/>
              <a:gd name="T32" fmla="*/ 13 w 7725"/>
              <a:gd name="T33" fmla="*/ 1623 h 7703"/>
              <a:gd name="T34" fmla="*/ 87 w 7725"/>
              <a:gd name="T35" fmla="*/ 1391 h 7703"/>
              <a:gd name="T36" fmla="*/ 226 w 7725"/>
              <a:gd name="T37" fmla="*/ 1199 h 7703"/>
              <a:gd name="T38" fmla="*/ 1311 w 7725"/>
              <a:gd name="T39" fmla="*/ 114 h 7703"/>
              <a:gd name="T40" fmla="*/ 1572 w 7725"/>
              <a:gd name="T41" fmla="*/ 0 h 7703"/>
              <a:gd name="T42" fmla="*/ 1760 w 7725"/>
              <a:gd name="T43" fmla="*/ 61 h 7703"/>
              <a:gd name="T44" fmla="*/ 1898 w 7725"/>
              <a:gd name="T45" fmla="*/ 212 h 7703"/>
              <a:gd name="T46" fmla="*/ 2772 w 7725"/>
              <a:gd name="T47" fmla="*/ 1868 h 7703"/>
              <a:gd name="T48" fmla="*/ 2812 w 7725"/>
              <a:gd name="T49" fmla="*/ 2154 h 7703"/>
              <a:gd name="T50" fmla="*/ 2674 w 7725"/>
              <a:gd name="T51" fmla="*/ 2415 h 7703"/>
              <a:gd name="T52" fmla="*/ 2274 w 7725"/>
              <a:gd name="T53" fmla="*/ 2815 h 7703"/>
              <a:gd name="T54" fmla="*/ 2245 w 7725"/>
              <a:gd name="T55" fmla="*/ 2868 h 7703"/>
              <a:gd name="T56" fmla="*/ 2233 w 7725"/>
              <a:gd name="T57" fmla="*/ 2929 h 7703"/>
              <a:gd name="T58" fmla="*/ 2380 w 7725"/>
              <a:gd name="T59" fmla="*/ 3321 h 7703"/>
              <a:gd name="T60" fmla="*/ 2682 w 7725"/>
              <a:gd name="T61" fmla="*/ 3798 h 7703"/>
              <a:gd name="T62" fmla="*/ 3261 w 7725"/>
              <a:gd name="T63" fmla="*/ 4447 h 7703"/>
              <a:gd name="T64" fmla="*/ 3914 w 7725"/>
              <a:gd name="T65" fmla="*/ 5030 h 7703"/>
              <a:gd name="T66" fmla="*/ 4391 w 7725"/>
              <a:gd name="T67" fmla="*/ 5336 h 7703"/>
              <a:gd name="T68" fmla="*/ 4685 w 7725"/>
              <a:gd name="T69" fmla="*/ 5455 h 7703"/>
              <a:gd name="T70" fmla="*/ 4787 w 7725"/>
              <a:gd name="T71" fmla="*/ 5475 h 7703"/>
              <a:gd name="T72" fmla="*/ 4840 w 7725"/>
              <a:gd name="T73" fmla="*/ 5463 h 7703"/>
              <a:gd name="T74" fmla="*/ 4893 w 7725"/>
              <a:gd name="T75" fmla="*/ 5434 h 7703"/>
              <a:gd name="T76" fmla="*/ 5358 w 7725"/>
              <a:gd name="T77" fmla="*/ 4961 h 7703"/>
              <a:gd name="T78" fmla="*/ 5701 w 7725"/>
              <a:gd name="T79" fmla="*/ 4830 h 7703"/>
              <a:gd name="T80" fmla="*/ 5921 w 7725"/>
              <a:gd name="T81" fmla="*/ 4879 h 7703"/>
              <a:gd name="T82" fmla="*/ 5930 w 7725"/>
              <a:gd name="T83" fmla="*/ 4879 h 7703"/>
              <a:gd name="T84" fmla="*/ 7504 w 7725"/>
              <a:gd name="T85" fmla="*/ 5810 h 7703"/>
              <a:gd name="T86" fmla="*/ 7708 w 7725"/>
              <a:gd name="T87" fmla="*/ 6079 h 7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725" h="7703">
                <a:moveTo>
                  <a:pt x="7708" y="6079"/>
                </a:moveTo>
                <a:cubicBezTo>
                  <a:pt x="7725" y="6204"/>
                  <a:pt x="7687" y="6313"/>
                  <a:pt x="7594" y="6405"/>
                </a:cubicBezTo>
                <a:lnTo>
                  <a:pt x="6509" y="7482"/>
                </a:lnTo>
                <a:cubicBezTo>
                  <a:pt x="6460" y="7537"/>
                  <a:pt x="6396" y="7583"/>
                  <a:pt x="6317" y="7621"/>
                </a:cubicBezTo>
                <a:cubicBezTo>
                  <a:pt x="6238" y="7659"/>
                  <a:pt x="6161" y="7684"/>
                  <a:pt x="6085" y="7694"/>
                </a:cubicBezTo>
                <a:cubicBezTo>
                  <a:pt x="6079" y="7694"/>
                  <a:pt x="6063" y="7696"/>
                  <a:pt x="6036" y="7699"/>
                </a:cubicBezTo>
                <a:cubicBezTo>
                  <a:pt x="6008" y="7701"/>
                  <a:pt x="5973" y="7703"/>
                  <a:pt x="5930" y="7703"/>
                </a:cubicBezTo>
                <a:cubicBezTo>
                  <a:pt x="5826" y="7703"/>
                  <a:pt x="5659" y="7685"/>
                  <a:pt x="5428" y="7650"/>
                </a:cubicBezTo>
                <a:cubicBezTo>
                  <a:pt x="5196" y="7614"/>
                  <a:pt x="4914" y="7527"/>
                  <a:pt x="4579" y="7389"/>
                </a:cubicBezTo>
                <a:cubicBezTo>
                  <a:pt x="4244" y="7250"/>
                  <a:pt x="3865" y="7042"/>
                  <a:pt x="3441" y="6764"/>
                </a:cubicBezTo>
                <a:cubicBezTo>
                  <a:pt x="3016" y="6487"/>
                  <a:pt x="2565" y="6106"/>
                  <a:pt x="2086" y="5622"/>
                </a:cubicBezTo>
                <a:cubicBezTo>
                  <a:pt x="1705" y="5247"/>
                  <a:pt x="1390" y="4887"/>
                  <a:pt x="1140" y="4545"/>
                </a:cubicBezTo>
                <a:cubicBezTo>
                  <a:pt x="889" y="4202"/>
                  <a:pt x="688" y="3885"/>
                  <a:pt x="536" y="3594"/>
                </a:cubicBezTo>
                <a:cubicBezTo>
                  <a:pt x="383" y="3303"/>
                  <a:pt x="269" y="3039"/>
                  <a:pt x="193" y="2803"/>
                </a:cubicBezTo>
                <a:cubicBezTo>
                  <a:pt x="117" y="2566"/>
                  <a:pt x="65" y="2362"/>
                  <a:pt x="38" y="2191"/>
                </a:cubicBezTo>
                <a:cubicBezTo>
                  <a:pt x="11" y="2019"/>
                  <a:pt x="0" y="1885"/>
                  <a:pt x="5" y="1787"/>
                </a:cubicBezTo>
                <a:cubicBezTo>
                  <a:pt x="11" y="1689"/>
                  <a:pt x="13" y="1634"/>
                  <a:pt x="13" y="1623"/>
                </a:cubicBezTo>
                <a:cubicBezTo>
                  <a:pt x="24" y="1547"/>
                  <a:pt x="49" y="1470"/>
                  <a:pt x="87" y="1391"/>
                </a:cubicBezTo>
                <a:cubicBezTo>
                  <a:pt x="125" y="1312"/>
                  <a:pt x="171" y="1248"/>
                  <a:pt x="226" y="1199"/>
                </a:cubicBezTo>
                <a:lnTo>
                  <a:pt x="1311" y="114"/>
                </a:lnTo>
                <a:cubicBezTo>
                  <a:pt x="1387" y="38"/>
                  <a:pt x="1474" y="0"/>
                  <a:pt x="1572" y="0"/>
                </a:cubicBezTo>
                <a:cubicBezTo>
                  <a:pt x="1643" y="0"/>
                  <a:pt x="1705" y="20"/>
                  <a:pt x="1760" y="61"/>
                </a:cubicBezTo>
                <a:cubicBezTo>
                  <a:pt x="1814" y="102"/>
                  <a:pt x="1860" y="152"/>
                  <a:pt x="1898" y="212"/>
                </a:cubicBezTo>
                <a:lnTo>
                  <a:pt x="2772" y="1868"/>
                </a:lnTo>
                <a:cubicBezTo>
                  <a:pt x="2821" y="1955"/>
                  <a:pt x="2834" y="2051"/>
                  <a:pt x="2812" y="2154"/>
                </a:cubicBezTo>
                <a:cubicBezTo>
                  <a:pt x="2791" y="2257"/>
                  <a:pt x="2744" y="2344"/>
                  <a:pt x="2674" y="2415"/>
                </a:cubicBezTo>
                <a:lnTo>
                  <a:pt x="2274" y="2815"/>
                </a:lnTo>
                <a:cubicBezTo>
                  <a:pt x="2263" y="2826"/>
                  <a:pt x="2253" y="2843"/>
                  <a:pt x="2245" y="2868"/>
                </a:cubicBezTo>
                <a:cubicBezTo>
                  <a:pt x="2237" y="2892"/>
                  <a:pt x="2233" y="2913"/>
                  <a:pt x="2233" y="2929"/>
                </a:cubicBezTo>
                <a:cubicBezTo>
                  <a:pt x="2255" y="3043"/>
                  <a:pt x="2304" y="3174"/>
                  <a:pt x="2380" y="3321"/>
                </a:cubicBezTo>
                <a:cubicBezTo>
                  <a:pt x="2445" y="3451"/>
                  <a:pt x="2546" y="3610"/>
                  <a:pt x="2682" y="3798"/>
                </a:cubicBezTo>
                <a:cubicBezTo>
                  <a:pt x="2818" y="3986"/>
                  <a:pt x="3011" y="4202"/>
                  <a:pt x="3261" y="4447"/>
                </a:cubicBezTo>
                <a:cubicBezTo>
                  <a:pt x="3506" y="4697"/>
                  <a:pt x="3724" y="4892"/>
                  <a:pt x="3914" y="5030"/>
                </a:cubicBezTo>
                <a:cubicBezTo>
                  <a:pt x="4104" y="5169"/>
                  <a:pt x="4263" y="5271"/>
                  <a:pt x="4391" y="5336"/>
                </a:cubicBezTo>
                <a:cubicBezTo>
                  <a:pt x="4519" y="5402"/>
                  <a:pt x="4617" y="5441"/>
                  <a:pt x="4685" y="5455"/>
                </a:cubicBezTo>
                <a:lnTo>
                  <a:pt x="4787" y="5475"/>
                </a:lnTo>
                <a:cubicBezTo>
                  <a:pt x="4798" y="5475"/>
                  <a:pt x="4816" y="5471"/>
                  <a:pt x="4840" y="5463"/>
                </a:cubicBezTo>
                <a:cubicBezTo>
                  <a:pt x="4865" y="5455"/>
                  <a:pt x="4882" y="5445"/>
                  <a:pt x="4893" y="5434"/>
                </a:cubicBezTo>
                <a:lnTo>
                  <a:pt x="5358" y="4961"/>
                </a:lnTo>
                <a:cubicBezTo>
                  <a:pt x="5456" y="4874"/>
                  <a:pt x="5570" y="4830"/>
                  <a:pt x="5701" y="4830"/>
                </a:cubicBezTo>
                <a:cubicBezTo>
                  <a:pt x="5794" y="4830"/>
                  <a:pt x="5867" y="4847"/>
                  <a:pt x="5921" y="4879"/>
                </a:cubicBezTo>
                <a:lnTo>
                  <a:pt x="5930" y="4879"/>
                </a:lnTo>
                <a:lnTo>
                  <a:pt x="7504" y="5810"/>
                </a:lnTo>
                <a:cubicBezTo>
                  <a:pt x="7619" y="5880"/>
                  <a:pt x="7687" y="5970"/>
                  <a:pt x="7708" y="60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29" name="TextBox 28">
            <a:hlinkClick r:id="rId2"/>
          </p:cNvPr>
          <p:cNvSpPr txBox="1"/>
          <p:nvPr userDrawn="1"/>
        </p:nvSpPr>
        <p:spPr bwMode="gray">
          <a:xfrm>
            <a:off x="1856897" y="6197691"/>
            <a:ext cx="969325"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irwinmitchell.com</a:t>
            </a:r>
            <a:endParaRPr lang="en-GB" sz="900" b="1" dirty="0">
              <a:solidFill>
                <a:schemeClr val="accent1"/>
              </a:solidFill>
            </a:endParaRPr>
          </a:p>
        </p:txBody>
      </p:sp>
      <p:grpSp>
        <p:nvGrpSpPr>
          <p:cNvPr id="10" name="Group 4"/>
          <p:cNvGrpSpPr>
            <a:grpSpLocks noChangeAspect="1"/>
          </p:cNvGrpSpPr>
          <p:nvPr userDrawn="1"/>
        </p:nvGrpSpPr>
        <p:grpSpPr bwMode="gray">
          <a:xfrm>
            <a:off x="1650346" y="6239187"/>
            <a:ext cx="216362" cy="142283"/>
            <a:chOff x="661" y="67"/>
            <a:chExt cx="6224" cy="4093"/>
          </a:xfrm>
          <a:solidFill>
            <a:schemeClr val="accent4"/>
          </a:solidFill>
        </p:grpSpPr>
        <p:sp>
          <p:nvSpPr>
            <p:cNvPr id="12" name="Freeform 5"/>
            <p:cNvSpPr>
              <a:spLocks noEditPoints="1"/>
            </p:cNvSpPr>
            <p:nvPr userDrawn="1"/>
          </p:nvSpPr>
          <p:spPr bwMode="gray">
            <a:xfrm>
              <a:off x="661" y="3546"/>
              <a:ext cx="6224" cy="614"/>
            </a:xfrm>
            <a:custGeom>
              <a:avLst/>
              <a:gdLst>
                <a:gd name="T0" fmla="*/ 1297 w 1299"/>
                <a:gd name="T1" fmla="*/ 2 h 128"/>
                <a:gd name="T2" fmla="*/ 1292 w 1299"/>
                <a:gd name="T3" fmla="*/ 0 h 128"/>
                <a:gd name="T4" fmla="*/ 7 w 1299"/>
                <a:gd name="T5" fmla="*/ 0 h 128"/>
                <a:gd name="T6" fmla="*/ 2 w 1299"/>
                <a:gd name="T7" fmla="*/ 2 h 128"/>
                <a:gd name="T8" fmla="*/ 0 w 1299"/>
                <a:gd name="T9" fmla="*/ 7 h 128"/>
                <a:gd name="T10" fmla="*/ 170 w 1299"/>
                <a:gd name="T11" fmla="*/ 128 h 128"/>
                <a:gd name="T12" fmla="*/ 1128 w 1299"/>
                <a:gd name="T13" fmla="*/ 128 h 128"/>
                <a:gd name="T14" fmla="*/ 1298 w 1299"/>
                <a:gd name="T15" fmla="*/ 7 h 128"/>
                <a:gd name="T16" fmla="*/ 1297 w 1299"/>
                <a:gd name="T17" fmla="*/ 2 h 128"/>
                <a:gd name="T18" fmla="*/ 746 w 1299"/>
                <a:gd name="T19" fmla="*/ 86 h 128"/>
                <a:gd name="T20" fmla="*/ 553 w 1299"/>
                <a:gd name="T21" fmla="*/ 86 h 128"/>
                <a:gd name="T22" fmla="*/ 553 w 1299"/>
                <a:gd name="T23" fmla="*/ 42 h 128"/>
                <a:gd name="T24" fmla="*/ 746 w 1299"/>
                <a:gd name="T25" fmla="*/ 42 h 128"/>
                <a:gd name="T26" fmla="*/ 746 w 1299"/>
                <a:gd name="T27" fmla="*/ 8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9" h="128">
                  <a:moveTo>
                    <a:pt x="1297" y="2"/>
                  </a:moveTo>
                  <a:cubicBezTo>
                    <a:pt x="1296" y="1"/>
                    <a:pt x="1294" y="0"/>
                    <a:pt x="1292" y="0"/>
                  </a:cubicBezTo>
                  <a:lnTo>
                    <a:pt x="7" y="0"/>
                  </a:lnTo>
                  <a:cubicBezTo>
                    <a:pt x="5" y="0"/>
                    <a:pt x="3" y="1"/>
                    <a:pt x="2" y="2"/>
                  </a:cubicBezTo>
                  <a:cubicBezTo>
                    <a:pt x="0" y="4"/>
                    <a:pt x="0" y="6"/>
                    <a:pt x="0" y="7"/>
                  </a:cubicBezTo>
                  <a:cubicBezTo>
                    <a:pt x="0" y="9"/>
                    <a:pt x="20" y="128"/>
                    <a:pt x="170" y="128"/>
                  </a:cubicBezTo>
                  <a:lnTo>
                    <a:pt x="1128" y="128"/>
                  </a:lnTo>
                  <a:cubicBezTo>
                    <a:pt x="1279" y="128"/>
                    <a:pt x="1298" y="9"/>
                    <a:pt x="1298" y="7"/>
                  </a:cubicBezTo>
                  <a:cubicBezTo>
                    <a:pt x="1299" y="6"/>
                    <a:pt x="1298" y="4"/>
                    <a:pt x="1297" y="2"/>
                  </a:cubicBezTo>
                  <a:close/>
                  <a:moveTo>
                    <a:pt x="746" y="86"/>
                  </a:moveTo>
                  <a:lnTo>
                    <a:pt x="553" y="86"/>
                  </a:lnTo>
                  <a:lnTo>
                    <a:pt x="553" y="42"/>
                  </a:lnTo>
                  <a:lnTo>
                    <a:pt x="746" y="42"/>
                  </a:lnTo>
                  <a:lnTo>
                    <a:pt x="746"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noEditPoints="1"/>
            </p:cNvSpPr>
            <p:nvPr userDrawn="1"/>
          </p:nvSpPr>
          <p:spPr bwMode="gray">
            <a:xfrm>
              <a:off x="1202" y="67"/>
              <a:ext cx="5137" cy="3258"/>
            </a:xfrm>
            <a:custGeom>
              <a:avLst/>
              <a:gdLst>
                <a:gd name="T0" fmla="*/ 27 w 1072"/>
                <a:gd name="T1" fmla="*/ 679 h 679"/>
                <a:gd name="T2" fmla="*/ 1045 w 1072"/>
                <a:gd name="T3" fmla="*/ 679 h 679"/>
                <a:gd name="T4" fmla="*/ 1072 w 1072"/>
                <a:gd name="T5" fmla="*/ 652 h 679"/>
                <a:gd name="T6" fmla="*/ 1072 w 1072"/>
                <a:gd name="T7" fmla="*/ 27 h 679"/>
                <a:gd name="T8" fmla="*/ 1045 w 1072"/>
                <a:gd name="T9" fmla="*/ 0 h 679"/>
                <a:gd name="T10" fmla="*/ 27 w 1072"/>
                <a:gd name="T11" fmla="*/ 0 h 679"/>
                <a:gd name="T12" fmla="*/ 0 w 1072"/>
                <a:gd name="T13" fmla="*/ 27 h 679"/>
                <a:gd name="T14" fmla="*/ 0 w 1072"/>
                <a:gd name="T15" fmla="*/ 652 h 679"/>
                <a:gd name="T16" fmla="*/ 27 w 1072"/>
                <a:gd name="T17" fmla="*/ 679 h 679"/>
                <a:gd name="T18" fmla="*/ 94 w 1072"/>
                <a:gd name="T19" fmla="*/ 93 h 679"/>
                <a:gd name="T20" fmla="*/ 979 w 1072"/>
                <a:gd name="T21" fmla="*/ 93 h 679"/>
                <a:gd name="T22" fmla="*/ 979 w 1072"/>
                <a:gd name="T23" fmla="*/ 585 h 679"/>
                <a:gd name="T24" fmla="*/ 94 w 1072"/>
                <a:gd name="T25" fmla="*/ 585 h 679"/>
                <a:gd name="T26" fmla="*/ 94 w 1072"/>
                <a:gd name="T27" fmla="*/ 93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2" h="679">
                  <a:moveTo>
                    <a:pt x="27" y="679"/>
                  </a:moveTo>
                  <a:lnTo>
                    <a:pt x="1045" y="679"/>
                  </a:lnTo>
                  <a:cubicBezTo>
                    <a:pt x="1060" y="679"/>
                    <a:pt x="1072" y="667"/>
                    <a:pt x="1072" y="652"/>
                  </a:cubicBezTo>
                  <a:lnTo>
                    <a:pt x="1072" y="27"/>
                  </a:lnTo>
                  <a:cubicBezTo>
                    <a:pt x="1072" y="12"/>
                    <a:pt x="1060" y="0"/>
                    <a:pt x="1045" y="0"/>
                  </a:cubicBezTo>
                  <a:lnTo>
                    <a:pt x="27" y="0"/>
                  </a:lnTo>
                  <a:cubicBezTo>
                    <a:pt x="12" y="0"/>
                    <a:pt x="0" y="12"/>
                    <a:pt x="0" y="27"/>
                  </a:cubicBezTo>
                  <a:lnTo>
                    <a:pt x="0" y="652"/>
                  </a:lnTo>
                  <a:cubicBezTo>
                    <a:pt x="0" y="667"/>
                    <a:pt x="12" y="679"/>
                    <a:pt x="27" y="679"/>
                  </a:cubicBezTo>
                  <a:close/>
                  <a:moveTo>
                    <a:pt x="94" y="93"/>
                  </a:moveTo>
                  <a:lnTo>
                    <a:pt x="979" y="93"/>
                  </a:lnTo>
                  <a:lnTo>
                    <a:pt x="979" y="585"/>
                  </a:lnTo>
                  <a:lnTo>
                    <a:pt x="94" y="585"/>
                  </a:lnTo>
                  <a:lnTo>
                    <a:pt x="94"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1" name="TextBox 30">
            <a:hlinkClick r:id="rId3"/>
          </p:cNvPr>
          <p:cNvSpPr txBox="1"/>
          <p:nvPr userDrawn="1"/>
        </p:nvSpPr>
        <p:spPr bwMode="gray">
          <a:xfrm>
            <a:off x="3177673" y="6191265"/>
            <a:ext cx="842688"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a:t>
            </a:r>
            <a:r>
              <a:rPr lang="en-GB" sz="900" dirty="0" err="1">
                <a:solidFill>
                  <a:schemeClr val="accent1"/>
                </a:solidFill>
              </a:rPr>
              <a:t>IrwinMitchell</a:t>
            </a:r>
            <a:endParaRPr lang="en-GB" sz="900" b="1" dirty="0">
              <a:solidFill>
                <a:schemeClr val="accent1"/>
              </a:solidFill>
            </a:endParaRPr>
          </a:p>
        </p:txBody>
      </p:sp>
      <p:sp>
        <p:nvSpPr>
          <p:cNvPr id="35" name="Freeform 10"/>
          <p:cNvSpPr>
            <a:spLocks/>
          </p:cNvSpPr>
          <p:nvPr userDrawn="1"/>
        </p:nvSpPr>
        <p:spPr bwMode="gray">
          <a:xfrm>
            <a:off x="3013706" y="6245709"/>
            <a:ext cx="174949" cy="142283"/>
          </a:xfrm>
          <a:custGeom>
            <a:avLst/>
            <a:gdLst>
              <a:gd name="T0" fmla="*/ 6827 w 6827"/>
              <a:gd name="T1" fmla="*/ 657 h 5548"/>
              <a:gd name="T2" fmla="*/ 6022 w 6827"/>
              <a:gd name="T3" fmla="*/ 877 h 5548"/>
              <a:gd name="T4" fmla="*/ 6638 w 6827"/>
              <a:gd name="T5" fmla="*/ 103 h 5548"/>
              <a:gd name="T6" fmla="*/ 5749 w 6827"/>
              <a:gd name="T7" fmla="*/ 442 h 5548"/>
              <a:gd name="T8" fmla="*/ 4726 w 6827"/>
              <a:gd name="T9" fmla="*/ 0 h 5548"/>
              <a:gd name="T10" fmla="*/ 3326 w 6827"/>
              <a:gd name="T11" fmla="*/ 1401 h 5548"/>
              <a:gd name="T12" fmla="*/ 3362 w 6827"/>
              <a:gd name="T13" fmla="*/ 1720 h 5548"/>
              <a:gd name="T14" fmla="*/ 475 w 6827"/>
              <a:gd name="T15" fmla="*/ 256 h 5548"/>
              <a:gd name="T16" fmla="*/ 286 w 6827"/>
              <a:gd name="T17" fmla="*/ 961 h 5548"/>
              <a:gd name="T18" fmla="*/ 909 w 6827"/>
              <a:gd name="T19" fmla="*/ 2126 h 5548"/>
              <a:gd name="T20" fmla="*/ 274 w 6827"/>
              <a:gd name="T21" fmla="*/ 1951 h 5548"/>
              <a:gd name="T22" fmla="*/ 274 w 6827"/>
              <a:gd name="T23" fmla="*/ 1969 h 5548"/>
              <a:gd name="T24" fmla="*/ 1398 w 6827"/>
              <a:gd name="T25" fmla="*/ 3342 h 5548"/>
              <a:gd name="T26" fmla="*/ 1029 w 6827"/>
              <a:gd name="T27" fmla="*/ 3391 h 5548"/>
              <a:gd name="T28" fmla="*/ 765 w 6827"/>
              <a:gd name="T29" fmla="*/ 3366 h 5548"/>
              <a:gd name="T30" fmla="*/ 2074 w 6827"/>
              <a:gd name="T31" fmla="*/ 4339 h 5548"/>
              <a:gd name="T32" fmla="*/ 334 w 6827"/>
              <a:gd name="T33" fmla="*/ 4938 h 5548"/>
              <a:gd name="T34" fmla="*/ 0 w 6827"/>
              <a:gd name="T35" fmla="*/ 4919 h 5548"/>
              <a:gd name="T36" fmla="*/ 2147 w 6827"/>
              <a:gd name="T37" fmla="*/ 5548 h 5548"/>
              <a:gd name="T38" fmla="*/ 6132 w 6827"/>
              <a:gd name="T39" fmla="*/ 1563 h 5548"/>
              <a:gd name="T40" fmla="*/ 6128 w 6827"/>
              <a:gd name="T41" fmla="*/ 1382 h 5548"/>
              <a:gd name="T42" fmla="*/ 6827 w 6827"/>
              <a:gd name="T43" fmla="*/ 657 h 5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27" h="5548">
                <a:moveTo>
                  <a:pt x="6827" y="657"/>
                </a:moveTo>
                <a:cubicBezTo>
                  <a:pt x="6576" y="768"/>
                  <a:pt x="6306" y="844"/>
                  <a:pt x="6022" y="877"/>
                </a:cubicBezTo>
                <a:cubicBezTo>
                  <a:pt x="6311" y="704"/>
                  <a:pt x="6534" y="430"/>
                  <a:pt x="6638" y="103"/>
                </a:cubicBezTo>
                <a:cubicBezTo>
                  <a:pt x="6367" y="263"/>
                  <a:pt x="6068" y="380"/>
                  <a:pt x="5749" y="442"/>
                </a:cubicBezTo>
                <a:cubicBezTo>
                  <a:pt x="5493" y="170"/>
                  <a:pt x="5129" y="0"/>
                  <a:pt x="4726" y="0"/>
                </a:cubicBezTo>
                <a:cubicBezTo>
                  <a:pt x="3953" y="0"/>
                  <a:pt x="3326" y="627"/>
                  <a:pt x="3326" y="1401"/>
                </a:cubicBezTo>
                <a:cubicBezTo>
                  <a:pt x="3326" y="1510"/>
                  <a:pt x="3338" y="1617"/>
                  <a:pt x="3362" y="1720"/>
                </a:cubicBezTo>
                <a:cubicBezTo>
                  <a:pt x="2198" y="1661"/>
                  <a:pt x="1166" y="1104"/>
                  <a:pt x="475" y="256"/>
                </a:cubicBezTo>
                <a:cubicBezTo>
                  <a:pt x="355" y="463"/>
                  <a:pt x="286" y="704"/>
                  <a:pt x="286" y="961"/>
                </a:cubicBezTo>
                <a:cubicBezTo>
                  <a:pt x="286" y="1446"/>
                  <a:pt x="533" y="1875"/>
                  <a:pt x="909" y="2126"/>
                </a:cubicBezTo>
                <a:cubicBezTo>
                  <a:pt x="679" y="2119"/>
                  <a:pt x="463" y="2056"/>
                  <a:pt x="274" y="1951"/>
                </a:cubicBezTo>
                <a:cubicBezTo>
                  <a:pt x="274" y="1957"/>
                  <a:pt x="274" y="1963"/>
                  <a:pt x="274" y="1969"/>
                </a:cubicBezTo>
                <a:cubicBezTo>
                  <a:pt x="274" y="2647"/>
                  <a:pt x="757" y="3213"/>
                  <a:pt x="1398" y="3342"/>
                </a:cubicBezTo>
                <a:cubicBezTo>
                  <a:pt x="1280" y="3374"/>
                  <a:pt x="1156" y="3391"/>
                  <a:pt x="1029" y="3391"/>
                </a:cubicBezTo>
                <a:cubicBezTo>
                  <a:pt x="938" y="3391"/>
                  <a:pt x="851" y="3382"/>
                  <a:pt x="765" y="3366"/>
                </a:cubicBezTo>
                <a:cubicBezTo>
                  <a:pt x="943" y="3923"/>
                  <a:pt x="1461" y="4327"/>
                  <a:pt x="2074" y="4339"/>
                </a:cubicBezTo>
                <a:cubicBezTo>
                  <a:pt x="1594" y="4714"/>
                  <a:pt x="990" y="4938"/>
                  <a:pt x="334" y="4938"/>
                </a:cubicBezTo>
                <a:cubicBezTo>
                  <a:pt x="221" y="4938"/>
                  <a:pt x="110" y="4932"/>
                  <a:pt x="0" y="4919"/>
                </a:cubicBezTo>
                <a:cubicBezTo>
                  <a:pt x="620" y="5316"/>
                  <a:pt x="1356" y="5548"/>
                  <a:pt x="2147" y="5548"/>
                </a:cubicBezTo>
                <a:cubicBezTo>
                  <a:pt x="4723" y="5548"/>
                  <a:pt x="6132" y="3414"/>
                  <a:pt x="6132" y="1563"/>
                </a:cubicBezTo>
                <a:cubicBezTo>
                  <a:pt x="6132" y="1502"/>
                  <a:pt x="6130" y="1442"/>
                  <a:pt x="6128" y="1382"/>
                </a:cubicBezTo>
                <a:cubicBezTo>
                  <a:pt x="6401" y="1184"/>
                  <a:pt x="6639" y="938"/>
                  <a:pt x="6827" y="65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TextBox 35"/>
          <p:cNvSpPr txBox="1"/>
          <p:nvPr userDrawn="1"/>
        </p:nvSpPr>
        <p:spPr bwMode="gray">
          <a:xfrm>
            <a:off x="398576" y="6528597"/>
            <a:ext cx="3417110" cy="189283"/>
          </a:xfrm>
          <a:prstGeom prst="rect">
            <a:avLst/>
          </a:prstGeom>
          <a:noFill/>
        </p:spPr>
        <p:txBody>
          <a:bodyPr wrap="none" lIns="0" rIns="0" rtlCol="0">
            <a:spAutoFit/>
          </a:bodyPr>
          <a:lstStyle/>
          <a:p>
            <a:pPr marL="0" indent="0">
              <a:lnSpc>
                <a:spcPct val="90000"/>
              </a:lnSpc>
              <a:spcAft>
                <a:spcPts val="400"/>
              </a:spcAft>
              <a:buFont typeface="Arial" panose="020B0604020202020204" pitchFamily="34" charset="0"/>
              <a:buNone/>
            </a:pPr>
            <a:r>
              <a:rPr lang="en-GB" sz="700" dirty="0">
                <a:solidFill>
                  <a:schemeClr val="accent1"/>
                </a:solidFill>
              </a:rPr>
              <a:t>Irwin Mitchell LLP is authorised and regulated by the Solicitors Regulation Authority.</a:t>
            </a:r>
            <a:endParaRPr lang="en-GB" sz="700" b="1" dirty="0">
              <a:solidFill>
                <a:schemeClr val="accent1"/>
              </a:solidFill>
            </a:endParaRPr>
          </a:p>
        </p:txBody>
      </p:sp>
    </p:spTree>
    <p:extLst>
      <p:ext uri="{BB962C8B-B14F-4D97-AF65-F5344CB8AC3E}">
        <p14:creationId xmlns:p14="http://schemas.microsoft.com/office/powerpoint/2010/main" val="12005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picture (blue)">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12192000" cy="2338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1BD2C8AE-36B8-4962-85FD-53FCACC06E83}"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200" y="4936437"/>
            <a:ext cx="10244973" cy="365962"/>
          </a:xfrm>
        </p:spPr>
        <p:txBody>
          <a:bodyPr wrap="none" anchor="t">
            <a:normAutofit/>
          </a:bodyPr>
          <a:lstStyle>
            <a:lvl1pPr>
              <a:defRPr sz="2400" b="1" baseline="0">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407988" y="381600"/>
            <a:ext cx="11374837"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spTree>
    <p:extLst>
      <p:ext uri="{BB962C8B-B14F-4D97-AF65-F5344CB8AC3E}">
        <p14:creationId xmlns:p14="http://schemas.microsoft.com/office/powerpoint/2010/main" val="339238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picture (berry)">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12192000" cy="23387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81C2D8B7-A1FC-4FD1-964D-24A6E43987BD}"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9" name="Title 8"/>
          <p:cNvSpPr>
            <a:spLocks noGrp="1"/>
          </p:cNvSpPr>
          <p:nvPr>
            <p:ph type="title" hasCustomPrompt="1"/>
          </p:nvPr>
        </p:nvSpPr>
        <p:spPr bwMode="gray">
          <a:xfrm>
            <a:off x="838200" y="4936437"/>
            <a:ext cx="10244973" cy="365962"/>
          </a:xfrm>
        </p:spPr>
        <p:txBody>
          <a:bodyPr wrap="none" anchor="t">
            <a:normAutofit/>
          </a:bodyPr>
          <a:lstStyle>
            <a:lvl1pPr>
              <a:defRPr sz="2400" b="1">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407988" y="381600"/>
            <a:ext cx="11374837"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spTree>
    <p:extLst>
      <p:ext uri="{BB962C8B-B14F-4D97-AF65-F5344CB8AC3E}">
        <p14:creationId xmlns:p14="http://schemas.microsoft.com/office/powerpoint/2010/main" val="287100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only">
    <p:bg>
      <p:bgPr>
        <a:solidFill>
          <a:schemeClr val="bg1"/>
        </a:solidFill>
        <a:effectLst/>
      </p:bgPr>
    </p:bg>
    <p:spTree>
      <p:nvGrpSpPr>
        <p:cNvPr id="1" name=""/>
        <p:cNvGrpSpPr/>
        <p:nvPr/>
      </p:nvGrpSpPr>
      <p:grpSpPr>
        <a:xfrm>
          <a:off x="0" y="0"/>
          <a:ext cx="0" cy="0"/>
          <a:chOff x="0" y="0"/>
          <a:chExt cx="0" cy="0"/>
        </a:xfrm>
      </p:grpSpPr>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EBF7F087-CC2E-45AA-9967-49CEC245EEC4}"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9" name="Picture Placeholder 18"/>
          <p:cNvSpPr>
            <a:spLocks noGrp="1"/>
          </p:cNvSpPr>
          <p:nvPr>
            <p:ph type="pic" sz="quarter" idx="13" hasCustomPrompt="1"/>
          </p:nvPr>
        </p:nvSpPr>
        <p:spPr bwMode="gray">
          <a:xfrm>
            <a:off x="407988" y="381600"/>
            <a:ext cx="11374837" cy="5346700"/>
          </a:xfrm>
          <a:custGeom>
            <a:avLst/>
            <a:gdLst>
              <a:gd name="connsiteX0" fmla="*/ 415160 w 11374837"/>
              <a:gd name="connsiteY0" fmla="*/ 0 h 5346700"/>
              <a:gd name="connsiteX1" fmla="*/ 11374837 w 11374837"/>
              <a:gd name="connsiteY1" fmla="*/ 0 h 5346700"/>
              <a:gd name="connsiteX2" fmla="*/ 11374837 w 11374837"/>
              <a:gd name="connsiteY2" fmla="*/ 4930352 h 5346700"/>
              <a:gd name="connsiteX3" fmla="*/ 10958489 w 11374837"/>
              <a:gd name="connsiteY3" fmla="*/ 5346700 h 5346700"/>
              <a:gd name="connsiteX4" fmla="*/ 0 w 11374837"/>
              <a:gd name="connsiteY4" fmla="*/ 5346700 h 5346700"/>
              <a:gd name="connsiteX5" fmla="*/ 0 w 11374837"/>
              <a:gd name="connsiteY5" fmla="*/ 404562 h 5346700"/>
              <a:gd name="connsiteX6" fmla="*/ 7271 w 11374837"/>
              <a:gd name="connsiteY6" fmla="*/ 332439 h 5346700"/>
              <a:gd name="connsiteX7" fmla="*/ 415160 w 11374837"/>
              <a:gd name="connsiteY7" fmla="*/ 0 h 534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4837" h="5346700">
                <a:moveTo>
                  <a:pt x="415160" y="0"/>
                </a:moveTo>
                <a:lnTo>
                  <a:pt x="11374837" y="0"/>
                </a:lnTo>
                <a:lnTo>
                  <a:pt x="11374837" y="4930352"/>
                </a:lnTo>
                <a:cubicBezTo>
                  <a:pt x="11374837" y="5160295"/>
                  <a:pt x="11188432" y="5346700"/>
                  <a:pt x="10958489" y="5346700"/>
                </a:cubicBezTo>
                <a:lnTo>
                  <a:pt x="0" y="5346700"/>
                </a:lnTo>
                <a:lnTo>
                  <a:pt x="0" y="404562"/>
                </a:lnTo>
                <a:lnTo>
                  <a:pt x="7271" y="332439"/>
                </a:lnTo>
                <a:cubicBezTo>
                  <a:pt x="46094" y="142716"/>
                  <a:pt x="213960" y="0"/>
                  <a:pt x="415160" y="0"/>
                </a:cubicBez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Tree>
    <p:extLst>
      <p:ext uri="{BB962C8B-B14F-4D97-AF65-F5344CB8AC3E}">
        <p14:creationId xmlns:p14="http://schemas.microsoft.com/office/powerpoint/2010/main" val="117062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content">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0A37AB94-4955-4672-8BEF-E829559C37B3}"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10550526" cy="3842483"/>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p:txBody>
      </p:sp>
    </p:spTree>
    <p:extLst>
      <p:ext uri="{BB962C8B-B14F-4D97-AF65-F5344CB8AC3E}">
        <p14:creationId xmlns:p14="http://schemas.microsoft.com/office/powerpoint/2010/main" val="69206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conten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0F664D04-58EB-4796-B1EB-75850FE4C7E3}"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10550526"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525780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6130926" y="1494692"/>
            <a:ext cx="525780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3747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column content + picture (right)">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EC3E0333-A7F4-42B2-8B42-186BB2A36F4F}"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838200" y="738554"/>
            <a:ext cx="5257800" cy="457200"/>
          </a:xfrm>
        </p:spPr>
        <p:txBody>
          <a:bodyPr rIns="180000"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525780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Picture Placeholder 13"/>
          <p:cNvSpPr>
            <a:spLocks noGrp="1"/>
          </p:cNvSpPr>
          <p:nvPr>
            <p:ph type="pic" sz="quarter" idx="14" hasCustomPrompt="1"/>
          </p:nvPr>
        </p:nvSpPr>
        <p:spPr bwMode="gray">
          <a:xfrm>
            <a:off x="6094800" y="381600"/>
            <a:ext cx="5686825"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Tree>
    <p:extLst>
      <p:ext uri="{BB962C8B-B14F-4D97-AF65-F5344CB8AC3E}">
        <p14:creationId xmlns:p14="http://schemas.microsoft.com/office/powerpoint/2010/main" val="5873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 picture (lef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12192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3775C43-A60B-4102-B428-351825D150BE}" type="datetime2">
              <a:rPr lang="en-GB" smtClean="0"/>
              <a:t>Wednesday, 27 January 2021</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t>‹#›</a:t>
            </a:fld>
            <a:endParaRPr lang="en-GB"/>
          </a:p>
        </p:txBody>
      </p:sp>
      <p:grpSp>
        <p:nvGrpSpPr>
          <p:cNvPr id="13" name="Group 4"/>
          <p:cNvGrpSpPr>
            <a:grpSpLocks noChangeAspect="1"/>
          </p:cNvGrpSpPr>
          <p:nvPr userDrawn="1"/>
        </p:nvGrpSpPr>
        <p:grpSpPr bwMode="gray">
          <a:xfrm>
            <a:off x="10148335" y="6085552"/>
            <a:ext cx="1662665" cy="402449"/>
            <a:chOff x="-2" y="1223"/>
            <a:chExt cx="6321" cy="1530"/>
          </a:xfrm>
          <a:solidFill>
            <a:schemeClr val="tx1"/>
          </a:solidFill>
        </p:grpSpPr>
        <p:sp>
          <p:nvSpPr>
            <p:cNvPr id="15"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Title 5"/>
          <p:cNvSpPr>
            <a:spLocks noGrp="1"/>
          </p:cNvSpPr>
          <p:nvPr>
            <p:ph type="title" hasCustomPrompt="1"/>
          </p:nvPr>
        </p:nvSpPr>
        <p:spPr bwMode="gray">
          <a:xfrm>
            <a:off x="6096000" y="738554"/>
            <a:ext cx="5292726" cy="457200"/>
          </a:xfrm>
        </p:spPr>
        <p:txBody>
          <a:bodyPr lIns="270000"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838200" y="1494692"/>
            <a:ext cx="525780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6130926" y="1494692"/>
            <a:ext cx="525780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406800" y="381600"/>
            <a:ext cx="56892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Tree>
    <p:extLst>
      <p:ext uri="{BB962C8B-B14F-4D97-AF65-F5344CB8AC3E}">
        <p14:creationId xmlns:p14="http://schemas.microsoft.com/office/powerpoint/2010/main" val="99171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38000"/>
            <a:ext cx="10551600" cy="457200"/>
          </a:xfrm>
          <a:prstGeom prst="rect">
            <a:avLst/>
          </a:prstGeom>
        </p:spPr>
        <p:txBody>
          <a:bodyPr vert="horz" lIns="0" tIns="0" rIns="0" bIns="0" rtlCol="0" anchor="b">
            <a:normAutofit/>
          </a:bodyPr>
          <a:lstStyle/>
          <a:p>
            <a:r>
              <a:rPr lang="en-US" dirty="0"/>
              <a:t>This is your title text style.</a:t>
            </a:r>
            <a:endParaRPr lang="en-GB" dirty="0"/>
          </a:p>
        </p:txBody>
      </p:sp>
      <p:sp>
        <p:nvSpPr>
          <p:cNvPr id="3" name="Text Placeholder 2"/>
          <p:cNvSpPr>
            <a:spLocks noGrp="1"/>
          </p:cNvSpPr>
          <p:nvPr>
            <p:ph type="body" idx="1"/>
          </p:nvPr>
        </p:nvSpPr>
        <p:spPr>
          <a:xfrm>
            <a:off x="838200" y="1825625"/>
            <a:ext cx="10551600" cy="4351338"/>
          </a:xfrm>
          <a:prstGeom prst="rect">
            <a:avLst/>
          </a:prstGeom>
        </p:spPr>
        <p:txBody>
          <a:bodyPr vert="horz" lIns="0" tIns="0" rIns="0" bIns="0" rtlCol="0">
            <a:normAutofit/>
          </a:bodyPr>
          <a:lstStyle/>
          <a:p>
            <a:pPr lvl="0"/>
            <a:r>
              <a:rPr lang="en-US" dirty="0"/>
              <a:t>First level: 18pt Arial. Your primary text style used for main body text, normal paragraphs.</a:t>
            </a:r>
          </a:p>
          <a:p>
            <a:pPr lvl="1"/>
            <a:r>
              <a:rPr lang="en-US" dirty="0"/>
              <a:t>Second level: 16pt Arial. Used for text that needs slightly less emphasis than the first level.</a:t>
            </a:r>
          </a:p>
          <a:p>
            <a:pPr lvl="2"/>
            <a:r>
              <a:rPr lang="en-US" dirty="0"/>
              <a:t>Third level: 18pt Arial. Your primary bullet point style.</a:t>
            </a:r>
          </a:p>
          <a:p>
            <a:pPr lvl="3"/>
            <a:r>
              <a:rPr lang="en-US" dirty="0"/>
              <a:t>Fourth level: 16pt Arial. Your secondary, indented and final bullet point style.</a:t>
            </a:r>
          </a:p>
          <a:p>
            <a:pPr lvl="4"/>
            <a:r>
              <a:rPr lang="en-US" dirty="0"/>
              <a:t>Fifth level: 18pt Arial. Used for sub-headings only.</a:t>
            </a:r>
          </a:p>
          <a:p>
            <a:pPr lvl="5"/>
            <a:r>
              <a:rPr lang="en-US" dirty="0"/>
              <a:t>Sixth level: 18pt Arial. </a:t>
            </a:r>
            <a:r>
              <a:rPr lang="en-GB" dirty="0"/>
              <a:t>This should only be used on messaging that highlights our human approach.</a:t>
            </a:r>
          </a:p>
          <a:p>
            <a:pPr lvl="6"/>
            <a:r>
              <a:rPr lang="en-US" dirty="0"/>
              <a:t>Seventh level: 16pt Arial. </a:t>
            </a:r>
            <a:r>
              <a:rPr lang="en-GB" dirty="0"/>
              <a:t>This should only be used on call to actions.</a:t>
            </a:r>
          </a:p>
          <a:p>
            <a:pPr lvl="7"/>
            <a:r>
              <a:rPr lang="en-US" dirty="0"/>
              <a:t>Eighth level: Denotes an incorrect style; click the ‘Decrease List Level button’ to return to a correct style. </a:t>
            </a:r>
          </a:p>
          <a:p>
            <a:pPr lvl="8"/>
            <a:r>
              <a:rPr lang="en-US" dirty="0"/>
              <a:t>Ninth level: </a:t>
            </a:r>
            <a:r>
              <a:rPr lang="en-GB" dirty="0"/>
              <a:t>Denotes an incorrect style; click the ‘Decrease List Level button’ to return to a correct style. </a:t>
            </a:r>
          </a:p>
        </p:txBody>
      </p:sp>
      <p:sp>
        <p:nvSpPr>
          <p:cNvPr id="4" name="Date Placeholder 3"/>
          <p:cNvSpPr>
            <a:spLocks noGrp="1"/>
          </p:cNvSpPr>
          <p:nvPr>
            <p:ph type="dt" sz="half" idx="2"/>
          </p:nvPr>
        </p:nvSpPr>
        <p:spPr>
          <a:xfrm>
            <a:off x="827663" y="6235817"/>
            <a:ext cx="2743200" cy="156405"/>
          </a:xfrm>
          <a:prstGeom prst="rect">
            <a:avLst/>
          </a:prstGeom>
        </p:spPr>
        <p:txBody>
          <a:bodyPr vert="horz" lIns="0" tIns="0" rIns="91440" bIns="0" rtlCol="0" anchor="ctr"/>
          <a:lstStyle>
            <a:lvl1pPr algn="l">
              <a:defRPr sz="600">
                <a:solidFill>
                  <a:schemeClr val="accent1"/>
                </a:solidFill>
              </a:defRPr>
            </a:lvl1pPr>
          </a:lstStyle>
          <a:p>
            <a:fld id="{7B6CD9B1-8172-4F18-97D0-6DEDF65CFEDA}" type="datetime2">
              <a:rPr lang="en-GB" smtClean="0"/>
              <a:t>Wednesday, 27 January 2021</a:t>
            </a:fld>
            <a:endParaRPr lang="en-GB" dirty="0"/>
          </a:p>
        </p:txBody>
      </p:sp>
      <p:sp>
        <p:nvSpPr>
          <p:cNvPr id="5" name="Footer Placeholder 4"/>
          <p:cNvSpPr>
            <a:spLocks noGrp="1"/>
          </p:cNvSpPr>
          <p:nvPr>
            <p:ph type="ftr" sz="quarter" idx="3"/>
          </p:nvPr>
        </p:nvSpPr>
        <p:spPr>
          <a:xfrm>
            <a:off x="827663" y="6154103"/>
            <a:ext cx="5382142" cy="116973"/>
          </a:xfrm>
          <a:prstGeom prst="rect">
            <a:avLst/>
          </a:prstGeom>
        </p:spPr>
        <p:txBody>
          <a:bodyPr vert="horz" lIns="0" tIns="0" rIns="91440" bIns="0" rtlCol="0" anchor="b"/>
          <a:lstStyle>
            <a:lvl1pPr algn="l">
              <a:defRPr sz="600">
                <a:solidFill>
                  <a:schemeClr val="accent1"/>
                </a:solidFill>
              </a:defRPr>
            </a:lvl1pPr>
          </a:lstStyle>
          <a:p>
            <a:r>
              <a:rPr lang="en-GB" dirty="0"/>
              <a:t>Copyright Irwin Mitchell</a:t>
            </a:r>
          </a:p>
        </p:txBody>
      </p:sp>
      <p:sp>
        <p:nvSpPr>
          <p:cNvPr id="6" name="Slide Number Placeholder 5"/>
          <p:cNvSpPr>
            <a:spLocks noGrp="1"/>
          </p:cNvSpPr>
          <p:nvPr>
            <p:ph type="sldNum" sz="quarter" idx="4"/>
          </p:nvPr>
        </p:nvSpPr>
        <p:spPr>
          <a:xfrm>
            <a:off x="407988" y="6079380"/>
            <a:ext cx="395287" cy="365125"/>
          </a:xfrm>
          <a:prstGeom prst="rect">
            <a:avLst/>
          </a:prstGeom>
        </p:spPr>
        <p:txBody>
          <a:bodyPr vert="horz" lIns="0" tIns="45720" rIns="0" bIns="45720" rtlCol="0" anchor="ctr">
            <a:normAutofit/>
          </a:bodyPr>
          <a:lstStyle>
            <a:lvl1pPr algn="l">
              <a:defRPr sz="1600" b="1">
                <a:solidFill>
                  <a:schemeClr val="accent1"/>
                </a:solidFill>
              </a:defRPr>
            </a:lvl1p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238365651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9" r:id="rId4"/>
    <p:sldLayoutId id="2147483658" r:id="rId5"/>
    <p:sldLayoutId id="2147483667" r:id="rId6"/>
    <p:sldLayoutId id="2147483663" r:id="rId7"/>
    <p:sldLayoutId id="2147483664" r:id="rId8"/>
    <p:sldLayoutId id="2147483668" r:id="rId9"/>
    <p:sldLayoutId id="2147483666" r:id="rId10"/>
    <p:sldLayoutId id="2147483669" r:id="rId11"/>
    <p:sldLayoutId id="2147483670" r:id="rId12"/>
    <p:sldLayoutId id="2147483671" r:id="rId13"/>
    <p:sldLayoutId id="2147483672" r:id="rId14"/>
    <p:sldLayoutId id="2147483673" r:id="rId15"/>
    <p:sldLayoutId id="2147483674" r:id="rId16"/>
    <p:sldLayoutId id="2147483690" r:id="rId17"/>
    <p:sldLayoutId id="2147483684" r:id="rId18"/>
    <p:sldLayoutId id="2147483688" r:id="rId19"/>
    <p:sldLayoutId id="2147483689" r:id="rId20"/>
    <p:sldLayoutId id="2147483675" r:id="rId21"/>
    <p:sldLayoutId id="2147483676" r:id="rId22"/>
    <p:sldLayoutId id="2147483691" r:id="rId23"/>
    <p:sldLayoutId id="2147483678" r:id="rId2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2000"/>
        </a:spcAft>
        <a:buFont typeface="Arial" panose="020B0604020202020204" pitchFamily="34" charset="0"/>
        <a:buNone/>
        <a:defRPr sz="1800" kern="1200"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2000"/>
        </a:spcAft>
        <a:buFont typeface="Arial" panose="020B0604020202020204" pitchFamily="34" charset="0"/>
        <a:buNone/>
        <a:defRPr sz="1600" kern="1200" baseline="0">
          <a:solidFill>
            <a:schemeClr val="tx1"/>
          </a:solidFill>
          <a:latin typeface="+mn-lt"/>
          <a:ea typeface="+mn-ea"/>
          <a:cs typeface="+mn-cs"/>
        </a:defRPr>
      </a:lvl2pPr>
      <a:lvl3pPr marL="284400" indent="-284400" algn="l" defTabSz="914400" rtl="0" eaLnBrk="1" latinLnBrk="0" hangingPunct="1">
        <a:lnSpc>
          <a:spcPct val="90000"/>
        </a:lnSpc>
        <a:spcBef>
          <a:spcPts val="0"/>
        </a:spcBef>
        <a:spcAft>
          <a:spcPts val="400"/>
        </a:spcAft>
        <a:buFont typeface="Arial" panose="020B0604020202020204" pitchFamily="34" charset="0"/>
        <a:buChar char="•"/>
        <a:defRPr sz="1800" kern="1200">
          <a:solidFill>
            <a:schemeClr val="tx1"/>
          </a:solidFill>
          <a:latin typeface="+mn-lt"/>
          <a:ea typeface="+mn-ea"/>
          <a:cs typeface="+mn-cs"/>
        </a:defRPr>
      </a:lvl3pPr>
      <a:lvl4pPr marL="568800" indent="-284400" algn="l" defTabSz="914400" rtl="0" eaLnBrk="1" latinLnBrk="0" hangingPunct="1">
        <a:lnSpc>
          <a:spcPct val="9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0000"/>
        </a:lnSpc>
        <a:spcBef>
          <a:spcPts val="1000"/>
        </a:spcBef>
        <a:spcAft>
          <a:spcPts val="0"/>
        </a:spcAft>
        <a:buFont typeface="Arial" panose="020B0604020202020204" pitchFamily="34" charset="0"/>
        <a:buNone/>
        <a:defRPr sz="1800" b="1" kern="1200" baseline="0">
          <a:solidFill>
            <a:schemeClr val="tx2"/>
          </a:solidFill>
          <a:latin typeface="+mn-lt"/>
          <a:ea typeface="+mn-ea"/>
          <a:cs typeface="+mn-cs"/>
        </a:defRPr>
      </a:lvl5pPr>
      <a:lvl6pPr marL="0" indent="0" algn="l" defTabSz="914400" rtl="0" eaLnBrk="1" latinLnBrk="0" hangingPunct="1">
        <a:lnSpc>
          <a:spcPct val="90000"/>
        </a:lnSpc>
        <a:spcBef>
          <a:spcPts val="1000"/>
        </a:spcBef>
        <a:buFont typeface="Arial" panose="020B0604020202020204" pitchFamily="34" charset="0"/>
        <a:buNone/>
        <a:defRPr sz="1800" b="1" kern="1200" baseline="0">
          <a:solidFill>
            <a:schemeClr val="accent3"/>
          </a:solidFill>
          <a:latin typeface="+mn-lt"/>
          <a:ea typeface="+mn-ea"/>
          <a:cs typeface="+mn-cs"/>
        </a:defRPr>
      </a:lvl6pPr>
      <a:lvl7pPr marL="0" indent="0" algn="l" defTabSz="914400" rtl="0" eaLnBrk="1" latinLnBrk="0" hangingPunct="1">
        <a:lnSpc>
          <a:spcPct val="90000"/>
        </a:lnSpc>
        <a:spcBef>
          <a:spcPts val="1000"/>
        </a:spcBef>
        <a:buFont typeface="Arial" panose="020B0604020202020204" pitchFamily="34" charset="0"/>
        <a:buNone/>
        <a:defRPr sz="1600" b="1" kern="1200">
          <a:solidFill>
            <a:schemeClr val="accent4"/>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baseline="0">
          <a:solidFill>
            <a:srgbClr val="FF0000"/>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rgbClr val="FF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57" userDrawn="1">
          <p15:clr>
            <a:srgbClr val="F26B43"/>
          </p15:clr>
        </p15:guide>
        <p15:guide id="4" orient="horz" pos="935" userDrawn="1">
          <p15:clr>
            <a:srgbClr val="F26B43"/>
          </p15:clr>
        </p15:guide>
        <p15:guide id="5" orient="horz" pos="3612" userDrawn="1">
          <p15:clr>
            <a:srgbClr val="F26B43"/>
          </p15:clr>
        </p15:guide>
        <p15:guide id="6" pos="7423" userDrawn="1">
          <p15:clr>
            <a:srgbClr val="F26B43"/>
          </p15:clr>
        </p15:guide>
        <p15:guide id="7" pos="529" userDrawn="1">
          <p15:clr>
            <a:srgbClr val="F26B43"/>
          </p15:clr>
        </p15:guide>
        <p15:guide id="8" pos="7174" userDrawn="1">
          <p15:clr>
            <a:srgbClr val="F26B43"/>
          </p15:clr>
        </p15:guide>
        <p15:guide id="9" orient="horz" pos="3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gus.silverman@irwinmitchel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hyperlink" Target="https://www.policeconduct.gov.uk/sites/default/files/Documents/research-learning/guidelines_for_handling_allegations_of_discrimination.pdf" TargetMode="External"/><Relationship Id="rId7" Type="http://schemas.openxmlformats.org/officeDocument/2006/relationships/hyperlink" Target="https://www.stop-watch.org/" TargetMode="External"/><Relationship Id="rId2" Type="http://schemas.openxmlformats.org/officeDocument/2006/relationships/hyperlink" Target="https://www.policeconduct.gov.uk/sites/default/files/Documents/statutoryguidance/2020_statutory_guidance_english.pdf" TargetMode="External"/><Relationship Id="rId1" Type="http://schemas.openxmlformats.org/officeDocument/2006/relationships/slideLayout" Target="../slideLayouts/slideLayout21.xml"/><Relationship Id="rId6" Type="http://schemas.openxmlformats.org/officeDocument/2006/relationships/hyperlink" Target="https://www.inquest.org.uk/" TargetMode="External"/><Relationship Id="rId5" Type="http://schemas.openxmlformats.org/officeDocument/2006/relationships/hyperlink" Target="https://www.sariweb.org.uk/" TargetMode="External"/><Relationship Id="rId4" Type="http://schemas.openxmlformats.org/officeDocument/2006/relationships/hyperlink" Target="https://assets.publishing.service.gov.uk/government/uploads/system/uploads/attachment_data/file/895928/Home_Office_Guidance_on_Police_Mis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74428"/>
            <a:ext cx="10244973" cy="1982884"/>
          </a:xfrm>
        </p:spPr>
        <p:txBody>
          <a:bodyPr>
            <a:normAutofit fontScale="90000"/>
          </a:bodyPr>
          <a:lstStyle/>
          <a:p>
            <a:pPr algn="ctr"/>
            <a:r>
              <a:rPr lang="en-GB" dirty="0">
                <a:latin typeface="Arial" panose="020B0604020202020204" pitchFamily="34" charset="0"/>
                <a:cs typeface="Arial" panose="020B0604020202020204" pitchFamily="34" charset="0"/>
              </a:rPr>
              <a:t>PLP Access to Justice South West:</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t>Challenging race discrimination in policing</a:t>
            </a:r>
          </a:p>
        </p:txBody>
      </p:sp>
      <p:sp>
        <p:nvSpPr>
          <p:cNvPr id="5" name="Text Placeholder 4"/>
          <p:cNvSpPr>
            <a:spLocks noGrp="1"/>
          </p:cNvSpPr>
          <p:nvPr>
            <p:ph type="body" sz="quarter" idx="13"/>
          </p:nvPr>
        </p:nvSpPr>
        <p:spPr>
          <a:xfrm>
            <a:off x="838200" y="3667838"/>
            <a:ext cx="10245600" cy="1590675"/>
          </a:xfrm>
        </p:spPr>
        <p:txBody>
          <a:bodyPr>
            <a:normAutofit fontScale="70000" lnSpcReduction="20000"/>
          </a:bodyPr>
          <a:lstStyle/>
          <a:p>
            <a:pPr algn="ctr">
              <a:spcAft>
                <a:spcPts val="0"/>
              </a:spcAft>
            </a:pPr>
            <a:endParaRPr lang="en-GB" dirty="0"/>
          </a:p>
          <a:p>
            <a:pPr algn="ctr">
              <a:spcAft>
                <a:spcPts val="0"/>
              </a:spcAft>
            </a:pPr>
            <a:r>
              <a:rPr lang="en-GB" dirty="0"/>
              <a:t>Gus Silverman</a:t>
            </a:r>
          </a:p>
          <a:p>
            <a:pPr algn="ctr">
              <a:spcAft>
                <a:spcPts val="0"/>
              </a:spcAft>
            </a:pPr>
            <a:r>
              <a:rPr lang="en-GB" sz="2900" dirty="0"/>
              <a:t>Associate Solicitor, Irwin Mitchell LLP</a:t>
            </a:r>
          </a:p>
          <a:p>
            <a:pPr algn="ctr">
              <a:spcAft>
                <a:spcPts val="0"/>
              </a:spcAft>
            </a:pPr>
            <a:r>
              <a:rPr lang="en-GB" sz="2400" dirty="0"/>
              <a:t>(</a:t>
            </a:r>
            <a:r>
              <a:rPr lang="en-GB" sz="2400" dirty="0">
                <a:hlinkClick r:id="rId2"/>
              </a:rPr>
              <a:t>gus.silverman@irwinmitchell.com</a:t>
            </a:r>
            <a:r>
              <a:rPr lang="en-GB" sz="2400" dirty="0"/>
              <a:t>)</a:t>
            </a:r>
          </a:p>
          <a:p>
            <a:pPr algn="ctr">
              <a:spcAft>
                <a:spcPts val="0"/>
              </a:spcAft>
            </a:pPr>
            <a:endParaRPr lang="en-GB" sz="2400" dirty="0"/>
          </a:p>
          <a:p>
            <a:pPr algn="ctr">
              <a:spcAft>
                <a:spcPts val="0"/>
              </a:spcAft>
            </a:pPr>
            <a:r>
              <a:rPr lang="en-GB" sz="2800" dirty="0"/>
              <a:t>28.01.21</a:t>
            </a:r>
          </a:p>
          <a:p>
            <a:pPr algn="ctr">
              <a:spcAft>
                <a:spcPts val="0"/>
              </a:spcAft>
            </a:pPr>
            <a:endParaRPr lang="en-GB" sz="2800" dirty="0"/>
          </a:p>
        </p:txBody>
      </p:sp>
    </p:spTree>
    <p:extLst>
      <p:ext uri="{BB962C8B-B14F-4D97-AF65-F5344CB8AC3E}">
        <p14:creationId xmlns:p14="http://schemas.microsoft.com/office/powerpoint/2010/main" val="260329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police complaints system: </a:t>
            </a:r>
            <a:br>
              <a:rPr lang="en-GB" b="0" dirty="0"/>
            </a:br>
            <a:r>
              <a:rPr lang="en-GB" dirty="0"/>
              <a:t> IPCC [sic] guidelines for handling allegations of discrimination (2015)</a:t>
            </a:r>
          </a:p>
        </p:txBody>
      </p:sp>
      <p:sp>
        <p:nvSpPr>
          <p:cNvPr id="3" name="Rectangle 2"/>
          <p:cNvSpPr/>
          <p:nvPr/>
        </p:nvSpPr>
        <p:spPr>
          <a:xfrm>
            <a:off x="724619" y="1682151"/>
            <a:ext cx="10567358" cy="4247317"/>
          </a:xfrm>
          <a:prstGeom prst="rect">
            <a:avLst/>
          </a:prstGeom>
        </p:spPr>
        <p:txBody>
          <a:bodyPr wrap="square">
            <a:spAutoFit/>
          </a:bodyPr>
          <a:lstStyle/>
          <a:p>
            <a:r>
              <a:rPr lang="en-GB" dirty="0"/>
              <a:t>“</a:t>
            </a:r>
            <a:r>
              <a:rPr lang="en-GB" i="1" dirty="0"/>
              <a:t>5.2 For discrimination complaints, the investigating officer should be able to show </a:t>
            </a:r>
            <a:r>
              <a:rPr lang="en-GB" b="1" i="1" dirty="0"/>
              <a:t>a good understanding of equality and diversity issues</a:t>
            </a:r>
            <a:r>
              <a:rPr lang="en-GB" i="1" dirty="0"/>
              <a:t> and have the knowledge, skills and experience to be able to effectively apply these guidelines.</a:t>
            </a:r>
            <a:r>
              <a:rPr lang="en-GB" dirty="0"/>
              <a:t>”</a:t>
            </a:r>
          </a:p>
          <a:p>
            <a:endParaRPr lang="en-GB" dirty="0"/>
          </a:p>
          <a:p>
            <a:r>
              <a:rPr lang="en-GB" dirty="0"/>
              <a:t>“</a:t>
            </a:r>
            <a:r>
              <a:rPr lang="en-GB" i="1" dirty="0"/>
              <a:t>5.7 It is common in discrimination cases for there to be little or no direct evidence available to support an allegation …</a:t>
            </a:r>
          </a:p>
          <a:p>
            <a:endParaRPr lang="en-GB" i="1" dirty="0"/>
          </a:p>
          <a:p>
            <a:r>
              <a:rPr lang="en-GB" i="1" dirty="0"/>
              <a:t>5.8 In this case, the investigation </a:t>
            </a:r>
            <a:r>
              <a:rPr lang="en-GB" b="1" i="1" dirty="0"/>
              <a:t>will need to consider whether there is other evidence </a:t>
            </a:r>
            <a:r>
              <a:rPr lang="en-GB" i="1" dirty="0"/>
              <a:t>from which a case to answer for discrimination can be established … including:</a:t>
            </a:r>
          </a:p>
          <a:p>
            <a:r>
              <a:rPr lang="en-GB" i="1" dirty="0"/>
              <a:t>• </a:t>
            </a:r>
            <a:r>
              <a:rPr lang="en-GB" b="1" i="1" dirty="0"/>
              <a:t>complaint history </a:t>
            </a:r>
            <a:r>
              <a:rPr lang="en-GB" i="1" dirty="0"/>
              <a:t>and patterns of behaviour </a:t>
            </a:r>
            <a:r>
              <a:rPr lang="en-GB" dirty="0"/>
              <a:t>[including regarding systemic discrimination]</a:t>
            </a:r>
          </a:p>
          <a:p>
            <a:r>
              <a:rPr lang="en-GB" i="1" dirty="0"/>
              <a:t>• </a:t>
            </a:r>
            <a:r>
              <a:rPr lang="en-GB" b="1" i="1" dirty="0"/>
              <a:t>comparator evidence </a:t>
            </a:r>
            <a:r>
              <a:rPr lang="en-GB" i="1" dirty="0"/>
              <a:t>– comparing how the complainant was treated against a person in the same or similar situation who does not have the same protected characteristic</a:t>
            </a:r>
          </a:p>
          <a:p>
            <a:r>
              <a:rPr lang="en-GB" i="1" dirty="0"/>
              <a:t>• an </a:t>
            </a:r>
            <a:r>
              <a:rPr lang="en-GB" b="1" i="1" dirty="0"/>
              <a:t>assessment of language used</a:t>
            </a:r>
            <a:r>
              <a:rPr lang="en-GB" i="1" dirty="0"/>
              <a:t>, including language used in any records relating to the incident in question or arising from the complaint investigation</a:t>
            </a:r>
            <a:r>
              <a:rPr lang="en-GB" dirty="0"/>
              <a:t>”</a:t>
            </a:r>
          </a:p>
          <a:p>
            <a:pPr lvl="1"/>
            <a:endParaRPr lang="en-GB" dirty="0"/>
          </a:p>
        </p:txBody>
      </p:sp>
    </p:spTree>
    <p:extLst>
      <p:ext uri="{BB962C8B-B14F-4D97-AF65-F5344CB8AC3E}">
        <p14:creationId xmlns:p14="http://schemas.microsoft.com/office/powerpoint/2010/main" val="65943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police complaints system: </a:t>
            </a:r>
            <a:br>
              <a:rPr lang="en-GB" b="0" dirty="0"/>
            </a:br>
            <a:r>
              <a:rPr lang="en-GB" dirty="0"/>
              <a:t> IPCC guidelines for handling allegations of discrimination (2015) – </a:t>
            </a:r>
            <a:r>
              <a:rPr lang="en-GB" dirty="0" err="1"/>
              <a:t>cont</a:t>
            </a:r>
            <a:endParaRPr lang="en-GB" dirty="0"/>
          </a:p>
        </p:txBody>
      </p:sp>
      <p:sp>
        <p:nvSpPr>
          <p:cNvPr id="3" name="Rectangle 2"/>
          <p:cNvSpPr/>
          <p:nvPr/>
        </p:nvSpPr>
        <p:spPr>
          <a:xfrm>
            <a:off x="724619" y="1682151"/>
            <a:ext cx="10567358" cy="2585323"/>
          </a:xfrm>
          <a:prstGeom prst="rect">
            <a:avLst/>
          </a:prstGeom>
        </p:spPr>
        <p:txBody>
          <a:bodyPr wrap="square">
            <a:spAutoFit/>
          </a:bodyPr>
          <a:lstStyle/>
          <a:p>
            <a:r>
              <a:rPr lang="en-GB" dirty="0"/>
              <a:t>“</a:t>
            </a:r>
            <a:r>
              <a:rPr lang="en-GB" i="1" dirty="0"/>
              <a:t>evidence that the discrimination was intentional and targeted would significantly increase the severity of the misconduct and could, depending on the circumstances, give grounds for criminal offences to be considered.” </a:t>
            </a:r>
            <a:r>
              <a:rPr lang="en-GB" dirty="0"/>
              <a:t>(page 59)</a:t>
            </a:r>
          </a:p>
          <a:p>
            <a:endParaRPr lang="en-GB" dirty="0"/>
          </a:p>
          <a:p>
            <a:r>
              <a:rPr lang="en-GB" dirty="0"/>
              <a:t>“</a:t>
            </a:r>
            <a:r>
              <a:rPr lang="en-GB" i="1" dirty="0"/>
              <a:t>6.20 Whether or not a case to answer has been found</a:t>
            </a:r>
            <a:r>
              <a:rPr lang="en-GB" b="1" i="1" dirty="0"/>
              <a:t>, the question should still be asked about how the complainant came to the view that the police actions were discriminatory</a:t>
            </a:r>
            <a:r>
              <a:rPr lang="en-GB" i="1" dirty="0"/>
              <a:t> and whether there is anything that the officer or staff member could have done that would have changed this. For example, could the officer or staff member have shown greater care, consideration or politeness or could they have provided a better explanation for their actions at the time?</a:t>
            </a:r>
            <a:r>
              <a:rPr lang="en-GB" dirty="0"/>
              <a:t>” </a:t>
            </a:r>
          </a:p>
        </p:txBody>
      </p:sp>
    </p:spTree>
    <p:extLst>
      <p:ext uri="{BB962C8B-B14F-4D97-AF65-F5344CB8AC3E}">
        <p14:creationId xmlns:p14="http://schemas.microsoft.com/office/powerpoint/2010/main" val="71487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Making the most of a police complaint</a:t>
            </a:r>
          </a:p>
        </p:txBody>
      </p:sp>
      <p:sp>
        <p:nvSpPr>
          <p:cNvPr id="3" name="Rectangle 2"/>
          <p:cNvSpPr/>
          <p:nvPr/>
        </p:nvSpPr>
        <p:spPr>
          <a:xfrm>
            <a:off x="724619" y="1535501"/>
            <a:ext cx="10567358" cy="6355586"/>
          </a:xfrm>
          <a:prstGeom prst="rect">
            <a:avLst/>
          </a:prstGeom>
        </p:spPr>
        <p:txBody>
          <a:bodyPr wrap="square">
            <a:spAutoFit/>
          </a:bodyPr>
          <a:lstStyle/>
          <a:p>
            <a:r>
              <a:rPr lang="en-GB" sz="1600" dirty="0"/>
              <a:t>Prepare properly:</a:t>
            </a:r>
          </a:p>
          <a:p>
            <a:pPr marL="342900" indent="-342900">
              <a:buFont typeface="Arial" panose="020B0604020202020204" pitchFamily="34" charset="0"/>
              <a:buChar char="•"/>
            </a:pPr>
            <a:r>
              <a:rPr lang="en-GB" sz="1600" dirty="0"/>
              <a:t>Gather evidence (CCTV, mobile phone footage, subject access requests to the police, medical records, witness statements and proof of evidence (depending on severity))</a:t>
            </a:r>
          </a:p>
          <a:p>
            <a:pPr marL="342900" indent="-342900">
              <a:buFont typeface="Arial" panose="020B0604020202020204" pitchFamily="34" charset="0"/>
              <a:buChar char="•"/>
            </a:pPr>
            <a:r>
              <a:rPr lang="en-GB" sz="1600" dirty="0"/>
              <a:t>List points of complaint and cross reference with relevant evidence</a:t>
            </a:r>
          </a:p>
          <a:p>
            <a:pPr marL="342900" indent="-342900">
              <a:buFont typeface="Arial" panose="020B0604020202020204" pitchFamily="34" charset="0"/>
              <a:buChar char="•"/>
            </a:pPr>
            <a:r>
              <a:rPr lang="en-GB" sz="1600" dirty="0"/>
              <a:t>Cite the IPCC </a:t>
            </a:r>
            <a:r>
              <a:rPr lang="en-GB" sz="1600" i="1" dirty="0"/>
              <a:t>Guidelines for handling allegations of discrimination </a:t>
            </a:r>
          </a:p>
          <a:p>
            <a:endParaRPr lang="en-GB" sz="600" dirty="0"/>
          </a:p>
          <a:p>
            <a:r>
              <a:rPr lang="en-GB" sz="1600" dirty="0"/>
              <a:t>Make sure the complaint is being properly investigated:</a:t>
            </a:r>
          </a:p>
          <a:p>
            <a:pPr marL="342900" indent="-342900">
              <a:buFont typeface="Arial" panose="020B0604020202020204" pitchFamily="34" charset="0"/>
              <a:buChar char="•"/>
            </a:pPr>
            <a:r>
              <a:rPr lang="en-GB" sz="1600" dirty="0"/>
              <a:t>Is the Investigating Officer appropriate? (</a:t>
            </a:r>
            <a:r>
              <a:rPr lang="en-GB" sz="1600" dirty="0" err="1"/>
              <a:t>Reg</a:t>
            </a:r>
            <a:r>
              <a:rPr lang="en-GB" sz="1600" dirty="0"/>
              <a:t> 21 Police (Complaints and Misconduct) Regulations 2020)</a:t>
            </a:r>
          </a:p>
          <a:p>
            <a:pPr marL="342900" indent="-342900">
              <a:buFont typeface="Arial" panose="020B0604020202020204" pitchFamily="34" charset="0"/>
              <a:buChar char="•"/>
            </a:pPr>
            <a:r>
              <a:rPr lang="en-GB" sz="1600" dirty="0"/>
              <a:t>Has the complaint been recorded properly?</a:t>
            </a:r>
          </a:p>
          <a:p>
            <a:pPr marL="342900" indent="-342900">
              <a:buFont typeface="Arial" panose="020B0604020202020204" pitchFamily="34" charset="0"/>
              <a:buChar char="•"/>
            </a:pPr>
            <a:r>
              <a:rPr lang="en-GB" sz="1600" dirty="0"/>
              <a:t>Are the terms of reference and any action plans appropriate?</a:t>
            </a:r>
          </a:p>
          <a:p>
            <a:pPr marL="342900" indent="-342900">
              <a:buFont typeface="Arial" panose="020B0604020202020204" pitchFamily="34" charset="0"/>
              <a:buChar char="•"/>
            </a:pPr>
            <a:r>
              <a:rPr lang="en-GB" sz="1600" dirty="0"/>
              <a:t>Is the mode of investigation correct?</a:t>
            </a:r>
          </a:p>
          <a:p>
            <a:pPr marL="342900" indent="-342900">
              <a:buFont typeface="Arial" panose="020B0604020202020204" pitchFamily="34" charset="0"/>
              <a:buChar char="•"/>
            </a:pPr>
            <a:r>
              <a:rPr lang="en-GB" sz="1600" dirty="0"/>
              <a:t>Is a mandatory referral required?</a:t>
            </a:r>
          </a:p>
          <a:p>
            <a:pPr marL="342900" indent="-342900">
              <a:buFont typeface="Arial" panose="020B0604020202020204" pitchFamily="34" charset="0"/>
              <a:buChar char="•"/>
            </a:pPr>
            <a:r>
              <a:rPr lang="en-GB" sz="1600" dirty="0"/>
              <a:t>Are the correct officers being investigated?</a:t>
            </a:r>
          </a:p>
          <a:p>
            <a:pPr marL="342900" indent="-342900">
              <a:buFont typeface="Arial" panose="020B0604020202020204" pitchFamily="34" charset="0"/>
              <a:buChar char="•"/>
            </a:pPr>
            <a:r>
              <a:rPr lang="en-GB" sz="1600" dirty="0"/>
              <a:t>Should there be early liaison with the CPS?</a:t>
            </a:r>
          </a:p>
          <a:p>
            <a:pPr marL="342900" indent="-342900">
              <a:buFont typeface="Arial" panose="020B0604020202020204" pitchFamily="34" charset="0"/>
              <a:buChar char="•"/>
            </a:pPr>
            <a:r>
              <a:rPr lang="en-GB" sz="1600" dirty="0"/>
              <a:t>Chase meaningful 28 day updates</a:t>
            </a:r>
          </a:p>
          <a:p>
            <a:endParaRPr lang="en-GB" sz="600" dirty="0"/>
          </a:p>
          <a:p>
            <a:r>
              <a:rPr lang="en-GB" sz="1600" dirty="0"/>
              <a:t>Apply to review poor investigation outcomes to the IOPC / Chief Officer within 28 days (consider requesting underlying evidence before submitting detailed grounds of appeal) and consider </a:t>
            </a:r>
            <a:r>
              <a:rPr lang="en-GB" sz="1600" dirty="0" err="1"/>
              <a:t>JR’ing</a:t>
            </a:r>
            <a:r>
              <a:rPr lang="en-GB" sz="1600" dirty="0"/>
              <a:t> unlawful review outcomes</a:t>
            </a:r>
          </a:p>
          <a:p>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endParaRPr lang="en-GB" sz="2000" dirty="0"/>
          </a:p>
          <a:p>
            <a:endParaRPr lang="en-GB" sz="2000" dirty="0"/>
          </a:p>
          <a:p>
            <a:endParaRPr lang="en-GB" dirty="0"/>
          </a:p>
          <a:p>
            <a:pPr lvl="1"/>
            <a:endParaRPr lang="en-GB" dirty="0"/>
          </a:p>
        </p:txBody>
      </p:sp>
    </p:spTree>
    <p:extLst>
      <p:ext uri="{BB962C8B-B14F-4D97-AF65-F5344CB8AC3E}">
        <p14:creationId xmlns:p14="http://schemas.microsoft.com/office/powerpoint/2010/main" val="70013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Private law claims</a:t>
            </a:r>
          </a:p>
        </p:txBody>
      </p:sp>
      <p:sp>
        <p:nvSpPr>
          <p:cNvPr id="3" name="Rectangle 2"/>
          <p:cNvSpPr/>
          <p:nvPr/>
        </p:nvSpPr>
        <p:spPr>
          <a:xfrm>
            <a:off x="724619" y="1535501"/>
            <a:ext cx="10567358" cy="6494085"/>
          </a:xfrm>
          <a:prstGeom prst="rect">
            <a:avLst/>
          </a:prstGeom>
        </p:spPr>
        <p:txBody>
          <a:bodyPr wrap="square">
            <a:spAutoFit/>
          </a:bodyPr>
          <a:lstStyle/>
          <a:p>
            <a:r>
              <a:rPr lang="en-GB" sz="2000" dirty="0"/>
              <a:t>Common law torts (3 </a:t>
            </a:r>
            <a:r>
              <a:rPr lang="en-GB" sz="2000" dirty="0" err="1"/>
              <a:t>yr</a:t>
            </a:r>
            <a:r>
              <a:rPr lang="en-GB" sz="2000" dirty="0"/>
              <a:t> limitation if claiming PI; 6 limitation if no PI claim):</a:t>
            </a:r>
          </a:p>
          <a:p>
            <a:endParaRPr lang="en-GB" sz="2000" dirty="0"/>
          </a:p>
          <a:p>
            <a:pPr marL="342900" indent="-342900">
              <a:buFont typeface="Arial" panose="020B0604020202020204" pitchFamily="34" charset="0"/>
              <a:buChar char="•"/>
            </a:pPr>
            <a:r>
              <a:rPr lang="en-GB" sz="2000" dirty="0"/>
              <a:t>Assault and battery</a:t>
            </a:r>
          </a:p>
          <a:p>
            <a:pPr marL="342900" indent="-342900">
              <a:buFont typeface="Arial" panose="020B0604020202020204" pitchFamily="34" charset="0"/>
              <a:buChar char="•"/>
            </a:pPr>
            <a:r>
              <a:rPr lang="en-GB" sz="2000" dirty="0"/>
              <a:t>False imprisonment</a:t>
            </a:r>
          </a:p>
          <a:p>
            <a:pPr marL="342900" indent="-342900">
              <a:buFont typeface="Arial" panose="020B0604020202020204" pitchFamily="34" charset="0"/>
              <a:buChar char="•"/>
            </a:pPr>
            <a:r>
              <a:rPr lang="en-GB" sz="2000" dirty="0"/>
              <a:t>Malicious prosecution</a:t>
            </a:r>
          </a:p>
          <a:p>
            <a:pPr marL="342900" indent="-342900">
              <a:buFont typeface="Arial" panose="020B0604020202020204" pitchFamily="34" charset="0"/>
              <a:buChar char="•"/>
            </a:pPr>
            <a:r>
              <a:rPr lang="en-GB" sz="2000" dirty="0"/>
              <a:t>Misfeasance in a public office</a:t>
            </a:r>
          </a:p>
          <a:p>
            <a:pPr marL="342900" indent="-342900">
              <a:buFont typeface="Arial" panose="020B0604020202020204" pitchFamily="34" charset="0"/>
              <a:buChar char="•"/>
            </a:pPr>
            <a:r>
              <a:rPr lang="en-GB" sz="2000" dirty="0"/>
              <a:t>Discrimination as a basis for aggravated and/or exemplary damages </a:t>
            </a:r>
          </a:p>
          <a:p>
            <a:endParaRPr lang="en-GB" sz="2000" dirty="0"/>
          </a:p>
          <a:p>
            <a:r>
              <a:rPr lang="en-GB" sz="2000" dirty="0"/>
              <a:t>Breach of statutory duty:</a:t>
            </a:r>
          </a:p>
          <a:p>
            <a:endParaRPr lang="en-GB" sz="2000" dirty="0"/>
          </a:p>
          <a:p>
            <a:pPr marL="342900" indent="-342900">
              <a:buFont typeface="Arial" panose="020B0604020202020204" pitchFamily="34" charset="0"/>
              <a:buChar char="•"/>
            </a:pPr>
            <a:r>
              <a:rPr lang="en-GB" sz="2000" dirty="0"/>
              <a:t>Equality Act 2010 (within 6 months)</a:t>
            </a:r>
          </a:p>
          <a:p>
            <a:pPr marL="342900" indent="-342900">
              <a:buFont typeface="Arial" panose="020B0604020202020204" pitchFamily="34" charset="0"/>
              <a:buChar char="•"/>
            </a:pPr>
            <a:r>
              <a:rPr lang="en-GB" sz="2000" dirty="0"/>
              <a:t>Human Rights Act 1998 (Arts 2, 3, 8, 10, 11 + 14) (within 1 year)</a:t>
            </a:r>
          </a:p>
          <a:p>
            <a:pPr marL="342900" indent="-342900">
              <a:buFont typeface="Arial" panose="020B0604020202020204" pitchFamily="34" charset="0"/>
              <a:buChar char="•"/>
            </a:pPr>
            <a:r>
              <a:rPr lang="en-GB" sz="2000" dirty="0"/>
              <a:t>Data Protection Act 2018 torts (3 </a:t>
            </a:r>
            <a:r>
              <a:rPr lang="en-GB" sz="2000" dirty="0" err="1"/>
              <a:t>yr</a:t>
            </a:r>
            <a:r>
              <a:rPr lang="en-GB" sz="2000" dirty="0"/>
              <a:t> limitation if claiming PI; 6 limitation if no PI claim)</a:t>
            </a:r>
          </a:p>
          <a:p>
            <a:endParaRPr lang="en-GB" sz="2000" dirty="0"/>
          </a:p>
          <a:p>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endParaRPr lang="en-GB" sz="2000" dirty="0"/>
          </a:p>
          <a:p>
            <a:endParaRPr lang="en-GB" sz="2000" dirty="0"/>
          </a:p>
          <a:p>
            <a:endParaRPr lang="en-GB" dirty="0"/>
          </a:p>
          <a:p>
            <a:pPr lvl="1"/>
            <a:endParaRPr lang="en-GB" dirty="0"/>
          </a:p>
        </p:txBody>
      </p:sp>
    </p:spTree>
    <p:extLst>
      <p:ext uri="{BB962C8B-B14F-4D97-AF65-F5344CB8AC3E}">
        <p14:creationId xmlns:p14="http://schemas.microsoft.com/office/powerpoint/2010/main" val="378402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Funding</a:t>
            </a:r>
          </a:p>
        </p:txBody>
      </p:sp>
      <p:sp>
        <p:nvSpPr>
          <p:cNvPr id="3" name="Rectangle 2"/>
          <p:cNvSpPr/>
          <p:nvPr/>
        </p:nvSpPr>
        <p:spPr>
          <a:xfrm>
            <a:off x="724619" y="1535501"/>
            <a:ext cx="10567358" cy="7232749"/>
          </a:xfrm>
          <a:prstGeom prst="rect">
            <a:avLst/>
          </a:prstGeom>
        </p:spPr>
        <p:txBody>
          <a:bodyPr wrap="square">
            <a:spAutoFit/>
          </a:bodyPr>
          <a:lstStyle/>
          <a:p>
            <a:pPr marL="361950" indent="-361950"/>
            <a:endParaRPr lang="en-GB" sz="2800" dirty="0"/>
          </a:p>
          <a:p>
            <a:pPr marL="361950" indent="-361950"/>
            <a:r>
              <a:rPr lang="en-GB" sz="2800" dirty="0"/>
              <a:t>Legal Aid</a:t>
            </a:r>
            <a:endParaRPr lang="en-GB" sz="1200" dirty="0"/>
          </a:p>
          <a:p>
            <a:pPr marL="1125538" lvl="1" indent="-725488">
              <a:buFont typeface="Arial" panose="020B0604020202020204" pitchFamily="34" charset="0"/>
              <a:buChar char="•"/>
            </a:pPr>
            <a:r>
              <a:rPr lang="en-GB" sz="2000" dirty="0"/>
              <a:t>Disposable income of less than £733 pm or in receipt of means tested benefits (</a:t>
            </a:r>
            <a:r>
              <a:rPr lang="en-GB" sz="2000" dirty="0" err="1"/>
              <a:t>inc.</a:t>
            </a:r>
            <a:r>
              <a:rPr lang="en-GB" sz="2000" dirty="0"/>
              <a:t> Universal Credit, Income Based Jobseekers, Income Related Employment Support Allowance, Income Support)</a:t>
            </a:r>
          </a:p>
          <a:p>
            <a:pPr marL="1125538" lvl="1" indent="-725488">
              <a:buFont typeface="Arial" panose="020B0604020202020204" pitchFamily="34" charset="0"/>
              <a:buChar char="•"/>
            </a:pPr>
            <a:r>
              <a:rPr lang="en-GB" sz="2000" dirty="0"/>
              <a:t>Capital of less than £8,000</a:t>
            </a:r>
          </a:p>
          <a:p>
            <a:pPr marL="1125538" lvl="1" indent="-725488">
              <a:buFont typeface="Arial" panose="020B0604020202020204" pitchFamily="34" charset="0"/>
              <a:buChar char="•"/>
            </a:pPr>
            <a:r>
              <a:rPr lang="en-GB" sz="2000" dirty="0"/>
              <a:t>Contributions may be required from income and/or capital may be required</a:t>
            </a:r>
          </a:p>
          <a:p>
            <a:pPr marL="725488" indent="-725488"/>
            <a:r>
              <a:rPr lang="en-GB" sz="2800" dirty="0"/>
              <a:t>Conditional Fee Agreements</a:t>
            </a:r>
          </a:p>
          <a:p>
            <a:pPr marL="725488" indent="-725488"/>
            <a:r>
              <a:rPr lang="en-GB" sz="2800" dirty="0"/>
              <a:t>Before the Event Insurance</a:t>
            </a:r>
          </a:p>
          <a:p>
            <a:pPr marL="725488" indent="-725488"/>
            <a:r>
              <a:rPr lang="en-GB" sz="2800" dirty="0"/>
              <a:t>Crowdfunding</a:t>
            </a:r>
          </a:p>
          <a:p>
            <a:pPr marL="1125538" lvl="1" indent="-725488"/>
            <a:endParaRPr lang="en-GB" sz="2400" dirty="0"/>
          </a:p>
          <a:p>
            <a:pPr marL="725488" indent="-725488"/>
            <a:endParaRPr lang="en-GB" sz="2400" dirty="0"/>
          </a:p>
          <a:p>
            <a:endParaRPr lang="en-GB" sz="2000" dirty="0"/>
          </a:p>
          <a:p>
            <a:endParaRPr lang="en-GB" sz="2000" dirty="0"/>
          </a:p>
          <a:p>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endParaRPr lang="en-GB" sz="2000" dirty="0"/>
          </a:p>
          <a:p>
            <a:endParaRPr lang="en-GB" sz="2000" dirty="0"/>
          </a:p>
          <a:p>
            <a:endParaRPr lang="en-GB" dirty="0"/>
          </a:p>
          <a:p>
            <a:pPr lvl="1"/>
            <a:endParaRPr lang="en-GB" dirty="0"/>
          </a:p>
        </p:txBody>
      </p:sp>
    </p:spTree>
    <p:extLst>
      <p:ext uri="{BB962C8B-B14F-4D97-AF65-F5344CB8AC3E}">
        <p14:creationId xmlns:p14="http://schemas.microsoft.com/office/powerpoint/2010/main" val="213878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Resources</a:t>
            </a:r>
          </a:p>
        </p:txBody>
      </p:sp>
      <p:sp>
        <p:nvSpPr>
          <p:cNvPr id="3" name="Rectangle 2"/>
          <p:cNvSpPr/>
          <p:nvPr/>
        </p:nvSpPr>
        <p:spPr>
          <a:xfrm>
            <a:off x="724619" y="1535501"/>
            <a:ext cx="10567358" cy="3662541"/>
          </a:xfrm>
          <a:prstGeom prst="rect">
            <a:avLst/>
          </a:prstGeom>
        </p:spPr>
        <p:txBody>
          <a:bodyPr wrap="square">
            <a:spAutoFit/>
          </a:bodyPr>
          <a:lstStyle/>
          <a:p>
            <a:r>
              <a:rPr lang="en-GB" sz="1600" dirty="0"/>
              <a:t>IOPC Statutory Guidance on the Police Complaints System </a:t>
            </a:r>
            <a:r>
              <a:rPr lang="en-GB" sz="1600" dirty="0">
                <a:hlinkClick r:id="rId2"/>
              </a:rPr>
              <a:t>https://www.policeconduct.gov.uk/sites/default/files/Documents/statutoryguidance/2020_statutory_guidance_english.pdf</a:t>
            </a:r>
            <a:endParaRPr lang="en-GB" sz="1600" dirty="0"/>
          </a:p>
          <a:p>
            <a:endParaRPr lang="en-GB" sz="800" dirty="0"/>
          </a:p>
          <a:p>
            <a:r>
              <a:rPr lang="en-GB" sz="1600" dirty="0"/>
              <a:t>IPCC guidelines for handling allegations of discrimination</a:t>
            </a:r>
          </a:p>
          <a:p>
            <a:r>
              <a:rPr lang="en-GB" sz="1600" dirty="0">
                <a:hlinkClick r:id="rId3"/>
              </a:rPr>
              <a:t>https://www.policeconduct.gov.uk/sites/default/files/Documents/research-learning/guidelines_for_handling_allegations_of_discrimination.pdf</a:t>
            </a:r>
            <a:endParaRPr lang="en-GB" sz="1600" dirty="0"/>
          </a:p>
          <a:p>
            <a:endParaRPr lang="en-GB" sz="800" dirty="0"/>
          </a:p>
          <a:p>
            <a:r>
              <a:rPr lang="en-GB" sz="1600" dirty="0"/>
              <a:t>Home Office Police Misconduct Guidance</a:t>
            </a:r>
          </a:p>
          <a:p>
            <a:r>
              <a:rPr lang="en-GB" sz="1600" dirty="0">
                <a:hlinkClick r:id="rId4"/>
              </a:rPr>
              <a:t>https://assets.publishing.service.gov.uk/government/uploads/system/uploads/attachment_data/file/895928/Home_Office_Guidance_on_Police_Misconduct.pdf</a:t>
            </a:r>
            <a:endParaRPr lang="en-GB" sz="1600" dirty="0"/>
          </a:p>
          <a:p>
            <a:endParaRPr lang="en-GB" sz="800" dirty="0"/>
          </a:p>
          <a:p>
            <a:r>
              <a:rPr lang="en-GB" sz="1600" dirty="0"/>
              <a:t>Stand Against Racism &amp; Inequality (Bristol based advice organisation) </a:t>
            </a:r>
            <a:r>
              <a:rPr lang="en-GB" sz="1600" dirty="0">
                <a:hlinkClick r:id="rId5"/>
              </a:rPr>
              <a:t>https://www.sariweb.org.uk/</a:t>
            </a:r>
            <a:endParaRPr lang="en-GB" sz="1600" dirty="0"/>
          </a:p>
          <a:p>
            <a:endParaRPr lang="en-GB" sz="800" dirty="0"/>
          </a:p>
          <a:p>
            <a:r>
              <a:rPr lang="en-GB" sz="1600" dirty="0"/>
              <a:t>INQUEST (advice and campaigning on state related deaths)  </a:t>
            </a:r>
            <a:r>
              <a:rPr lang="en-GB" sz="1600" dirty="0">
                <a:hlinkClick r:id="rId6"/>
              </a:rPr>
              <a:t>https://www.inquest.org.uk/</a:t>
            </a:r>
            <a:endParaRPr lang="en-GB" sz="1600" dirty="0"/>
          </a:p>
          <a:p>
            <a:endParaRPr lang="en-GB" sz="800" dirty="0"/>
          </a:p>
          <a:p>
            <a:r>
              <a:rPr lang="en-GB" sz="1600" dirty="0" err="1"/>
              <a:t>StopWatch</a:t>
            </a:r>
            <a:r>
              <a:rPr lang="en-GB" sz="1600" dirty="0"/>
              <a:t> (research and action for fair and accountable policing) </a:t>
            </a:r>
            <a:r>
              <a:rPr lang="en-GB" sz="1600" dirty="0">
                <a:hlinkClick r:id="rId7"/>
              </a:rPr>
              <a:t>https://www.stop-watch.org/</a:t>
            </a:r>
            <a:endParaRPr lang="en-GB" sz="1600" dirty="0"/>
          </a:p>
        </p:txBody>
      </p:sp>
    </p:spTree>
    <p:extLst>
      <p:ext uri="{BB962C8B-B14F-4D97-AF65-F5344CB8AC3E}">
        <p14:creationId xmlns:p14="http://schemas.microsoft.com/office/powerpoint/2010/main" val="222341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problem</a:t>
            </a:r>
          </a:p>
        </p:txBody>
      </p:sp>
      <p:sp>
        <p:nvSpPr>
          <p:cNvPr id="3" name="Rectangle 2"/>
          <p:cNvSpPr/>
          <p:nvPr/>
        </p:nvSpPr>
        <p:spPr>
          <a:xfrm>
            <a:off x="724619" y="1682151"/>
            <a:ext cx="10567358" cy="4293483"/>
          </a:xfrm>
          <a:prstGeom prst="rect">
            <a:avLst/>
          </a:prstGeom>
        </p:spPr>
        <p:txBody>
          <a:bodyPr wrap="square">
            <a:spAutoFit/>
          </a:bodyPr>
          <a:lstStyle/>
          <a:p>
            <a:pPr marL="285750" indent="-285750">
              <a:buFont typeface="Arial" panose="020B0604020202020204" pitchFamily="34" charset="0"/>
              <a:buChar char="•"/>
            </a:pPr>
            <a:r>
              <a:rPr lang="en-GB" sz="1500" b="1" dirty="0"/>
              <a:t>Stop and search:</a:t>
            </a:r>
          </a:p>
          <a:p>
            <a:pPr marL="742950" lvl="1" indent="-285750">
              <a:buFont typeface="Arial" panose="020B0604020202020204" pitchFamily="34" charset="0"/>
              <a:buChar char="•"/>
            </a:pPr>
            <a:r>
              <a:rPr lang="en-GB" sz="1500" dirty="0"/>
              <a:t>Black people are nine times more likely to be stopped and searched by police than white people under ‘reasonable suspicion’ powers </a:t>
            </a:r>
          </a:p>
          <a:p>
            <a:pPr marL="742950" lvl="1" indent="-285750">
              <a:buFont typeface="Arial" panose="020B0604020202020204" pitchFamily="34" charset="0"/>
              <a:buChar char="•"/>
            </a:pPr>
            <a:r>
              <a:rPr lang="en-GB" sz="1500" dirty="0"/>
              <a:t>18 times more likely under section 60 Criminal Justice and Public Order Act 1994</a:t>
            </a:r>
          </a:p>
          <a:p>
            <a:pPr lvl="1"/>
            <a:endParaRPr lang="en-GB" sz="1500" dirty="0"/>
          </a:p>
          <a:p>
            <a:pPr marL="285750" indent="-285750">
              <a:buFont typeface="Arial" panose="020B0604020202020204" pitchFamily="34" charset="0"/>
              <a:buChar char="•"/>
            </a:pPr>
            <a:r>
              <a:rPr lang="en-GB" sz="1500" b="1" dirty="0"/>
              <a:t>Arrests:</a:t>
            </a:r>
          </a:p>
          <a:p>
            <a:pPr marL="742950" lvl="1" indent="-285750">
              <a:buFont typeface="Arial" panose="020B0604020202020204" pitchFamily="34" charset="0"/>
              <a:buChar char="•"/>
            </a:pPr>
            <a:r>
              <a:rPr lang="en-GB" sz="1500" dirty="0"/>
              <a:t>Black men are three times more likely to be arrested that white men</a:t>
            </a:r>
          </a:p>
          <a:p>
            <a:pPr marL="742950" lvl="1" indent="-285750">
              <a:buFont typeface="Arial" panose="020B0604020202020204" pitchFamily="34" charset="0"/>
              <a:buChar char="•"/>
            </a:pPr>
            <a:r>
              <a:rPr lang="en-GB" sz="1500" dirty="0"/>
              <a:t>Mixed race men were more than two times more likely to be arrested than white men</a:t>
            </a:r>
          </a:p>
          <a:p>
            <a:pPr marL="742950" lvl="1" indent="-285750">
              <a:buFont typeface="Arial" panose="020B0604020202020204" pitchFamily="34" charset="0"/>
              <a:buChar char="•"/>
            </a:pPr>
            <a:r>
              <a:rPr lang="en-GB" sz="1500" dirty="0"/>
              <a:t>Both black and mixed race women were more than two times more likely to be arrested than white women</a:t>
            </a:r>
          </a:p>
          <a:p>
            <a:pPr marL="742950" lvl="1" indent="-285750">
              <a:buFont typeface="Arial" panose="020B0604020202020204" pitchFamily="34" charset="0"/>
              <a:buChar char="•"/>
            </a:pPr>
            <a:endParaRPr lang="en-GB" sz="1500" dirty="0"/>
          </a:p>
          <a:p>
            <a:pPr marL="285750" indent="-285750">
              <a:buFont typeface="Arial" panose="020B0604020202020204" pitchFamily="34" charset="0"/>
              <a:buChar char="•"/>
            </a:pPr>
            <a:r>
              <a:rPr lang="en-GB" sz="1500" b="1" dirty="0"/>
              <a:t>Use of force:</a:t>
            </a:r>
          </a:p>
          <a:p>
            <a:pPr marL="742950" lvl="1" indent="-285750">
              <a:buFont typeface="Arial" panose="020B0604020202020204" pitchFamily="34" charset="0"/>
              <a:buChar char="•"/>
            </a:pPr>
            <a:r>
              <a:rPr lang="en-GB" sz="1500" dirty="0"/>
              <a:t>Black people experienced 12% of use-of-force incidents in 2017-18, despite accounting for 3.3% of the population, according to the 2011 census.</a:t>
            </a:r>
          </a:p>
          <a:p>
            <a:pPr marL="742950" lvl="1" indent="-285750">
              <a:buFont typeface="Arial" panose="020B0604020202020204" pitchFamily="34" charset="0"/>
              <a:buChar char="•"/>
            </a:pPr>
            <a:r>
              <a:rPr lang="en-GB" sz="1500" dirty="0"/>
              <a:t>A higher proportion of incidents where police used firearms (26%) and those where officers used Tasers (20%). </a:t>
            </a:r>
          </a:p>
          <a:p>
            <a:pPr marL="742950" lvl="1" indent="-285750">
              <a:buFont typeface="Arial" panose="020B0604020202020204" pitchFamily="34" charset="0"/>
              <a:buChar char="•"/>
            </a:pPr>
            <a:endParaRPr lang="en-GB" sz="1500" dirty="0"/>
          </a:p>
          <a:p>
            <a:pPr marL="285750" indent="-285750">
              <a:buFont typeface="Arial" panose="020B0604020202020204" pitchFamily="34" charset="0"/>
              <a:buChar char="•"/>
            </a:pPr>
            <a:r>
              <a:rPr lang="en-GB" sz="1500" b="1" dirty="0"/>
              <a:t>Deaths in police custody:</a:t>
            </a:r>
          </a:p>
          <a:p>
            <a:pPr marL="742950" lvl="1" indent="-285750">
              <a:buFont typeface="Arial" panose="020B0604020202020204" pitchFamily="34" charset="0"/>
              <a:buChar char="•"/>
            </a:pPr>
            <a:r>
              <a:rPr lang="en-GB" sz="1500" dirty="0"/>
              <a:t>Black people are more than twice as likely as white people to die in police custody.</a:t>
            </a:r>
          </a:p>
          <a:p>
            <a:pPr lvl="1"/>
            <a:endParaRPr lang="en-GB" dirty="0"/>
          </a:p>
        </p:txBody>
      </p:sp>
    </p:spTree>
    <p:extLst>
      <p:ext uri="{BB962C8B-B14F-4D97-AF65-F5344CB8AC3E}">
        <p14:creationId xmlns:p14="http://schemas.microsoft.com/office/powerpoint/2010/main" val="542553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Challenging discrimination</a:t>
            </a:r>
          </a:p>
        </p:txBody>
      </p:sp>
      <p:sp>
        <p:nvSpPr>
          <p:cNvPr id="3" name="Rectangle 2"/>
          <p:cNvSpPr/>
          <p:nvPr/>
        </p:nvSpPr>
        <p:spPr>
          <a:xfrm>
            <a:off x="724619" y="1682151"/>
            <a:ext cx="10567358" cy="2677656"/>
          </a:xfrm>
          <a:prstGeom prst="rect">
            <a:avLst/>
          </a:prstGeom>
        </p:spPr>
        <p:txBody>
          <a:bodyPr wrap="square">
            <a:spAutoFit/>
          </a:bodyPr>
          <a:lstStyle/>
          <a:p>
            <a:pPr marL="723900" indent="-723900">
              <a:lnSpc>
                <a:spcPct val="200000"/>
              </a:lnSpc>
              <a:buFont typeface="Arial" panose="020B0604020202020204" pitchFamily="34" charset="0"/>
              <a:buChar char="•"/>
            </a:pPr>
            <a:r>
              <a:rPr lang="en-GB" sz="2400" dirty="0"/>
              <a:t>Police complaints</a:t>
            </a:r>
          </a:p>
          <a:p>
            <a:pPr marL="723900" indent="-723900">
              <a:lnSpc>
                <a:spcPct val="200000"/>
              </a:lnSpc>
              <a:buFont typeface="Arial" panose="020B0604020202020204" pitchFamily="34" charset="0"/>
              <a:buChar char="•"/>
            </a:pPr>
            <a:r>
              <a:rPr lang="en-GB" sz="2400" dirty="0"/>
              <a:t>Private law actions</a:t>
            </a:r>
          </a:p>
          <a:p>
            <a:pPr marL="723900" indent="-723900">
              <a:lnSpc>
                <a:spcPct val="200000"/>
              </a:lnSpc>
              <a:buFont typeface="Arial" panose="020B0604020202020204" pitchFamily="34" charset="0"/>
              <a:buChar char="•"/>
            </a:pPr>
            <a:r>
              <a:rPr lang="en-GB" sz="2400" dirty="0"/>
              <a:t>Public law actions</a:t>
            </a:r>
          </a:p>
          <a:p>
            <a:endParaRPr lang="en-GB" sz="2400" dirty="0"/>
          </a:p>
        </p:txBody>
      </p:sp>
    </p:spTree>
    <p:extLst>
      <p:ext uri="{BB962C8B-B14F-4D97-AF65-F5344CB8AC3E}">
        <p14:creationId xmlns:p14="http://schemas.microsoft.com/office/powerpoint/2010/main" val="134523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Deadlines</a:t>
            </a:r>
          </a:p>
        </p:txBody>
      </p:sp>
      <p:sp>
        <p:nvSpPr>
          <p:cNvPr id="3" name="Rectangle 2"/>
          <p:cNvSpPr/>
          <p:nvPr/>
        </p:nvSpPr>
        <p:spPr>
          <a:xfrm>
            <a:off x="724619" y="1682151"/>
            <a:ext cx="10567358" cy="3539430"/>
          </a:xfrm>
          <a:prstGeom prst="rect">
            <a:avLst/>
          </a:prstGeom>
        </p:spPr>
        <p:txBody>
          <a:bodyPr wrap="square">
            <a:spAutoFit/>
          </a:bodyPr>
          <a:lstStyle/>
          <a:p>
            <a:pPr fontAlgn="base"/>
            <a:r>
              <a:rPr lang="en-GB" sz="2400" dirty="0"/>
              <a:t>No time limit on making a complaint</a:t>
            </a:r>
          </a:p>
          <a:p>
            <a:pPr fontAlgn="base"/>
            <a:endParaRPr lang="en-GB" sz="2400" dirty="0"/>
          </a:p>
          <a:p>
            <a:pPr fontAlgn="base"/>
            <a:r>
              <a:rPr lang="en-GB" sz="2400" b="1" dirty="0"/>
              <a:t>BUT </a:t>
            </a:r>
            <a:r>
              <a:rPr lang="en-GB" sz="2400" dirty="0"/>
              <a:t>“</a:t>
            </a:r>
            <a:r>
              <a:rPr lang="en-GB" sz="2400" i="1" dirty="0"/>
              <a:t>If more than </a:t>
            </a:r>
            <a:r>
              <a:rPr lang="en-GB" sz="2400" b="1" i="1" dirty="0"/>
              <a:t>12 months </a:t>
            </a:r>
            <a:r>
              <a:rPr lang="en-GB" sz="2400" i="1" dirty="0"/>
              <a:t>have passed between the incident (or latest incident) and the date of your complaint, then the appropriate authority may not investigate it. If you are making a complaint more than 12 months after the incident you should explain the reason for the delay. However, explaining your reasons does not guarantee that the complaint will be investigated</a:t>
            </a:r>
            <a:r>
              <a:rPr lang="en-GB" sz="2400" dirty="0"/>
              <a:t>” (https://policeconduct.gov.uk/7-there-time-limit-making-complaint)</a:t>
            </a:r>
          </a:p>
          <a:p>
            <a:br>
              <a:rPr lang="en-GB" sz="1600" dirty="0"/>
            </a:br>
            <a:endParaRPr lang="en-GB" sz="1600" dirty="0"/>
          </a:p>
        </p:txBody>
      </p:sp>
    </p:spTree>
    <p:extLst>
      <p:ext uri="{BB962C8B-B14F-4D97-AF65-F5344CB8AC3E}">
        <p14:creationId xmlns:p14="http://schemas.microsoft.com/office/powerpoint/2010/main" val="271729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The Standards of Professional Behaviour </a:t>
            </a:r>
          </a:p>
        </p:txBody>
      </p:sp>
      <p:sp>
        <p:nvSpPr>
          <p:cNvPr id="3" name="Rectangle 2"/>
          <p:cNvSpPr/>
          <p:nvPr/>
        </p:nvSpPr>
        <p:spPr>
          <a:xfrm>
            <a:off x="724619" y="1682151"/>
            <a:ext cx="10567358" cy="4278094"/>
          </a:xfrm>
          <a:prstGeom prst="rect">
            <a:avLst/>
          </a:prstGeom>
        </p:spPr>
        <p:txBody>
          <a:bodyPr wrap="square">
            <a:spAutoFit/>
          </a:bodyPr>
          <a:lstStyle/>
          <a:p>
            <a:r>
              <a:rPr lang="en-GB" sz="1600" b="1" dirty="0"/>
              <a:t>The Standards of Professional Behaviour </a:t>
            </a:r>
            <a:r>
              <a:rPr lang="en-GB" sz="1600" dirty="0"/>
              <a:t>(Schedule 2, Police (Conduct) Regulations 2020)</a:t>
            </a:r>
          </a:p>
          <a:p>
            <a:endParaRPr lang="en-GB" sz="1600" dirty="0"/>
          </a:p>
          <a:p>
            <a:r>
              <a:rPr lang="en-GB" sz="1600" u="sng" dirty="0"/>
              <a:t>1. Honesty and Integrity </a:t>
            </a:r>
          </a:p>
          <a:p>
            <a:r>
              <a:rPr lang="en-GB" sz="1600" dirty="0"/>
              <a:t>Police officers are honest, act with integrity and do not compromise </a:t>
            </a:r>
            <a:r>
              <a:rPr lang="en-GB" sz="1600" b="1" dirty="0"/>
              <a:t>or abuse their position</a:t>
            </a:r>
            <a:r>
              <a:rPr lang="en-GB" sz="1600" dirty="0"/>
              <a:t>. </a:t>
            </a:r>
          </a:p>
          <a:p>
            <a:endParaRPr lang="en-GB" sz="1600" dirty="0"/>
          </a:p>
          <a:p>
            <a:r>
              <a:rPr lang="en-GB" sz="1600" u="sng" dirty="0"/>
              <a:t>2. Authority, Respect and Courtesy </a:t>
            </a:r>
          </a:p>
          <a:p>
            <a:r>
              <a:rPr lang="en-GB" sz="1600" dirty="0"/>
              <a:t>Police officers act with self-control and </a:t>
            </a:r>
            <a:r>
              <a:rPr lang="en-GB" sz="1600" b="1" dirty="0"/>
              <a:t>tolerance</a:t>
            </a:r>
            <a:r>
              <a:rPr lang="en-GB" sz="1600" dirty="0"/>
              <a:t>, treating members of the public and colleagues </a:t>
            </a:r>
            <a:r>
              <a:rPr lang="en-GB" sz="1600" b="1" dirty="0"/>
              <a:t>with respect and courtesy</a:t>
            </a:r>
            <a:r>
              <a:rPr lang="en-GB" sz="1600" dirty="0"/>
              <a:t>. </a:t>
            </a:r>
          </a:p>
          <a:p>
            <a:r>
              <a:rPr lang="en-GB" sz="1600" dirty="0"/>
              <a:t>Police officers do not abuse their powers or authority and respect </a:t>
            </a:r>
            <a:r>
              <a:rPr lang="en-GB" sz="1600" b="1" dirty="0"/>
              <a:t>the rights of all individuals</a:t>
            </a:r>
            <a:r>
              <a:rPr lang="en-GB" sz="1600" dirty="0"/>
              <a:t>. </a:t>
            </a:r>
          </a:p>
          <a:p>
            <a:endParaRPr lang="en-GB" sz="1600" dirty="0"/>
          </a:p>
          <a:p>
            <a:r>
              <a:rPr lang="en-GB" sz="1600" u="sng" dirty="0"/>
              <a:t>3. Equality and Diversity </a:t>
            </a:r>
          </a:p>
          <a:p>
            <a:r>
              <a:rPr lang="en-GB" sz="1600" dirty="0"/>
              <a:t>Police officers act with fairness and impartiality. They </a:t>
            </a:r>
            <a:r>
              <a:rPr lang="en-GB" sz="1600" b="1" dirty="0"/>
              <a:t>do not discriminate unlawfully or unfairly</a:t>
            </a:r>
            <a:r>
              <a:rPr lang="en-GB" sz="1600" dirty="0"/>
              <a:t>. </a:t>
            </a:r>
          </a:p>
          <a:p>
            <a:r>
              <a:rPr lang="en-GB" sz="1600" dirty="0"/>
              <a:t>…</a:t>
            </a:r>
          </a:p>
          <a:p>
            <a:r>
              <a:rPr lang="en-GB" sz="1600" u="sng" dirty="0"/>
              <a:t>10. Challenging and Reporting Improper Conduct </a:t>
            </a:r>
          </a:p>
          <a:p>
            <a:r>
              <a:rPr lang="en-GB" sz="1600" dirty="0"/>
              <a:t>Police officers </a:t>
            </a:r>
            <a:r>
              <a:rPr lang="en-GB" sz="1600" b="1" dirty="0"/>
              <a:t>report, challenge or take action against the conduct of colleagues</a:t>
            </a:r>
            <a:r>
              <a:rPr lang="en-GB" sz="1600" dirty="0"/>
              <a:t> which has fallen below the Standards of Professional Behaviour. </a:t>
            </a:r>
          </a:p>
          <a:p>
            <a:endParaRPr lang="en-GB" sz="1600" dirty="0"/>
          </a:p>
        </p:txBody>
      </p:sp>
    </p:spTree>
    <p:extLst>
      <p:ext uri="{BB962C8B-B14F-4D97-AF65-F5344CB8AC3E}">
        <p14:creationId xmlns:p14="http://schemas.microsoft.com/office/powerpoint/2010/main" val="411306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Categorising complaints</a:t>
            </a:r>
          </a:p>
        </p:txBody>
      </p:sp>
      <p:sp>
        <p:nvSpPr>
          <p:cNvPr id="3" name="Rectangle 2"/>
          <p:cNvSpPr/>
          <p:nvPr/>
        </p:nvSpPr>
        <p:spPr>
          <a:xfrm>
            <a:off x="724619" y="1682151"/>
            <a:ext cx="10567358" cy="5632311"/>
          </a:xfrm>
          <a:prstGeom prst="rect">
            <a:avLst/>
          </a:prstGeom>
        </p:spPr>
        <p:txBody>
          <a:bodyPr wrap="square">
            <a:spAutoFit/>
          </a:bodyPr>
          <a:lstStyle/>
          <a:p>
            <a:r>
              <a:rPr lang="en-GB" dirty="0"/>
              <a:t>Complaints can be made to either the local force or the Independent Office for Police Conduct (IOPC)</a:t>
            </a:r>
            <a:br>
              <a:rPr lang="en-GB" dirty="0"/>
            </a:br>
            <a:endParaRPr lang="en-GB" dirty="0"/>
          </a:p>
          <a:p>
            <a:r>
              <a:rPr lang="en-GB" dirty="0"/>
              <a:t>Complaints vs recordable conduct matters:</a:t>
            </a:r>
          </a:p>
          <a:p>
            <a:pPr marL="285750" indent="-285750">
              <a:buFont typeface="Arial" panose="020B0604020202020204" pitchFamily="34" charset="0"/>
              <a:buChar char="•"/>
            </a:pPr>
            <a:r>
              <a:rPr lang="en-GB" dirty="0"/>
              <a:t>A recordable conduct matter is “</a:t>
            </a:r>
            <a:r>
              <a:rPr lang="en-GB" i="1" dirty="0"/>
              <a:t>any matter which is not and </a:t>
            </a:r>
            <a:r>
              <a:rPr lang="en-GB" b="1" i="1" dirty="0"/>
              <a:t>has not been the subject of a complaint</a:t>
            </a:r>
            <a:r>
              <a:rPr lang="en-GB" i="1" dirty="0"/>
              <a:t>, where there is an indication (whether from the circumstances or otherwise) that a person serving with the police may have committed a </a:t>
            </a:r>
            <a:r>
              <a:rPr lang="en-GB" b="1" i="1" dirty="0"/>
              <a:t>criminal offence </a:t>
            </a:r>
            <a:r>
              <a:rPr lang="en-GB" i="1" dirty="0"/>
              <a:t>or </a:t>
            </a:r>
            <a:r>
              <a:rPr lang="en-GB" b="1" i="1" dirty="0"/>
              <a:t>behaved in a manner which would justify disciplinary proceedings</a:t>
            </a:r>
            <a:r>
              <a:rPr lang="en-GB" dirty="0"/>
              <a:t>” (Section 12, Police Reform Act 2002)</a:t>
            </a:r>
          </a:p>
          <a:p>
            <a:pPr marL="285750" indent="-285750">
              <a:buFont typeface="Arial" panose="020B0604020202020204" pitchFamily="34" charset="0"/>
              <a:buChar char="•"/>
            </a:pPr>
            <a:endParaRPr lang="en-GB" dirty="0"/>
          </a:p>
          <a:p>
            <a:r>
              <a:rPr lang="en-GB" dirty="0"/>
              <a:t>Mandatory referrals to the IOPC:</a:t>
            </a:r>
          </a:p>
          <a:p>
            <a:pPr lvl="1"/>
            <a:r>
              <a:rPr lang="en-GB" dirty="0"/>
              <a:t>Complaints alleging “</a:t>
            </a:r>
            <a:r>
              <a:rPr lang="en-GB" i="1" dirty="0"/>
              <a:t>a criminal offence or behaviour which is liable to lead to disciplinary proceedings and which, in either case, was </a:t>
            </a:r>
            <a:r>
              <a:rPr lang="en-GB" b="1" i="1" dirty="0"/>
              <a:t>aggravated by discriminatory behaviour on the grounds of a person's race</a:t>
            </a:r>
            <a:r>
              <a:rPr lang="en-GB" i="1" dirty="0"/>
              <a:t>…</a:t>
            </a:r>
            <a:r>
              <a:rPr lang="en-GB" dirty="0"/>
              <a:t>” (Regulation 4, Police (Complaints and Misconduct) Regulations 2020)</a:t>
            </a:r>
          </a:p>
          <a:p>
            <a:br>
              <a:rPr lang="en-GB" dirty="0"/>
            </a:b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168862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Categorising complaints (cont.)</a:t>
            </a:r>
          </a:p>
        </p:txBody>
      </p:sp>
      <p:sp>
        <p:nvSpPr>
          <p:cNvPr id="3" name="Rectangle 2"/>
          <p:cNvSpPr/>
          <p:nvPr/>
        </p:nvSpPr>
        <p:spPr>
          <a:xfrm>
            <a:off x="724619" y="1682151"/>
            <a:ext cx="10567358" cy="3508653"/>
          </a:xfrm>
          <a:prstGeom prst="rect">
            <a:avLst/>
          </a:prstGeom>
        </p:spPr>
        <p:txBody>
          <a:bodyPr wrap="square">
            <a:spAutoFit/>
          </a:bodyPr>
          <a:lstStyle/>
          <a:p>
            <a:r>
              <a:rPr lang="en-GB" dirty="0"/>
              <a:t>“</a:t>
            </a:r>
            <a:r>
              <a:rPr lang="en-GB" i="1" dirty="0"/>
              <a:t>… disciplinary proceedings are intended to deal with </a:t>
            </a:r>
            <a:r>
              <a:rPr lang="en-GB" b="1" i="1" dirty="0"/>
              <a:t>serious breaches </a:t>
            </a:r>
            <a:r>
              <a:rPr lang="en-GB" i="1" dirty="0"/>
              <a:t>of </a:t>
            </a:r>
            <a:r>
              <a:rPr lang="en-GB" dirty="0"/>
              <a:t>[the Standards of Professional Behaviour]</a:t>
            </a:r>
            <a:r>
              <a:rPr lang="en-GB" i="1" dirty="0"/>
              <a:t> that would damage public confidence in policing and have the potential to bring the reputation of the police force concerned or the service as a whole into disrepute such that a formal sanction would be appropriate if the allegation or matter were found proven</a:t>
            </a:r>
            <a:r>
              <a:rPr lang="en-GB" dirty="0"/>
              <a:t>.” (</a:t>
            </a:r>
            <a:r>
              <a:rPr lang="en-GB" i="1" dirty="0"/>
              <a:t>para 4.34 Home Office Statutory Guidance on Professional Standards, Performance and Integrity in Policing</a:t>
            </a:r>
            <a:r>
              <a:rPr lang="en-GB" dirty="0"/>
              <a:t>)</a:t>
            </a:r>
          </a:p>
          <a:p>
            <a:pPr lvl="1"/>
            <a:endParaRPr lang="en-GB" dirty="0"/>
          </a:p>
          <a:p>
            <a:pPr lvl="1"/>
            <a:endParaRPr lang="en-GB" dirty="0"/>
          </a:p>
          <a:p>
            <a:r>
              <a:rPr lang="en-GB" dirty="0"/>
              <a:t>Modes of investigation:</a:t>
            </a:r>
          </a:p>
          <a:p>
            <a:pPr marL="285750" indent="-285750">
              <a:buFont typeface="Arial" panose="020B0604020202020204" pitchFamily="34" charset="0"/>
              <a:buChar char="•"/>
            </a:pPr>
            <a:r>
              <a:rPr lang="en-GB" dirty="0"/>
              <a:t>Local investigation </a:t>
            </a:r>
          </a:p>
          <a:p>
            <a:pPr marL="285750" indent="-285750">
              <a:buFont typeface="Arial" panose="020B0604020202020204" pitchFamily="34" charset="0"/>
              <a:buChar char="•"/>
            </a:pPr>
            <a:r>
              <a:rPr lang="en-GB" dirty="0"/>
              <a:t>Directed investigation, or </a:t>
            </a:r>
          </a:p>
          <a:p>
            <a:pPr marL="285750" indent="-285750">
              <a:buFont typeface="Arial" panose="020B0604020202020204" pitchFamily="34" charset="0"/>
              <a:buChar char="•"/>
            </a:pPr>
            <a:r>
              <a:rPr lang="en-GB" dirty="0"/>
              <a:t>Independent investigation </a:t>
            </a:r>
          </a:p>
          <a:p>
            <a:endParaRPr lang="en-GB" sz="2400" dirty="0"/>
          </a:p>
        </p:txBody>
      </p:sp>
    </p:spTree>
    <p:extLst>
      <p:ext uri="{BB962C8B-B14F-4D97-AF65-F5344CB8AC3E}">
        <p14:creationId xmlns:p14="http://schemas.microsoft.com/office/powerpoint/2010/main" val="244899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What does the investigation decide?</a:t>
            </a:r>
          </a:p>
        </p:txBody>
      </p:sp>
      <p:sp>
        <p:nvSpPr>
          <p:cNvPr id="3" name="Rectangle 2"/>
          <p:cNvSpPr/>
          <p:nvPr/>
        </p:nvSpPr>
        <p:spPr>
          <a:xfrm>
            <a:off x="724619" y="1682151"/>
            <a:ext cx="10567358" cy="3908762"/>
          </a:xfrm>
          <a:prstGeom prst="rect">
            <a:avLst/>
          </a:prstGeom>
        </p:spPr>
        <p:txBody>
          <a:bodyPr wrap="square">
            <a:spAutoFit/>
          </a:bodyPr>
          <a:lstStyle/>
          <a:p>
            <a:r>
              <a:rPr lang="en-GB" dirty="0"/>
              <a:t>Where ‘special procedures’ are engaged:</a:t>
            </a:r>
          </a:p>
          <a:p>
            <a:endParaRPr lang="en-GB" dirty="0"/>
          </a:p>
          <a:p>
            <a:pPr marL="285750" indent="-285750">
              <a:buFont typeface="Arial" panose="020B0604020202020204" pitchFamily="34" charset="0"/>
              <a:buChar char="•"/>
            </a:pPr>
            <a:r>
              <a:rPr lang="en-GB" dirty="0"/>
              <a:t>Whether any person to whose conduct the investigation has related has </a:t>
            </a:r>
            <a:r>
              <a:rPr lang="en-GB" b="1" dirty="0"/>
              <a:t>a case to answer </a:t>
            </a:r>
            <a:r>
              <a:rPr lang="en-GB" dirty="0"/>
              <a:t>in respect of misconduct, gross misconduct or has no case to answer; </a:t>
            </a:r>
          </a:p>
          <a:p>
            <a:pPr marL="285750" indent="-285750">
              <a:buFont typeface="Arial" panose="020B0604020202020204" pitchFamily="34" charset="0"/>
              <a:buChar char="•"/>
            </a:pPr>
            <a:r>
              <a:rPr lang="en-GB" dirty="0"/>
              <a:t>Whether or not any such person’s </a:t>
            </a:r>
            <a:r>
              <a:rPr lang="en-GB" b="1" dirty="0"/>
              <a:t>performance </a:t>
            </a:r>
            <a:r>
              <a:rPr lang="en-GB" dirty="0"/>
              <a:t>was unsatisfactory; </a:t>
            </a:r>
          </a:p>
          <a:p>
            <a:pPr marL="285750" indent="-285750">
              <a:buFont typeface="Arial" panose="020B0604020202020204" pitchFamily="34" charset="0"/>
              <a:buChar char="•"/>
            </a:pPr>
            <a:r>
              <a:rPr lang="en-GB" dirty="0"/>
              <a:t>Whether or not any matter which was the subject of the investigation should be referred to be dealt with under the </a:t>
            </a:r>
            <a:r>
              <a:rPr lang="en-GB" b="1" dirty="0"/>
              <a:t>Reflective Practice Review Process </a:t>
            </a:r>
          </a:p>
          <a:p>
            <a:r>
              <a:rPr lang="en-GB" sz="1400" dirty="0"/>
              <a:t>(Regulation 27, Police (Complaints and Misconduct) Regulations 2020)</a:t>
            </a:r>
          </a:p>
          <a:p>
            <a:endParaRPr lang="en-GB" dirty="0"/>
          </a:p>
          <a:p>
            <a:r>
              <a:rPr lang="en-GB" dirty="0"/>
              <a:t>Special procedures must be engaged where there is an indication that the subject of the investigation may have committed a criminal offence or behaved in a manner that would justify the bringing of disciplinary proceedings</a:t>
            </a:r>
          </a:p>
          <a:p>
            <a:r>
              <a:rPr lang="en-GB" sz="1400" dirty="0"/>
              <a:t>(Paragraph 19A, Schedule 3, Police Reform Act 2002)</a:t>
            </a:r>
          </a:p>
          <a:p>
            <a:pPr lvl="1"/>
            <a:endParaRPr lang="en-GB" dirty="0"/>
          </a:p>
        </p:txBody>
      </p:sp>
    </p:spTree>
    <p:extLst>
      <p:ext uri="{BB962C8B-B14F-4D97-AF65-F5344CB8AC3E}">
        <p14:creationId xmlns:p14="http://schemas.microsoft.com/office/powerpoint/2010/main" val="65450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police complaints system: How should complaints be investigated?</a:t>
            </a:r>
          </a:p>
        </p:txBody>
      </p:sp>
      <p:sp>
        <p:nvSpPr>
          <p:cNvPr id="3" name="Rectangle 2"/>
          <p:cNvSpPr/>
          <p:nvPr/>
        </p:nvSpPr>
        <p:spPr>
          <a:xfrm>
            <a:off x="724619" y="1682151"/>
            <a:ext cx="10567358" cy="4524315"/>
          </a:xfrm>
          <a:prstGeom prst="rect">
            <a:avLst/>
          </a:prstGeom>
        </p:spPr>
        <p:txBody>
          <a:bodyPr wrap="square">
            <a:spAutoFit/>
          </a:bodyPr>
          <a:lstStyle/>
          <a:p>
            <a:r>
              <a:rPr lang="en-GB" dirty="0"/>
              <a:t>“</a:t>
            </a:r>
            <a:r>
              <a:rPr lang="en-GB" i="1" dirty="0"/>
              <a:t>3.2 The </a:t>
            </a:r>
            <a:r>
              <a:rPr lang="en-GB" b="1" i="1" dirty="0"/>
              <a:t>reasonable and proportionate handling </a:t>
            </a:r>
            <a:r>
              <a:rPr lang="en-GB" i="1" dirty="0"/>
              <a:t>of complaints and other matters is necessary to ensure both public confidence in the complaints system, and the system’s efficient and effective operation</a:t>
            </a:r>
            <a:r>
              <a:rPr lang="en-GB" dirty="0"/>
              <a:t>.”</a:t>
            </a:r>
          </a:p>
          <a:p>
            <a:endParaRPr lang="en-GB" dirty="0"/>
          </a:p>
          <a:p>
            <a:r>
              <a:rPr lang="en-GB" dirty="0"/>
              <a:t>“</a:t>
            </a:r>
            <a:r>
              <a:rPr lang="en-GB" i="1" dirty="0"/>
              <a:t>3.5</a:t>
            </a:r>
            <a:r>
              <a:rPr lang="en-GB" b="1" i="1" dirty="0"/>
              <a:t> </a:t>
            </a:r>
            <a:r>
              <a:rPr lang="en-GB" i="1" dirty="0"/>
              <a:t>This means doing </a:t>
            </a:r>
            <a:r>
              <a:rPr lang="en-GB" b="1" i="1" dirty="0"/>
              <a:t>what is appropriate in the circumstances</a:t>
            </a:r>
            <a:r>
              <a:rPr lang="en-GB" i="1" dirty="0"/>
              <a:t>, taking into account the facts of the matter and the context in which it has been raised, within the framework of legislation and guidance. It means weighing up </a:t>
            </a:r>
            <a:r>
              <a:rPr lang="en-GB" b="1" i="1" dirty="0"/>
              <a:t>the matter’s seriousness and its potential for learning, against the efficient use of policing resources</a:t>
            </a:r>
            <a:r>
              <a:rPr lang="en-GB" i="1" dirty="0"/>
              <a:t>, to determine the extent and nature of the matter’s handling and outcome. Considering the matter’s seriousness should involve due regard to the nature of the incident, any actual or potential impact on, or harm to, individual(s), communities or the wider public and the potential impact on confidence in the police and in the police complaints system. A reasonable and proportionate response includes providing </a:t>
            </a:r>
            <a:r>
              <a:rPr lang="en-GB" b="1" i="1" dirty="0"/>
              <a:t>a clear and evidence-based rationale for any decisions taken</a:t>
            </a:r>
            <a:r>
              <a:rPr lang="en-GB" i="1" dirty="0"/>
              <a:t>.</a:t>
            </a:r>
            <a:r>
              <a:rPr lang="en-GB" dirty="0"/>
              <a:t>” (IOPC Statutory Guidance, 2020)</a:t>
            </a:r>
          </a:p>
          <a:p>
            <a:endParaRPr lang="en-GB" dirty="0"/>
          </a:p>
          <a:p>
            <a:endParaRPr lang="en-GB" dirty="0"/>
          </a:p>
          <a:p>
            <a:pPr lvl="1"/>
            <a:endParaRPr lang="en-GB" dirty="0"/>
          </a:p>
        </p:txBody>
      </p:sp>
    </p:spTree>
    <p:extLst>
      <p:ext uri="{BB962C8B-B14F-4D97-AF65-F5344CB8AC3E}">
        <p14:creationId xmlns:p14="http://schemas.microsoft.com/office/powerpoint/2010/main" val="81202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MS_OFFICEID" val="Sheffield"/>
  <p:tag name="TMS_CULTUREID" val="en-GB"/>
  <p:tag name="TMS_BUSINESSUNITID" val=""/>
  <p:tag name="TMS_TEMPLATE_ID" val="Widescreen"/>
  <p:tag name="DOCUMENTREFERENCE" val=" "/>
  <p:tag name="DOCUMENTREFERENCEVERSION" val="-"/>
  <p:tag name="CLIENTMATTER" val="-"/>
</p:tagLst>
</file>

<file path=ppt/theme/theme1.xml><?xml version="1.0" encoding="utf-8"?>
<a:theme xmlns:a="http://schemas.openxmlformats.org/drawingml/2006/main" name="Irwin Mitchell 16x9">
  <a:themeElements>
    <a:clrScheme name="Irwin Mitchell 4">
      <a:dk1>
        <a:srgbClr val="293063"/>
      </a:dk1>
      <a:lt1>
        <a:sysClr val="window" lastClr="FFFFFF"/>
      </a:lt1>
      <a:dk2>
        <a:srgbClr val="A11B67"/>
      </a:dk2>
      <a:lt2>
        <a:srgbClr val="FFFFFF"/>
      </a:lt2>
      <a:accent1>
        <a:srgbClr val="293063"/>
      </a:accent1>
      <a:accent2>
        <a:srgbClr val="A11B67"/>
      </a:accent2>
      <a:accent3>
        <a:srgbClr val="ECA12D"/>
      </a:accent3>
      <a:accent4>
        <a:srgbClr val="17B3B4"/>
      </a:accent4>
      <a:accent5>
        <a:srgbClr val="FFBDD6"/>
      </a:accent5>
      <a:accent6>
        <a:srgbClr val="2C95D7"/>
      </a:accent6>
      <a:hlink>
        <a:srgbClr val="17B3B4"/>
      </a:hlink>
      <a:folHlink>
        <a:srgbClr val="17B3B4"/>
      </a:folHlink>
    </a:clrScheme>
    <a:fontScheme name="Irwin Mitchell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285750" indent="-285750">
          <a:lnSpc>
            <a:spcPct val="90000"/>
          </a:lnSpc>
          <a:spcAft>
            <a:spcPts val="400"/>
          </a:spcAft>
          <a:buFont typeface="Arial" panose="020B0604020202020204" pitchFamily="34" charset="0"/>
          <a:buChar cha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285750" indent="-285750">
          <a:lnSpc>
            <a:spcPct val="90000"/>
          </a:lnSpc>
          <a:spcAft>
            <a:spcPts val="400"/>
          </a:spcAft>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Irwin Mitchell template 16x9 ntv12" id="{AB1C015F-884C-4557-8650-C70A16C30114}" vid="{DA4A8CD3-6EC5-4AC2-8999-EA2CC890D7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7363</TotalTime>
  <Words>1877</Words>
  <Application>Microsoft Office PowerPoint</Application>
  <PresentationFormat>Widescreen</PresentationFormat>
  <Paragraphs>168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Irwin Mitchell 16x9</vt:lpstr>
      <vt:lpstr>PLP Access to Justice South West:  Challenging race discrimination in policing</vt:lpstr>
      <vt:lpstr>The problem</vt:lpstr>
      <vt:lpstr>Challenging discrimination</vt:lpstr>
      <vt:lpstr>The police complaints system: Deadlines</vt:lpstr>
      <vt:lpstr>The police complaints system: The Standards of Professional Behaviour </vt:lpstr>
      <vt:lpstr>The police complaints system: Categorising complaints</vt:lpstr>
      <vt:lpstr>The police complaints system: Categorising complaints (cont.)</vt:lpstr>
      <vt:lpstr>The police complaints system: What does the investigation decide?</vt:lpstr>
      <vt:lpstr>The police complaints system: How should complaints be investigated?</vt:lpstr>
      <vt:lpstr>The police complaints system:   IPCC [sic] guidelines for handling allegations of discrimination (2015)</vt:lpstr>
      <vt:lpstr>The police complaints system:   IPCC guidelines for handling allegations of discrimination (2015) – cont</vt:lpstr>
      <vt:lpstr>Making the most of a police complaint</vt:lpstr>
      <vt:lpstr>Private law claims</vt:lpstr>
      <vt:lpstr>Funding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www.neiltomlinson.com</dc:creator>
  <cp:lastModifiedBy>Rinku Yunusa</cp:lastModifiedBy>
  <cp:revision>182</cp:revision>
  <dcterms:created xsi:type="dcterms:W3CDTF">2019-07-16T08:38:17Z</dcterms:created>
  <dcterms:modified xsi:type="dcterms:W3CDTF">2021-01-27T19:16:35Z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Reference">
    <vt:lpwstr/>
  </property>
  <property fmtid="{D5CDD505-2E9C-101B-9397-08002B2CF9AE}" pid="3" name="DocumentReferenceVersion">
    <vt:lpwstr/>
  </property>
  <property fmtid="{D5CDD505-2E9C-101B-9397-08002B2CF9AE}" pid="4" name="ClientMatter">
    <vt:lpwstr/>
  </property>
  <property fmtid="{D5CDD505-2E9C-101B-9397-08002B2CF9AE}" pid="5" name="ClientName">
    <vt:lpwstr/>
  </property>
  <property fmtid="{D5CDD505-2E9C-101B-9397-08002B2CF9AE}" pid="6" name="MatterName">
    <vt:lpwstr/>
  </property>
</Properties>
</file>