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4"/>
  </p:sldMasterIdLst>
  <p:sldIdLst>
    <p:sldId id="256" r:id="rId5"/>
    <p:sldId id="258" r:id="rId6"/>
    <p:sldId id="260" r:id="rId7"/>
    <p:sldId id="262" r:id="rId8"/>
    <p:sldId id="273" r:id="rId9"/>
    <p:sldId id="261" r:id="rId10"/>
    <p:sldId id="275" r:id="rId11"/>
    <p:sldId id="263" r:id="rId12"/>
    <p:sldId id="27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270"/>
    <a:srgbClr val="EC87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908FC12-7BF2-4AE2-9FC0-D2EFA0703475}" type="datetimeFigureOut">
              <a:rPr lang="en-GB" smtClean="0"/>
              <a:t>26/01/2021</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5A286A6B-E8DF-4F65-BA4C-2FF2305FF834}" type="slidenum">
              <a:rPr lang="en-GB" smtClean="0"/>
              <a:t>‹#›</a:t>
            </a:fld>
            <a:endParaRPr lang="en-GB"/>
          </a:p>
        </p:txBody>
      </p:sp>
    </p:spTree>
    <p:extLst>
      <p:ext uri="{BB962C8B-B14F-4D97-AF65-F5344CB8AC3E}">
        <p14:creationId xmlns:p14="http://schemas.microsoft.com/office/powerpoint/2010/main" val="3434475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8FC12-7BF2-4AE2-9FC0-D2EFA0703475}"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286A6B-E8DF-4F65-BA4C-2FF2305FF834}" type="slidenum">
              <a:rPr lang="en-GB" smtClean="0"/>
              <a:t>‹#›</a:t>
            </a:fld>
            <a:endParaRPr lang="en-GB"/>
          </a:p>
        </p:txBody>
      </p:sp>
    </p:spTree>
    <p:extLst>
      <p:ext uri="{BB962C8B-B14F-4D97-AF65-F5344CB8AC3E}">
        <p14:creationId xmlns:p14="http://schemas.microsoft.com/office/powerpoint/2010/main" val="138806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8FC12-7BF2-4AE2-9FC0-D2EFA0703475}"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286A6B-E8DF-4F65-BA4C-2FF2305FF834}" type="slidenum">
              <a:rPr lang="en-GB" smtClean="0"/>
              <a:t>‹#›</a:t>
            </a:fld>
            <a:endParaRPr lang="en-GB"/>
          </a:p>
        </p:txBody>
      </p:sp>
    </p:spTree>
    <p:extLst>
      <p:ext uri="{BB962C8B-B14F-4D97-AF65-F5344CB8AC3E}">
        <p14:creationId xmlns:p14="http://schemas.microsoft.com/office/powerpoint/2010/main" val="1393152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8FC12-7BF2-4AE2-9FC0-D2EFA0703475}"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286A6B-E8DF-4F65-BA4C-2FF2305FF834}" type="slidenum">
              <a:rPr lang="en-GB" smtClean="0"/>
              <a:t>‹#›</a:t>
            </a:fld>
            <a:endParaRPr lang="en-GB"/>
          </a:p>
        </p:txBody>
      </p:sp>
    </p:spTree>
    <p:extLst>
      <p:ext uri="{BB962C8B-B14F-4D97-AF65-F5344CB8AC3E}">
        <p14:creationId xmlns:p14="http://schemas.microsoft.com/office/powerpoint/2010/main" val="1078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08FC12-7BF2-4AE2-9FC0-D2EFA0703475}"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286A6B-E8DF-4F65-BA4C-2FF2305FF834}" type="slidenum">
              <a:rPr lang="en-GB" smtClean="0"/>
              <a:t>‹#›</a:t>
            </a:fld>
            <a:endParaRPr lang="en-GB"/>
          </a:p>
        </p:txBody>
      </p:sp>
    </p:spTree>
    <p:extLst>
      <p:ext uri="{BB962C8B-B14F-4D97-AF65-F5344CB8AC3E}">
        <p14:creationId xmlns:p14="http://schemas.microsoft.com/office/powerpoint/2010/main" val="40341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08FC12-7BF2-4AE2-9FC0-D2EFA0703475}"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286A6B-E8DF-4F65-BA4C-2FF2305FF834}" type="slidenum">
              <a:rPr lang="en-GB" smtClean="0"/>
              <a:t>‹#›</a:t>
            </a:fld>
            <a:endParaRPr lang="en-GB"/>
          </a:p>
        </p:txBody>
      </p:sp>
    </p:spTree>
    <p:extLst>
      <p:ext uri="{BB962C8B-B14F-4D97-AF65-F5344CB8AC3E}">
        <p14:creationId xmlns:p14="http://schemas.microsoft.com/office/powerpoint/2010/main" val="3150459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08FC12-7BF2-4AE2-9FC0-D2EFA0703475}" type="datetimeFigureOut">
              <a:rPr lang="en-GB" smtClean="0"/>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286A6B-E8DF-4F65-BA4C-2FF2305FF834}" type="slidenum">
              <a:rPr lang="en-GB" smtClean="0"/>
              <a:t>‹#›</a:t>
            </a:fld>
            <a:endParaRPr lang="en-GB"/>
          </a:p>
        </p:txBody>
      </p:sp>
    </p:spTree>
    <p:extLst>
      <p:ext uri="{BB962C8B-B14F-4D97-AF65-F5344CB8AC3E}">
        <p14:creationId xmlns:p14="http://schemas.microsoft.com/office/powerpoint/2010/main" val="3277191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08FC12-7BF2-4AE2-9FC0-D2EFA0703475}" type="datetimeFigureOut">
              <a:rPr lang="en-GB" smtClean="0"/>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286A6B-E8DF-4F65-BA4C-2FF2305FF834}" type="slidenum">
              <a:rPr lang="en-GB" smtClean="0"/>
              <a:t>‹#›</a:t>
            </a:fld>
            <a:endParaRPr lang="en-GB"/>
          </a:p>
        </p:txBody>
      </p:sp>
    </p:spTree>
    <p:extLst>
      <p:ext uri="{BB962C8B-B14F-4D97-AF65-F5344CB8AC3E}">
        <p14:creationId xmlns:p14="http://schemas.microsoft.com/office/powerpoint/2010/main" val="119129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8FC12-7BF2-4AE2-9FC0-D2EFA0703475}" type="datetimeFigureOut">
              <a:rPr lang="en-GB" smtClean="0"/>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286A6B-E8DF-4F65-BA4C-2FF2305FF834}" type="slidenum">
              <a:rPr lang="en-GB" smtClean="0"/>
              <a:t>‹#›</a:t>
            </a:fld>
            <a:endParaRPr lang="en-GB"/>
          </a:p>
        </p:txBody>
      </p:sp>
    </p:spTree>
    <p:extLst>
      <p:ext uri="{BB962C8B-B14F-4D97-AF65-F5344CB8AC3E}">
        <p14:creationId xmlns:p14="http://schemas.microsoft.com/office/powerpoint/2010/main" val="107753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7908FC12-7BF2-4AE2-9FC0-D2EFA0703475}"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A286A6B-E8DF-4F65-BA4C-2FF2305FF834}" type="slidenum">
              <a:rPr lang="en-GB" smtClean="0"/>
              <a:t>‹#›</a:t>
            </a:fld>
            <a:endParaRPr lang="en-GB"/>
          </a:p>
        </p:txBody>
      </p:sp>
    </p:spTree>
    <p:extLst>
      <p:ext uri="{BB962C8B-B14F-4D97-AF65-F5344CB8AC3E}">
        <p14:creationId xmlns:p14="http://schemas.microsoft.com/office/powerpoint/2010/main" val="3485663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908FC12-7BF2-4AE2-9FC0-D2EFA0703475}" type="datetimeFigureOut">
              <a:rPr lang="en-GB" smtClean="0"/>
              <a:t>26/01/2021</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5A286A6B-E8DF-4F65-BA4C-2FF2305FF834}" type="slidenum">
              <a:rPr lang="en-GB" smtClean="0"/>
              <a:t>‹#›</a:t>
            </a:fld>
            <a:endParaRPr lang="en-GB"/>
          </a:p>
        </p:txBody>
      </p:sp>
    </p:spTree>
    <p:extLst>
      <p:ext uri="{BB962C8B-B14F-4D97-AF65-F5344CB8AC3E}">
        <p14:creationId xmlns:p14="http://schemas.microsoft.com/office/powerpoint/2010/main" val="235451154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908FC12-7BF2-4AE2-9FC0-D2EFA0703475}" type="datetimeFigureOut">
              <a:rPr lang="en-GB" smtClean="0"/>
              <a:t>26/01/2021</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5A286A6B-E8DF-4F65-BA4C-2FF2305FF834}" type="slidenum">
              <a:rPr lang="en-GB" smtClean="0"/>
              <a:t>‹#›</a:t>
            </a:fld>
            <a:endParaRPr lang="en-GB"/>
          </a:p>
        </p:txBody>
      </p:sp>
    </p:spTree>
    <p:extLst>
      <p:ext uri="{BB962C8B-B14F-4D97-AF65-F5344CB8AC3E}">
        <p14:creationId xmlns:p14="http://schemas.microsoft.com/office/powerpoint/2010/main" val="3906584066"/>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hoebe.Clapham@justice.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bailii.org/ew/cases/EWHC/Admin/2020/3140.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9000">
              <a:srgbClr val="EC8705"/>
            </a:gs>
            <a:gs pos="100000">
              <a:srgbClr val="174270"/>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latin typeface="Arial" panose="020B0604020202020204" pitchFamily="34" charset="0"/>
                <a:cs typeface="Arial" panose="020B0604020202020204" pitchFamily="34" charset="0"/>
              </a:rPr>
              <a:t>The Means Test Review</a:t>
            </a:r>
            <a:endParaRPr lang="en-GB"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77500" lnSpcReduction="20000"/>
          </a:bodyPr>
          <a:lstStyle/>
          <a:p>
            <a:r>
              <a:rPr lang="en-US" dirty="0">
                <a:solidFill>
                  <a:schemeClr val="tx2"/>
                </a:solidFill>
              </a:rPr>
              <a:t>Kate Pasfield</a:t>
            </a:r>
          </a:p>
          <a:p>
            <a:r>
              <a:rPr lang="en-US" dirty="0">
                <a:solidFill>
                  <a:schemeClr val="tx2"/>
                </a:solidFill>
              </a:rPr>
              <a:t>Director of Legal Aid Policy &amp;</a:t>
            </a:r>
          </a:p>
          <a:p>
            <a:r>
              <a:rPr lang="en-US" dirty="0">
                <a:solidFill>
                  <a:schemeClr val="tx2"/>
                </a:solidFill>
              </a:rPr>
              <a:t>Members Services</a:t>
            </a:r>
          </a:p>
          <a:p>
            <a:r>
              <a:rPr lang="en-US" dirty="0">
                <a:solidFill>
                  <a:schemeClr val="tx2"/>
                </a:solidFill>
              </a:rPr>
              <a:t>Legal Aid Practitioners Group</a:t>
            </a:r>
            <a:endParaRPr lang="en-GB" dirty="0">
              <a:solidFill>
                <a:schemeClr val="tx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7559" y="495313"/>
            <a:ext cx="4292082" cy="2537136"/>
          </a:xfrm>
          <a:prstGeom prst="rect">
            <a:avLst/>
          </a:prstGeom>
        </p:spPr>
      </p:pic>
    </p:spTree>
    <p:extLst>
      <p:ext uri="{BB962C8B-B14F-4D97-AF65-F5344CB8AC3E}">
        <p14:creationId xmlns:p14="http://schemas.microsoft.com/office/powerpoint/2010/main" val="878261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99533"/>
            <a:ext cx="10607039" cy="772314"/>
          </a:xfrm>
        </p:spPr>
        <p:txBody>
          <a:bodyPr>
            <a:normAutofit/>
          </a:bodyPr>
          <a:lstStyle/>
          <a:p>
            <a:r>
              <a:rPr lang="en-US" sz="2800" dirty="0"/>
              <a:t>LAA stats on provider numbers</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397587"/>
              </p:ext>
            </p:extLst>
          </p:nvPr>
        </p:nvGraphicFramePr>
        <p:xfrm>
          <a:off x="676275" y="2314400"/>
          <a:ext cx="10753725" cy="3161063"/>
        </p:xfrm>
        <a:graphic>
          <a:graphicData uri="http://schemas.openxmlformats.org/drawingml/2006/table">
            <a:tbl>
              <a:tblPr/>
              <a:tblGrid>
                <a:gridCol w="1000864">
                  <a:extLst>
                    <a:ext uri="{9D8B030D-6E8A-4147-A177-3AD203B41FA5}">
                      <a16:colId xmlns:a16="http://schemas.microsoft.com/office/drawing/2014/main" val="699973102"/>
                    </a:ext>
                  </a:extLst>
                </a:gridCol>
                <a:gridCol w="455949">
                  <a:extLst>
                    <a:ext uri="{9D8B030D-6E8A-4147-A177-3AD203B41FA5}">
                      <a16:colId xmlns:a16="http://schemas.microsoft.com/office/drawing/2014/main" val="3181865478"/>
                    </a:ext>
                  </a:extLst>
                </a:gridCol>
                <a:gridCol w="455949">
                  <a:extLst>
                    <a:ext uri="{9D8B030D-6E8A-4147-A177-3AD203B41FA5}">
                      <a16:colId xmlns:a16="http://schemas.microsoft.com/office/drawing/2014/main" val="921072561"/>
                    </a:ext>
                  </a:extLst>
                </a:gridCol>
                <a:gridCol w="455949">
                  <a:extLst>
                    <a:ext uri="{9D8B030D-6E8A-4147-A177-3AD203B41FA5}">
                      <a16:colId xmlns:a16="http://schemas.microsoft.com/office/drawing/2014/main" val="2180714811"/>
                    </a:ext>
                  </a:extLst>
                </a:gridCol>
                <a:gridCol w="455949">
                  <a:extLst>
                    <a:ext uri="{9D8B030D-6E8A-4147-A177-3AD203B41FA5}">
                      <a16:colId xmlns:a16="http://schemas.microsoft.com/office/drawing/2014/main" val="4263326975"/>
                    </a:ext>
                  </a:extLst>
                </a:gridCol>
                <a:gridCol w="455949">
                  <a:extLst>
                    <a:ext uri="{9D8B030D-6E8A-4147-A177-3AD203B41FA5}">
                      <a16:colId xmlns:a16="http://schemas.microsoft.com/office/drawing/2014/main" val="2653245286"/>
                    </a:ext>
                  </a:extLst>
                </a:gridCol>
                <a:gridCol w="455949">
                  <a:extLst>
                    <a:ext uri="{9D8B030D-6E8A-4147-A177-3AD203B41FA5}">
                      <a16:colId xmlns:a16="http://schemas.microsoft.com/office/drawing/2014/main" val="4129698630"/>
                    </a:ext>
                  </a:extLst>
                </a:gridCol>
                <a:gridCol w="455949">
                  <a:extLst>
                    <a:ext uri="{9D8B030D-6E8A-4147-A177-3AD203B41FA5}">
                      <a16:colId xmlns:a16="http://schemas.microsoft.com/office/drawing/2014/main" val="716438877"/>
                    </a:ext>
                  </a:extLst>
                </a:gridCol>
                <a:gridCol w="455949">
                  <a:extLst>
                    <a:ext uri="{9D8B030D-6E8A-4147-A177-3AD203B41FA5}">
                      <a16:colId xmlns:a16="http://schemas.microsoft.com/office/drawing/2014/main" val="3576876886"/>
                    </a:ext>
                  </a:extLst>
                </a:gridCol>
                <a:gridCol w="455949">
                  <a:extLst>
                    <a:ext uri="{9D8B030D-6E8A-4147-A177-3AD203B41FA5}">
                      <a16:colId xmlns:a16="http://schemas.microsoft.com/office/drawing/2014/main" val="725497158"/>
                    </a:ext>
                  </a:extLst>
                </a:gridCol>
                <a:gridCol w="845174">
                  <a:extLst>
                    <a:ext uri="{9D8B030D-6E8A-4147-A177-3AD203B41FA5}">
                      <a16:colId xmlns:a16="http://schemas.microsoft.com/office/drawing/2014/main" val="4114945905"/>
                    </a:ext>
                  </a:extLst>
                </a:gridCol>
                <a:gridCol w="878536">
                  <a:extLst>
                    <a:ext uri="{9D8B030D-6E8A-4147-A177-3AD203B41FA5}">
                      <a16:colId xmlns:a16="http://schemas.microsoft.com/office/drawing/2014/main" val="1876601784"/>
                    </a:ext>
                  </a:extLst>
                </a:gridCol>
                <a:gridCol w="455949">
                  <a:extLst>
                    <a:ext uri="{9D8B030D-6E8A-4147-A177-3AD203B41FA5}">
                      <a16:colId xmlns:a16="http://schemas.microsoft.com/office/drawing/2014/main" val="3223569584"/>
                    </a:ext>
                  </a:extLst>
                </a:gridCol>
                <a:gridCol w="455949">
                  <a:extLst>
                    <a:ext uri="{9D8B030D-6E8A-4147-A177-3AD203B41FA5}">
                      <a16:colId xmlns:a16="http://schemas.microsoft.com/office/drawing/2014/main" val="3245659108"/>
                    </a:ext>
                  </a:extLst>
                </a:gridCol>
                <a:gridCol w="455949">
                  <a:extLst>
                    <a:ext uri="{9D8B030D-6E8A-4147-A177-3AD203B41FA5}">
                      <a16:colId xmlns:a16="http://schemas.microsoft.com/office/drawing/2014/main" val="523412614"/>
                    </a:ext>
                  </a:extLst>
                </a:gridCol>
                <a:gridCol w="455949">
                  <a:extLst>
                    <a:ext uri="{9D8B030D-6E8A-4147-A177-3AD203B41FA5}">
                      <a16:colId xmlns:a16="http://schemas.microsoft.com/office/drawing/2014/main" val="4220896602"/>
                    </a:ext>
                  </a:extLst>
                </a:gridCol>
                <a:gridCol w="455949">
                  <a:extLst>
                    <a:ext uri="{9D8B030D-6E8A-4147-A177-3AD203B41FA5}">
                      <a16:colId xmlns:a16="http://schemas.microsoft.com/office/drawing/2014/main" val="2527787786"/>
                    </a:ext>
                  </a:extLst>
                </a:gridCol>
                <a:gridCol w="455949">
                  <a:extLst>
                    <a:ext uri="{9D8B030D-6E8A-4147-A177-3AD203B41FA5}">
                      <a16:colId xmlns:a16="http://schemas.microsoft.com/office/drawing/2014/main" val="1345866110"/>
                    </a:ext>
                  </a:extLst>
                </a:gridCol>
                <a:gridCol w="455949">
                  <a:extLst>
                    <a:ext uri="{9D8B030D-6E8A-4147-A177-3AD203B41FA5}">
                      <a16:colId xmlns:a16="http://schemas.microsoft.com/office/drawing/2014/main" val="2289966031"/>
                    </a:ext>
                  </a:extLst>
                </a:gridCol>
                <a:gridCol w="733967">
                  <a:extLst>
                    <a:ext uri="{9D8B030D-6E8A-4147-A177-3AD203B41FA5}">
                      <a16:colId xmlns:a16="http://schemas.microsoft.com/office/drawing/2014/main" val="870080250"/>
                    </a:ext>
                  </a:extLst>
                </a:gridCol>
              </a:tblGrid>
              <a:tr h="175151">
                <a:tc gridSpan="2">
                  <a:txBody>
                    <a:bodyPr/>
                    <a:lstStyle/>
                    <a:p>
                      <a:pPr algn="l" fontAlgn="b"/>
                      <a:r>
                        <a:rPr lang="en-GB" sz="1000" b="1" i="1" u="none" strike="noStrike" dirty="0">
                          <a:solidFill>
                            <a:srgbClr val="000000"/>
                          </a:solidFill>
                          <a:effectLst/>
                          <a:latin typeface="Calibri" panose="020F0502020204030204" pitchFamily="34" charset="0"/>
                        </a:rPr>
                        <a:t>Number of Providers : </a:t>
                      </a: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8341" marR="8341" marT="8341"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6320560"/>
                  </a:ext>
                </a:extLst>
              </a:tr>
              <a:tr h="475410">
                <a:tc>
                  <a:txBody>
                    <a:bodyPr/>
                    <a:lstStyle/>
                    <a:p>
                      <a:pPr algn="l" fontAlgn="ctr"/>
                      <a:r>
                        <a:rPr lang="en-GB" sz="1000" b="1" i="0" u="none" strike="noStrike">
                          <a:solidFill>
                            <a:srgbClr val="000000"/>
                          </a:solidFill>
                          <a:effectLst/>
                          <a:latin typeface="Calibri" panose="020F0502020204030204" pitchFamily="34" charset="0"/>
                        </a:rPr>
                        <a:t>Category of Law</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1" i="0" u="none" strike="noStrike">
                          <a:solidFill>
                            <a:srgbClr val="000000"/>
                          </a:solidFill>
                          <a:effectLst/>
                          <a:latin typeface="Calibri" panose="020F0502020204030204" pitchFamily="34" charset="0"/>
                        </a:rPr>
                        <a:t>Dec-10</a:t>
                      </a:r>
                    </a:p>
                  </a:txBody>
                  <a:tcPr marL="8341" marR="8341" marT="834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000" b="1" i="0" u="none" strike="noStrike">
                          <a:solidFill>
                            <a:srgbClr val="000000"/>
                          </a:solidFill>
                          <a:effectLst/>
                          <a:latin typeface="Calibri" panose="020F0502020204030204" pitchFamily="34" charset="0"/>
                        </a:rPr>
                        <a:t>Apr-11</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000" b="1" i="0" u="none" strike="noStrike">
                          <a:solidFill>
                            <a:srgbClr val="000000"/>
                          </a:solidFill>
                          <a:effectLst/>
                          <a:latin typeface="Calibri" panose="020F0502020204030204" pitchFamily="34" charset="0"/>
                        </a:rPr>
                        <a:t>Apr-12</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000" b="1" i="0" u="none" strike="noStrike">
                          <a:solidFill>
                            <a:srgbClr val="000000"/>
                          </a:solidFill>
                          <a:effectLst/>
                          <a:latin typeface="Calibri" panose="020F0502020204030204" pitchFamily="34" charset="0"/>
                        </a:rPr>
                        <a:t>Apr-13</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000" b="1" i="0" u="none" strike="noStrike">
                          <a:solidFill>
                            <a:srgbClr val="000000"/>
                          </a:solidFill>
                          <a:effectLst/>
                          <a:latin typeface="Calibri" panose="020F0502020204030204" pitchFamily="34" charset="0"/>
                        </a:rPr>
                        <a:t>Apr-14</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000" b="1" i="0" u="none" strike="noStrike">
                          <a:solidFill>
                            <a:srgbClr val="000000"/>
                          </a:solidFill>
                          <a:effectLst/>
                          <a:latin typeface="Calibri" panose="020F0502020204030204" pitchFamily="34" charset="0"/>
                        </a:rPr>
                        <a:t>Apr-15</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000" b="1" i="0" u="none" strike="noStrike">
                          <a:solidFill>
                            <a:srgbClr val="000000"/>
                          </a:solidFill>
                          <a:effectLst/>
                          <a:latin typeface="Calibri" panose="020F0502020204030204" pitchFamily="34" charset="0"/>
                        </a:rPr>
                        <a:t>Apr-16</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000" b="1" i="0" u="none" strike="noStrike">
                          <a:solidFill>
                            <a:srgbClr val="000000"/>
                          </a:solidFill>
                          <a:effectLst/>
                          <a:latin typeface="Calibri" panose="020F0502020204030204" pitchFamily="34" charset="0"/>
                        </a:rPr>
                        <a:t>Apr-17</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000" b="1" i="0" u="none" strike="noStrike">
                          <a:solidFill>
                            <a:srgbClr val="000000"/>
                          </a:solidFill>
                          <a:effectLst/>
                          <a:latin typeface="Calibri" panose="020F0502020204030204" pitchFamily="34" charset="0"/>
                        </a:rPr>
                        <a:t>Apr-18</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l" fontAlgn="ctr"/>
                      <a:r>
                        <a:rPr lang="en-GB" sz="1000" b="1" i="0" u="none" strike="noStrike">
                          <a:solidFill>
                            <a:srgbClr val="000000"/>
                          </a:solidFill>
                          <a:effectLst/>
                          <a:latin typeface="Calibri" panose="020F0502020204030204" pitchFamily="34" charset="0"/>
                        </a:rPr>
                        <a:t>Start of current contract, 01/09/2018</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1" i="0" u="none" strike="noStrike">
                          <a:solidFill>
                            <a:srgbClr val="000000"/>
                          </a:solidFill>
                          <a:effectLst/>
                          <a:latin typeface="Calibri" panose="020F0502020204030204" pitchFamily="34" charset="0"/>
                        </a:rPr>
                        <a:t>% change Dec 2010 to Sep 2018</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1" i="0" u="none" strike="noStrike">
                          <a:solidFill>
                            <a:srgbClr val="000000"/>
                          </a:solidFill>
                          <a:effectLst/>
                          <a:latin typeface="Calibri" panose="020F0502020204030204" pitchFamily="34" charset="0"/>
                        </a:rPr>
                        <a:t>Apr-19</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1" i="0" u="none" strike="noStrike">
                          <a:solidFill>
                            <a:srgbClr val="000000"/>
                          </a:solidFill>
                          <a:effectLst/>
                          <a:latin typeface="Calibri" panose="020F0502020204030204" pitchFamily="34" charset="0"/>
                        </a:rPr>
                        <a:t>Apr-20</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1" i="0" u="none" strike="noStrike">
                          <a:solidFill>
                            <a:srgbClr val="000000"/>
                          </a:solidFill>
                          <a:effectLst/>
                          <a:latin typeface="Calibri" panose="020F0502020204030204" pitchFamily="34" charset="0"/>
                        </a:rPr>
                        <a:t>Sep-20</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1" i="0" u="none" strike="noStrike">
                          <a:solidFill>
                            <a:srgbClr val="000000"/>
                          </a:solidFill>
                          <a:effectLst/>
                          <a:latin typeface="Calibri" panose="020F0502020204030204" pitchFamily="34" charset="0"/>
                        </a:rPr>
                        <a:t>Oct-20</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1" i="0" u="none" strike="noStrike">
                          <a:solidFill>
                            <a:srgbClr val="000000"/>
                          </a:solidFill>
                          <a:effectLst/>
                          <a:latin typeface="Calibri" panose="020F0502020204030204" pitchFamily="34" charset="0"/>
                        </a:rPr>
                        <a:t>Nov-20</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1" i="0" u="none" strike="noStrike">
                          <a:solidFill>
                            <a:srgbClr val="000000"/>
                          </a:solidFill>
                          <a:effectLst/>
                          <a:latin typeface="Calibri" panose="020F0502020204030204" pitchFamily="34" charset="0"/>
                        </a:rPr>
                        <a:t>Dec-20</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1" i="0" u="none" strike="noStrike">
                          <a:solidFill>
                            <a:srgbClr val="000000"/>
                          </a:solidFill>
                          <a:effectLst/>
                          <a:latin typeface="Calibri" panose="020F0502020204030204" pitchFamily="34" charset="0"/>
                        </a:rPr>
                        <a:t>Jan-21*</a:t>
                      </a:r>
                    </a:p>
                  </a:txBody>
                  <a:tcPr marL="8341" marR="8341" marT="834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1" i="0" u="none" strike="noStrike">
                          <a:solidFill>
                            <a:srgbClr val="000000"/>
                          </a:solidFill>
                          <a:effectLst/>
                          <a:latin typeface="Calibri" panose="020F0502020204030204" pitchFamily="34" charset="0"/>
                        </a:rPr>
                        <a:t>% change Sep 2018 to Jan 2021</a:t>
                      </a:r>
                    </a:p>
                  </a:txBody>
                  <a:tcPr marL="8341" marR="8341" marT="834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134546072"/>
                  </a:ext>
                </a:extLst>
              </a:tr>
              <a:tr h="333621">
                <a:tc>
                  <a:txBody>
                    <a:bodyPr/>
                    <a:lstStyle/>
                    <a:p>
                      <a:pPr algn="l" fontAlgn="ctr"/>
                      <a:r>
                        <a:rPr lang="en-GB" sz="1000" b="0" i="0" u="none" strike="noStrike">
                          <a:solidFill>
                            <a:srgbClr val="000000"/>
                          </a:solidFill>
                          <a:effectLst/>
                          <a:latin typeface="Calibri" panose="020F0502020204030204" pitchFamily="34" charset="0"/>
                        </a:rPr>
                        <a:t>Claims against Public Authorities</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66</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65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63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58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54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53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65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65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64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82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80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74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74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72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72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72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72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-12%</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144887440"/>
                  </a:ext>
                </a:extLst>
              </a:tr>
              <a:tr h="166811">
                <a:tc>
                  <a:txBody>
                    <a:bodyPr/>
                    <a:lstStyle/>
                    <a:p>
                      <a:pPr algn="l" fontAlgn="ctr"/>
                      <a:r>
                        <a:rPr lang="en-GB" sz="1000" b="0" i="0" u="none" strike="noStrike">
                          <a:solidFill>
                            <a:srgbClr val="000000"/>
                          </a:solidFill>
                          <a:effectLst/>
                          <a:latin typeface="Calibri" panose="020F0502020204030204" pitchFamily="34" charset="0"/>
                        </a:rPr>
                        <a:t>Community care</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88</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87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85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83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71</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91</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87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81</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76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92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94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679569469"/>
                  </a:ext>
                </a:extLst>
              </a:tr>
              <a:tr h="166811">
                <a:tc>
                  <a:txBody>
                    <a:bodyPr/>
                    <a:lstStyle/>
                    <a:p>
                      <a:pPr algn="l" fontAlgn="ctr"/>
                      <a:r>
                        <a:rPr lang="en-GB" sz="1000" b="0" i="0" u="none" strike="noStrike">
                          <a:solidFill>
                            <a:srgbClr val="000000"/>
                          </a:solidFill>
                          <a:effectLst/>
                          <a:latin typeface="Calibri" panose="020F0502020204030204" pitchFamily="34" charset="0"/>
                        </a:rPr>
                        <a:t>Discrimination</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t"/>
                      <a:r>
                        <a:rPr lang="en-GB" sz="1000" b="0" i="0" u="none" strike="noStrike">
                          <a:solidFill>
                            <a:srgbClr val="000000"/>
                          </a:solidFill>
                          <a:effectLst/>
                          <a:latin typeface="Calibri" panose="020F0502020204030204" pitchFamily="34" charset="0"/>
                        </a:rPr>
                        <a:t> </a:t>
                      </a:r>
                    </a:p>
                  </a:txBody>
                  <a:tcPr marL="8341" marR="8341" marT="8341"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 </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872755201"/>
                  </a:ext>
                </a:extLst>
              </a:tr>
              <a:tr h="166811">
                <a:tc>
                  <a:txBody>
                    <a:bodyPr/>
                    <a:lstStyle/>
                    <a:p>
                      <a:pPr algn="l" fontAlgn="ctr"/>
                      <a:r>
                        <a:rPr lang="en-GB" sz="1000" b="0" i="0" u="none" strike="noStrike">
                          <a:solidFill>
                            <a:srgbClr val="000000"/>
                          </a:solidFill>
                          <a:effectLst/>
                          <a:latin typeface="Calibri" panose="020F0502020204030204" pitchFamily="34" charset="0"/>
                        </a:rPr>
                        <a:t>Education</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25</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25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24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t"/>
                      <a:r>
                        <a:rPr lang="en-GB" sz="1000" b="0" i="0" u="none" strike="noStrike">
                          <a:solidFill>
                            <a:srgbClr val="000000"/>
                          </a:solidFill>
                          <a:effectLst/>
                          <a:latin typeface="Calibri" panose="020F0502020204030204" pitchFamily="34" charset="0"/>
                        </a:rPr>
                        <a:t> </a:t>
                      </a:r>
                    </a:p>
                  </a:txBody>
                  <a:tcPr marL="8341" marR="8341" marT="8341" marB="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 </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700440889"/>
                  </a:ext>
                </a:extLst>
              </a:tr>
              <a:tr h="166811">
                <a:tc>
                  <a:txBody>
                    <a:bodyPr/>
                    <a:lstStyle/>
                    <a:p>
                      <a:pPr algn="l" fontAlgn="ctr"/>
                      <a:r>
                        <a:rPr lang="en-GB" sz="1000" b="0" i="0" u="none" strike="noStrike">
                          <a:solidFill>
                            <a:srgbClr val="000000"/>
                          </a:solidFill>
                          <a:effectLst/>
                          <a:latin typeface="Calibri" panose="020F0502020204030204" pitchFamily="34" charset="0"/>
                        </a:rPr>
                        <a:t>Housing &amp; Debt</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368</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367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346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368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345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323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305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286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254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286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295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265</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260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254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252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252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252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-12%</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777148855"/>
                  </a:ext>
                </a:extLst>
              </a:tr>
              <a:tr h="333621">
                <a:tc>
                  <a:txBody>
                    <a:bodyPr/>
                    <a:lstStyle/>
                    <a:p>
                      <a:pPr algn="l" fontAlgn="ctr"/>
                      <a:r>
                        <a:rPr lang="en-GB" sz="1000" b="0" i="0" u="none" strike="noStrike">
                          <a:solidFill>
                            <a:srgbClr val="000000"/>
                          </a:solidFill>
                          <a:effectLst/>
                          <a:latin typeface="Calibri" panose="020F0502020204030204" pitchFamily="34" charset="0"/>
                        </a:rPr>
                        <a:t>Immigration &amp; Asylum</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194</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199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197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239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226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199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182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166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141</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198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203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189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186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184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183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182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182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571790492"/>
                  </a:ext>
                </a:extLst>
              </a:tr>
              <a:tr h="166811">
                <a:tc>
                  <a:txBody>
                    <a:bodyPr/>
                    <a:lstStyle/>
                    <a:p>
                      <a:pPr algn="l" fontAlgn="ctr"/>
                      <a:r>
                        <a:rPr lang="en-GB" sz="1000" b="0" i="0" u="none" strike="noStrike">
                          <a:solidFill>
                            <a:srgbClr val="000000"/>
                          </a:solidFill>
                          <a:effectLst/>
                          <a:latin typeface="Calibri" panose="020F0502020204030204" pitchFamily="34" charset="0"/>
                        </a:rPr>
                        <a:t>Family</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1781</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1721</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1557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1352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1269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1211</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1160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1090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1003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1017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-43%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1029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992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986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977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974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972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971</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-5%</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871404116"/>
                  </a:ext>
                </a:extLst>
              </a:tr>
              <a:tr h="333621">
                <a:tc>
                  <a:txBody>
                    <a:bodyPr/>
                    <a:lstStyle/>
                    <a:p>
                      <a:pPr algn="l" fontAlgn="ctr"/>
                      <a:r>
                        <a:rPr lang="en-GB" sz="1000" b="0" i="0" u="none" strike="noStrike">
                          <a:solidFill>
                            <a:srgbClr val="000000"/>
                          </a:solidFill>
                          <a:effectLst/>
                          <a:latin typeface="Calibri" panose="020F0502020204030204" pitchFamily="34" charset="0"/>
                        </a:rPr>
                        <a:t>Clinical Negligence</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175</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172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169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166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156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142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107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106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100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99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-43%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100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-3%</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437657509"/>
                  </a:ext>
                </a:extLst>
              </a:tr>
              <a:tr h="166811">
                <a:tc>
                  <a:txBody>
                    <a:bodyPr/>
                    <a:lstStyle/>
                    <a:p>
                      <a:pPr algn="l" fontAlgn="ctr"/>
                      <a:r>
                        <a:rPr lang="en-GB" sz="1000" b="0" i="0" u="none" strike="noStrike">
                          <a:solidFill>
                            <a:srgbClr val="000000"/>
                          </a:solidFill>
                          <a:effectLst/>
                          <a:latin typeface="Calibri" panose="020F0502020204030204" pitchFamily="34" charset="0"/>
                        </a:rPr>
                        <a:t>Mental Health</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188</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184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172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168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160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176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169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158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147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156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156</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148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148</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144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141</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140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139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-11%</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892802590"/>
                  </a:ext>
                </a:extLst>
              </a:tr>
              <a:tr h="166811">
                <a:tc>
                  <a:txBody>
                    <a:bodyPr/>
                    <a:lstStyle/>
                    <a:p>
                      <a:pPr algn="l" fontAlgn="ctr"/>
                      <a:r>
                        <a:rPr lang="en-GB" sz="1000" b="0" i="0" u="none" strike="noStrike">
                          <a:solidFill>
                            <a:srgbClr val="000000"/>
                          </a:solidFill>
                          <a:effectLst/>
                          <a:latin typeface="Calibri" panose="020F0502020204030204" pitchFamily="34" charset="0"/>
                        </a:rPr>
                        <a:t>Public Law</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90</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90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87</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83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79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74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92</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89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84</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111</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23%</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110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100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100</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99</a:t>
                      </a:r>
                    </a:p>
                  </a:txBody>
                  <a:tcPr marL="8341" marR="8341" marT="8341"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-11%</a:t>
                      </a:r>
                    </a:p>
                  </a:txBody>
                  <a:tcPr marL="8341" marR="8341" marT="8341" marB="0" anchor="ctr">
                    <a:lnL>
                      <a:noFill/>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800816605"/>
                  </a:ext>
                </a:extLst>
              </a:tr>
              <a:tr h="175151">
                <a:tc>
                  <a:txBody>
                    <a:bodyPr/>
                    <a:lstStyle/>
                    <a:p>
                      <a:pPr algn="l" fontAlgn="ctr"/>
                      <a:r>
                        <a:rPr lang="en-GB" sz="1000" b="0" i="0" u="none" strike="noStrike">
                          <a:solidFill>
                            <a:srgbClr val="000000"/>
                          </a:solidFill>
                          <a:effectLst/>
                          <a:latin typeface="Calibri" panose="020F0502020204030204" pitchFamily="34" charset="0"/>
                        </a:rPr>
                        <a:t>Welfare Benefits</a:t>
                      </a:r>
                    </a:p>
                  </a:txBody>
                  <a:tcPr marL="8341" marR="8341" marT="8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288</a:t>
                      </a:r>
                    </a:p>
                  </a:txBody>
                  <a:tcPr marL="8341" marR="8341" marT="8341" marB="0" anchor="ctr">
                    <a:lnL w="12700" cap="flat" cmpd="sng" algn="ctr">
                      <a:solidFill>
                        <a:srgbClr val="000000"/>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288</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286</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0</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14</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15</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15</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16</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14</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51</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-82%</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ctr"/>
                      <a:r>
                        <a:rPr lang="en-GB" sz="1000" b="0" i="0" u="none" strike="noStrike">
                          <a:solidFill>
                            <a:srgbClr val="000000"/>
                          </a:solidFill>
                          <a:effectLst/>
                          <a:latin typeface="Calibri" panose="020F0502020204030204" pitchFamily="34" charset="0"/>
                        </a:rPr>
                        <a:t>52</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41</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41</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41</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41</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40</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40</a:t>
                      </a:r>
                    </a:p>
                  </a:txBody>
                  <a:tcPr marL="8341" marR="8341" marT="8341" marB="0" anchor="ctr">
                    <a:lnL>
                      <a:noFill/>
                    </a:lnL>
                    <a:lnR>
                      <a:noFill/>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en-GB" sz="1000" b="0" i="0" u="none" strike="noStrike">
                          <a:solidFill>
                            <a:srgbClr val="000000"/>
                          </a:solidFill>
                          <a:effectLst/>
                          <a:latin typeface="Calibri" panose="020F0502020204030204" pitchFamily="34" charset="0"/>
                        </a:rPr>
                        <a:t>-22%</a:t>
                      </a:r>
                    </a:p>
                  </a:txBody>
                  <a:tcPr marL="8341" marR="8341" marT="8341"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299906893"/>
                  </a:ext>
                </a:extLst>
              </a:tr>
              <a:tr h="166811">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r>
                        <a:rPr lang="en-GB" sz="1000" b="0" i="0" u="none" strike="noStrike" dirty="0">
                          <a:solidFill>
                            <a:srgbClr val="000000"/>
                          </a:solidFill>
                          <a:effectLst/>
                          <a:latin typeface="Calibri" panose="020F0502020204030204" pitchFamily="34" charset="0"/>
                        </a:rPr>
                        <a:t>* figures to 13 January</a:t>
                      </a:r>
                    </a:p>
                  </a:txBody>
                  <a:tcPr marL="8341" marR="8341" marT="8341"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extLst>
                  <a:ext uri="{0D108BD9-81ED-4DB2-BD59-A6C34878D82A}">
                    <a16:rowId xmlns:a16="http://schemas.microsoft.com/office/drawing/2014/main" val="1337174477"/>
                  </a:ext>
                </a:extLst>
              </a:tr>
            </a:tbl>
          </a:graphicData>
        </a:graphic>
      </p:graphicFrame>
    </p:spTree>
    <p:extLst>
      <p:ext uri="{BB962C8B-B14F-4D97-AF65-F5344CB8AC3E}">
        <p14:creationId xmlns:p14="http://schemas.microsoft.com/office/powerpoint/2010/main" val="94151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to feed into the means test review?</a:t>
            </a:r>
            <a:endParaRPr lang="en-GB" sz="4000" dirty="0"/>
          </a:p>
        </p:txBody>
      </p:sp>
      <p:sp>
        <p:nvSpPr>
          <p:cNvPr id="3" name="Content Placeholder 2"/>
          <p:cNvSpPr>
            <a:spLocks noGrp="1"/>
          </p:cNvSpPr>
          <p:nvPr>
            <p:ph idx="1"/>
          </p:nvPr>
        </p:nvSpPr>
        <p:spPr/>
        <p:txBody>
          <a:bodyPr/>
          <a:lstStyle/>
          <a:p>
            <a:r>
              <a:rPr lang="en-US" dirty="0"/>
              <a:t>Contact:</a:t>
            </a:r>
          </a:p>
          <a:p>
            <a:endParaRPr lang="en-US" dirty="0"/>
          </a:p>
          <a:p>
            <a:r>
              <a:rPr lang="en-US" dirty="0"/>
              <a:t>Phoebe Clapham Head of Legal Aid Means Test Review – </a:t>
            </a:r>
            <a:r>
              <a:rPr lang="en-US" dirty="0" err="1"/>
              <a:t>MoJ</a:t>
            </a:r>
            <a:endParaRPr lang="en-US" dirty="0"/>
          </a:p>
          <a:p>
            <a:r>
              <a:rPr lang="en-GB" u="sng" dirty="0">
                <a:hlinkClick r:id="rId2"/>
              </a:rPr>
              <a:t>Phoebe.Clapham@justice.gov.uk</a:t>
            </a:r>
            <a:endParaRPr lang="en-GB" u="sng" dirty="0"/>
          </a:p>
          <a:p>
            <a:endParaRPr lang="en-US" dirty="0"/>
          </a:p>
          <a:p>
            <a:r>
              <a:rPr lang="en-US" dirty="0"/>
              <a:t>kate.pasfield@lapg.co.uk</a:t>
            </a:r>
            <a:endParaRPr lang="en-GB" dirty="0"/>
          </a:p>
        </p:txBody>
      </p:sp>
    </p:spTree>
    <p:extLst>
      <p:ext uri="{BB962C8B-B14F-4D97-AF65-F5344CB8AC3E}">
        <p14:creationId xmlns:p14="http://schemas.microsoft.com/office/powerpoint/2010/main" val="156501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LAPG’S ROLE IN POLICY WORK</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GB" dirty="0">
                <a:latin typeface="Arial" panose="020B0604020202020204" pitchFamily="34" charset="0"/>
                <a:cs typeface="Arial" panose="020B0604020202020204" pitchFamily="34" charset="0"/>
              </a:rPr>
              <a:t>We work t</a:t>
            </a:r>
            <a:r>
              <a:rPr lang="en-GB" dirty="0">
                <a:effectLst/>
                <a:latin typeface="Arial" panose="020B0604020202020204" pitchFamily="34" charset="0"/>
                <a:cs typeface="Arial" panose="020B0604020202020204" pitchFamily="34" charset="0"/>
              </a:rPr>
              <a:t>o improve the delivery and administration of the legal aid scheme by engaging with the LAA on operational issues and the </a:t>
            </a:r>
            <a:r>
              <a:rPr lang="en-GB" dirty="0" err="1">
                <a:effectLst/>
                <a:latin typeface="Arial" panose="020B0604020202020204" pitchFamily="34" charset="0"/>
                <a:cs typeface="Arial" panose="020B0604020202020204" pitchFamily="34" charset="0"/>
              </a:rPr>
              <a:t>MoJ</a:t>
            </a:r>
            <a:r>
              <a:rPr lang="en-GB" dirty="0">
                <a:effectLst/>
                <a:latin typeface="Arial" panose="020B0604020202020204" pitchFamily="34" charset="0"/>
                <a:cs typeface="Arial" panose="020B0604020202020204" pitchFamily="34" charset="0"/>
              </a:rPr>
              <a:t> on the development and implementation of legal aid policy</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We are a </a:t>
            </a:r>
            <a:r>
              <a:rPr lang="en-GB" dirty="0">
                <a:effectLst/>
                <a:latin typeface="Arial" panose="020B0604020202020204" pitchFamily="34" charset="0"/>
                <a:cs typeface="Arial" panose="020B0604020202020204" pitchFamily="34" charset="0"/>
              </a:rPr>
              <a:t>statutory consultee body for the LAA</a:t>
            </a:r>
          </a:p>
          <a:p>
            <a:pPr>
              <a:buFont typeface="Wingdings" panose="05000000000000000000" pitchFamily="2" charset="2"/>
              <a:buChar char="§"/>
            </a:pPr>
            <a:r>
              <a:rPr lang="en-GB" dirty="0">
                <a:effectLst/>
                <a:latin typeface="Arial" panose="020B0604020202020204" pitchFamily="34" charset="0"/>
                <a:cs typeface="Arial" panose="020B0604020202020204" pitchFamily="34" charset="0"/>
              </a:rPr>
              <a:t>We participation in the Civil and Crime Contract Consultative Groups, the Process Efficiency Team, the Quarterly Digital &amp; Technology Meetings and numerous other informal and ad-hoc meetings and processes. </a:t>
            </a:r>
          </a:p>
          <a:p>
            <a:pPr>
              <a:buFont typeface="Wingdings" panose="05000000000000000000" pitchFamily="2" charset="2"/>
              <a:buChar char="§"/>
            </a:pPr>
            <a:r>
              <a:rPr lang="en-GB" dirty="0">
                <a:effectLst/>
                <a:latin typeface="Arial" panose="020B0604020202020204" pitchFamily="34" charset="0"/>
                <a:cs typeface="Arial" panose="020B0604020202020204" pitchFamily="34" charset="0"/>
              </a:rPr>
              <a:t>We seek to work constructively with the LAA and the </a:t>
            </a:r>
            <a:r>
              <a:rPr lang="en-GB" dirty="0" err="1">
                <a:effectLst/>
                <a:latin typeface="Arial" panose="020B0604020202020204" pitchFamily="34" charset="0"/>
                <a:cs typeface="Arial" panose="020B0604020202020204" pitchFamily="34" charset="0"/>
              </a:rPr>
              <a:t>MoJ</a:t>
            </a:r>
            <a:r>
              <a:rPr lang="en-GB" dirty="0">
                <a:effectLst/>
                <a:latin typeface="Arial" panose="020B0604020202020204" pitchFamily="34" charset="0"/>
                <a:cs typeface="Arial" panose="020B0604020202020204" pitchFamily="34" charset="0"/>
              </a:rPr>
              <a:t> as we have found that this is the most effective way of achieving meaningful change on behalf of legal aid providers.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465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737" y="214604"/>
            <a:ext cx="10772775" cy="1989780"/>
          </a:xfrm>
        </p:spPr>
        <p:txBody>
          <a:bodyPr>
            <a:normAutofit/>
          </a:bodyPr>
          <a:lstStyle/>
          <a:p>
            <a:r>
              <a:rPr lang="en-US" sz="4400" dirty="0">
                <a:effectLst/>
                <a:latin typeface="Arial" panose="020B0604020202020204" pitchFamily="34" charset="0"/>
                <a:cs typeface="Arial" panose="020B0604020202020204" pitchFamily="34" charset="0"/>
              </a:rPr>
              <a:t>Lega</a:t>
            </a:r>
            <a:r>
              <a:rPr lang="en-US" sz="4400" dirty="0">
                <a:latin typeface="Arial" panose="020B0604020202020204" pitchFamily="34" charset="0"/>
                <a:cs typeface="Arial" panose="020B0604020202020204" pitchFamily="34" charset="0"/>
              </a:rPr>
              <a:t>l Aid Means Test Review</a:t>
            </a:r>
            <a:br>
              <a:rPr lang="en-GB" dirty="0">
                <a:effectLst/>
              </a:rPr>
            </a:br>
            <a:endParaRPr lang="en-GB" dirty="0"/>
          </a:p>
        </p:txBody>
      </p:sp>
      <p:sp>
        <p:nvSpPr>
          <p:cNvPr id="3" name="Content Placeholder 2"/>
          <p:cNvSpPr>
            <a:spLocks noGrp="1"/>
          </p:cNvSpPr>
          <p:nvPr>
            <p:ph idx="1"/>
          </p:nvPr>
        </p:nvSpPr>
        <p:spPr/>
        <p:txBody>
          <a:bodyPr>
            <a:normAutofit/>
          </a:bodyPr>
          <a:lstStyle/>
          <a:p>
            <a:pPr marL="0" indent="0">
              <a:buNone/>
            </a:pPr>
            <a:r>
              <a:rPr lang="en-GB" dirty="0"/>
              <a:t>“We will conduct a review into the thresholds for legal aid entitlement, and their interaction with the wider criteria. This review will assess the effectiveness with which the means-testing arrangements appropriately protect access to justice, particularly with respect to those who are vulnerable. The review will include looking at the capital thresholds for victims of domestic violence and evidence gathered during the review of legal aid for inquests.” (</a:t>
            </a:r>
            <a:r>
              <a:rPr lang="en-GB" b="1" dirty="0"/>
              <a:t>Legal Support Action Plan, February 2019</a:t>
            </a:r>
            <a:r>
              <a:rPr lang="en-GB" dirty="0"/>
              <a:t>) </a:t>
            </a:r>
          </a:p>
          <a:p>
            <a:pPr marL="0" indent="0">
              <a:buNone/>
            </a:pPr>
            <a:r>
              <a:rPr lang="en-GB" b="1" dirty="0">
                <a:solidFill>
                  <a:srgbClr val="0070C0"/>
                </a:solidFill>
              </a:rPr>
              <a:t>Government action: We will complete a comprehensive review of the legal aid eligibility regime by Summer 2020.</a:t>
            </a:r>
            <a:endParaRPr lang="en-GB" b="1" dirty="0">
              <a:solidFill>
                <a:srgbClr val="0070C0"/>
              </a:solidFill>
              <a:effectLst/>
            </a:endParaRPr>
          </a:p>
          <a:p>
            <a:pPr marL="0" indent="0">
              <a:buNone/>
            </a:pPr>
            <a:r>
              <a:rPr lang="en-GB" dirty="0">
                <a:cs typeface="Calibri" panose="020F0502020204030204" pitchFamily="34" charset="0"/>
              </a:rPr>
              <a:t>(Planned publication date due to Covid-19 delay, with accompanying consultation: Spring 2021 and likely to come into force in </a:t>
            </a:r>
            <a:r>
              <a:rPr lang="en-GB" b="1" dirty="0">
                <a:cs typeface="Calibri" panose="020F0502020204030204" pitchFamily="34" charset="0"/>
              </a:rPr>
              <a:t>early 2022</a:t>
            </a:r>
            <a:r>
              <a:rPr lang="en-GB" dirty="0">
                <a:cs typeface="Calibri" panose="020F0502020204030204" pitchFamily="34" charset="0"/>
              </a:rPr>
              <a:t>)</a:t>
            </a:r>
          </a:p>
          <a:p>
            <a:endParaRPr lang="en-GB" dirty="0">
              <a:effectLst/>
            </a:endParaRPr>
          </a:p>
          <a:p>
            <a:endParaRPr lang="en-GB" dirty="0"/>
          </a:p>
        </p:txBody>
      </p:sp>
    </p:spTree>
    <p:extLst>
      <p:ext uri="{BB962C8B-B14F-4D97-AF65-F5344CB8AC3E}">
        <p14:creationId xmlns:p14="http://schemas.microsoft.com/office/powerpoint/2010/main" val="391265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66" y="770467"/>
            <a:ext cx="10296837" cy="592820"/>
          </a:xfrm>
        </p:spPr>
        <p:txBody>
          <a:bodyPr/>
          <a:lstStyle/>
          <a:p>
            <a:r>
              <a:rPr lang="en-US" sz="3600" dirty="0"/>
              <a:t>Eligibility for legal aid</a:t>
            </a:r>
            <a:endParaRPr lang="en-GB" sz="3600" dirty="0"/>
          </a:p>
        </p:txBody>
      </p:sp>
      <p:sp>
        <p:nvSpPr>
          <p:cNvPr id="3" name="Subtitle 2"/>
          <p:cNvSpPr>
            <a:spLocks noGrp="1"/>
          </p:cNvSpPr>
          <p:nvPr>
            <p:ph type="subTitle" idx="1"/>
          </p:nvPr>
        </p:nvSpPr>
        <p:spPr>
          <a:xfrm>
            <a:off x="1088966" y="1604357"/>
            <a:ext cx="8806747" cy="4248440"/>
          </a:xfrm>
        </p:spPr>
        <p:txBody>
          <a:bodyPr>
            <a:normAutofit/>
          </a:bodyPr>
          <a:lstStyle/>
          <a:p>
            <a:r>
              <a:rPr lang="en-GB" dirty="0"/>
              <a:t>Financial thresholds for entitlement to legal aid have not been uprated for inflation for many years. </a:t>
            </a:r>
          </a:p>
          <a:p>
            <a:r>
              <a:rPr lang="en-GB" dirty="0"/>
              <a:t>Originally, when legal aid was first introduced in 1949, 80% of the population qualified for legal aid. </a:t>
            </a:r>
          </a:p>
          <a:p>
            <a:r>
              <a:rPr lang="en-GB" dirty="0"/>
              <a:t>That proportion declined as means testing became progressively tougher.   Data suggests that now, as few as 20% of people would be entitled to legal aid based on the current means test.</a:t>
            </a:r>
          </a:p>
          <a:p>
            <a:endParaRPr lang="en-GB" dirty="0"/>
          </a:p>
        </p:txBody>
      </p:sp>
    </p:spTree>
    <p:extLst>
      <p:ext uri="{BB962C8B-B14F-4D97-AF65-F5344CB8AC3E}">
        <p14:creationId xmlns:p14="http://schemas.microsoft.com/office/powerpoint/2010/main" val="424386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5556C0C9-D8F2-4864-84A0-797399566736}"/>
              </a:ext>
            </a:extLst>
          </p:cNvPr>
          <p:cNvSpPr txBox="1">
            <a:spLocks/>
          </p:cNvSpPr>
          <p:nvPr/>
        </p:nvSpPr>
        <p:spPr>
          <a:xfrm>
            <a:off x="1676311" y="568871"/>
            <a:ext cx="7740000" cy="360000"/>
          </a:xfrm>
          <a:prstGeom prst="rect">
            <a:avLst/>
          </a:prstGeom>
        </p:spPr>
        <p:txBody>
          <a:bodyPr>
            <a:normAutofit fontScale="47500" lnSpcReduction="20000"/>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GB">
                <a:solidFill>
                  <a:srgbClr val="006666"/>
                </a:solidFill>
              </a:rPr>
              <a:t>Legal Aid Means Test Review – Scope</a:t>
            </a:r>
          </a:p>
        </p:txBody>
      </p:sp>
      <p:graphicFrame>
        <p:nvGraphicFramePr>
          <p:cNvPr id="3" name="Table 2">
            <a:extLst>
              <a:ext uri="{FF2B5EF4-FFF2-40B4-BE49-F238E27FC236}">
                <a16:creationId xmlns:a16="http://schemas.microsoft.com/office/drawing/2014/main" id="{67FA3B81-2646-45A3-8FB9-B888619A972C}"/>
              </a:ext>
            </a:extLst>
          </p:cNvPr>
          <p:cNvGraphicFramePr>
            <a:graphicFrameLocks noGrp="1"/>
          </p:cNvGraphicFramePr>
          <p:nvPr>
            <p:extLst>
              <p:ext uri="{D42A27DB-BD31-4B8C-83A1-F6EECF244321}">
                <p14:modId xmlns:p14="http://schemas.microsoft.com/office/powerpoint/2010/main" val="3105225085"/>
              </p:ext>
            </p:extLst>
          </p:nvPr>
        </p:nvGraphicFramePr>
        <p:xfrm>
          <a:off x="1451992" y="1292368"/>
          <a:ext cx="8915897" cy="4430238"/>
        </p:xfrm>
        <a:graphic>
          <a:graphicData uri="http://schemas.openxmlformats.org/drawingml/2006/table">
            <a:tbl>
              <a:tblPr firstRow="1" bandRow="1">
                <a:tableStyleId>{5C22544A-7EE6-4342-B048-85BDC9FD1C3A}</a:tableStyleId>
              </a:tblPr>
              <a:tblGrid>
                <a:gridCol w="4537157">
                  <a:extLst>
                    <a:ext uri="{9D8B030D-6E8A-4147-A177-3AD203B41FA5}">
                      <a16:colId xmlns:a16="http://schemas.microsoft.com/office/drawing/2014/main" val="3673723393"/>
                    </a:ext>
                  </a:extLst>
                </a:gridCol>
                <a:gridCol w="4378740">
                  <a:extLst>
                    <a:ext uri="{9D8B030D-6E8A-4147-A177-3AD203B41FA5}">
                      <a16:colId xmlns:a16="http://schemas.microsoft.com/office/drawing/2014/main" val="2235566063"/>
                    </a:ext>
                  </a:extLst>
                </a:gridCol>
              </a:tblGrid>
              <a:tr h="0">
                <a:tc>
                  <a:txBody>
                    <a:bodyPr/>
                    <a:lstStyle/>
                    <a:p>
                      <a:pPr algn="ctr"/>
                      <a:r>
                        <a:rPr lang="en-GB" sz="1400" b="0"/>
                        <a:t>In Scope</a:t>
                      </a:r>
                    </a:p>
                  </a:txBody>
                  <a:tcPr>
                    <a:solidFill>
                      <a:srgbClr val="006666"/>
                    </a:solidFill>
                  </a:tcPr>
                </a:tc>
                <a:tc>
                  <a:txBody>
                    <a:bodyPr/>
                    <a:lstStyle/>
                    <a:p>
                      <a:pPr algn="ctr"/>
                      <a:r>
                        <a:rPr lang="en-GB" sz="1400" b="0"/>
                        <a:t>Out of Scope</a:t>
                      </a:r>
                    </a:p>
                  </a:txBody>
                  <a:tcPr>
                    <a:solidFill>
                      <a:srgbClr val="006666"/>
                    </a:solidFill>
                  </a:tcPr>
                </a:tc>
                <a:extLst>
                  <a:ext uri="{0D108BD9-81ED-4DB2-BD59-A6C34878D82A}">
                    <a16:rowId xmlns:a16="http://schemas.microsoft.com/office/drawing/2014/main" val="1572729193"/>
                  </a:ext>
                </a:extLst>
              </a:tr>
              <a:tr h="506961">
                <a:tc>
                  <a:txBody>
                    <a:bodyPr/>
                    <a:lstStyle/>
                    <a:p>
                      <a:pPr marL="0" indent="0" algn="just">
                        <a:buNone/>
                      </a:pPr>
                      <a:r>
                        <a:rPr lang="en-GB" sz="1400" kern="1200">
                          <a:solidFill>
                            <a:schemeClr val="dk1"/>
                          </a:solidFill>
                          <a:effectLst/>
                          <a:latin typeface="+mn-lt"/>
                          <a:ea typeface="+mn-ea"/>
                          <a:cs typeface="+mn-cs"/>
                        </a:rPr>
                        <a:t>All criminal and civil legal aid schemes and Exceptional Case Funding (ECF) </a:t>
                      </a:r>
                      <a:endParaRPr lang="en-GB" sz="1400" i="1" kern="1200">
                        <a:solidFill>
                          <a:schemeClr val="dk1"/>
                        </a:solidFill>
                        <a:effectLst/>
                        <a:latin typeface="+mn-lt"/>
                        <a:ea typeface="+mn-ea"/>
                        <a:cs typeface="+mn-cs"/>
                      </a:endParaRPr>
                    </a:p>
                  </a:txBody>
                  <a:tcPr>
                    <a:solidFill>
                      <a:schemeClr val="bg1">
                        <a:lumMod val="95000"/>
                      </a:schemeClr>
                    </a:solidFill>
                  </a:tcPr>
                </a:tc>
                <a:tc>
                  <a:txBody>
                    <a:bodyPr/>
                    <a:lstStyle/>
                    <a:p>
                      <a:pPr marL="0" indent="0" algn="just">
                        <a:buFont typeface="Arial" panose="020B0604020202020204" pitchFamily="34" charset="0"/>
                        <a:buNone/>
                      </a:pPr>
                      <a:r>
                        <a:rPr lang="en-GB" sz="1400" b="0">
                          <a:solidFill>
                            <a:schemeClr val="tx1"/>
                          </a:solidFill>
                          <a:latin typeface="+mn-lt"/>
                        </a:rPr>
                        <a:t>Which issues should be in scope of LASPO</a:t>
                      </a:r>
                    </a:p>
                  </a:txBody>
                  <a:tcPr>
                    <a:solidFill>
                      <a:schemeClr val="bg1">
                        <a:lumMod val="95000"/>
                      </a:schemeClr>
                    </a:solidFill>
                  </a:tcPr>
                </a:tc>
                <a:extLst>
                  <a:ext uri="{0D108BD9-81ED-4DB2-BD59-A6C34878D82A}">
                    <a16:rowId xmlns:a16="http://schemas.microsoft.com/office/drawing/2014/main" val="2887768275"/>
                  </a:ext>
                </a:extLst>
              </a:tr>
              <a:tr h="506961">
                <a:tc>
                  <a:txBody>
                    <a:bodyPr/>
                    <a:lstStyle/>
                    <a:p>
                      <a:pPr marL="0" indent="0" algn="just">
                        <a:buNone/>
                      </a:pPr>
                      <a:r>
                        <a:rPr lang="en-GB" sz="1400" kern="1200">
                          <a:solidFill>
                            <a:schemeClr val="dk1"/>
                          </a:solidFill>
                          <a:effectLst/>
                          <a:latin typeface="+mn-lt"/>
                          <a:ea typeface="+mn-ea"/>
                          <a:cs typeface="+mn-cs"/>
                        </a:rPr>
                        <a:t>The income and capital thresholds including disregards</a:t>
                      </a:r>
                      <a:endParaRPr lang="en-GB" sz="1400" i="1" kern="1200">
                        <a:solidFill>
                          <a:schemeClr val="dk1"/>
                        </a:solidFill>
                        <a:effectLst/>
                        <a:latin typeface="+mn-lt"/>
                        <a:ea typeface="+mn-ea"/>
                        <a:cs typeface="+mn-cs"/>
                      </a:endParaRPr>
                    </a:p>
                  </a:txBody>
                  <a:tcP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a:solidFill>
                            <a:schemeClr val="dk1"/>
                          </a:solidFill>
                          <a:effectLst/>
                          <a:latin typeface="+mn-lt"/>
                          <a:ea typeface="+mn-ea"/>
                          <a:cs typeface="+mn-cs"/>
                        </a:rPr>
                        <a:t>The merits tests governing civil (including ECF) legal aid </a:t>
                      </a:r>
                      <a:endParaRPr lang="en-GB" sz="1400" b="0">
                        <a:latin typeface="+mn-lt"/>
                      </a:endParaRPr>
                    </a:p>
                  </a:txBody>
                  <a:tcPr>
                    <a:solidFill>
                      <a:schemeClr val="bg1">
                        <a:lumMod val="85000"/>
                      </a:schemeClr>
                    </a:solidFill>
                  </a:tcPr>
                </a:tc>
                <a:extLst>
                  <a:ext uri="{0D108BD9-81ED-4DB2-BD59-A6C34878D82A}">
                    <a16:rowId xmlns:a16="http://schemas.microsoft.com/office/drawing/2014/main" val="993444851"/>
                  </a:ext>
                </a:extLst>
              </a:tr>
              <a:tr h="71570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400" kern="1200">
                          <a:solidFill>
                            <a:schemeClr val="dk1"/>
                          </a:solidFill>
                          <a:effectLst/>
                          <a:latin typeface="+mn-lt"/>
                          <a:ea typeface="+mn-ea"/>
                          <a:cs typeface="+mn-cs"/>
                        </a:rPr>
                        <a:t>The calculation of Civil and Criminal Legal Aid contributions including exemptions</a:t>
                      </a:r>
                      <a:endParaRPr lang="en-GB" sz="1400" i="1" kern="1200">
                        <a:solidFill>
                          <a:schemeClr val="tx1"/>
                        </a:solidFill>
                        <a:effectLst/>
                        <a:latin typeface="+mn-lt"/>
                        <a:ea typeface="+mn-ea"/>
                        <a:cs typeface="+mn-cs"/>
                      </a:endParaRPr>
                    </a:p>
                  </a:txBody>
                  <a:tcPr>
                    <a:solidFill>
                      <a:schemeClr val="bg1">
                        <a:lumMod val="9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0">
                          <a:solidFill>
                            <a:schemeClr val="tx1"/>
                          </a:solidFill>
                          <a:latin typeface="+mn-lt"/>
                        </a:rPr>
                        <a:t>The interests of justice (merits) tests governing criminal legal aid</a:t>
                      </a:r>
                    </a:p>
                    <a:p>
                      <a:pPr marL="0" marR="0" lvl="0" indent="0" algn="just" rtl="0" eaLnBrk="1" fontAlgn="auto" latinLnBrk="0" hangingPunct="1">
                        <a:lnSpc>
                          <a:spcPct val="100000"/>
                        </a:lnSpc>
                        <a:spcBef>
                          <a:spcPts val="0"/>
                        </a:spcBef>
                        <a:spcAft>
                          <a:spcPts val="0"/>
                        </a:spcAft>
                        <a:buFont typeface="Arial" panose="020B0604020202020204" pitchFamily="34" charset="0"/>
                        <a:buNone/>
                      </a:pPr>
                      <a:endParaRPr lang="en-GB" sz="1400" b="0">
                        <a:latin typeface="+mn-lt"/>
                      </a:endParaRPr>
                    </a:p>
                  </a:txBody>
                  <a:tcPr>
                    <a:solidFill>
                      <a:schemeClr val="bg1">
                        <a:lumMod val="95000"/>
                      </a:schemeClr>
                    </a:solidFill>
                  </a:tcPr>
                </a:tc>
                <a:extLst>
                  <a:ext uri="{0D108BD9-81ED-4DB2-BD59-A6C34878D82A}">
                    <a16:rowId xmlns:a16="http://schemas.microsoft.com/office/drawing/2014/main" val="3812759814"/>
                  </a:ext>
                </a:extLst>
              </a:tr>
              <a:tr h="5069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400" kern="1200">
                          <a:solidFill>
                            <a:schemeClr val="dk1"/>
                          </a:solidFill>
                          <a:effectLst/>
                          <a:latin typeface="+mn-lt"/>
                          <a:ea typeface="+mn-ea"/>
                          <a:cs typeface="+mn-cs"/>
                        </a:rPr>
                        <a:t>Evidential requirements</a:t>
                      </a:r>
                      <a:endParaRPr lang="en-GB" sz="1400" i="1" kern="1200">
                        <a:solidFill>
                          <a:schemeClr val="dk1"/>
                        </a:solidFill>
                        <a:effectLst/>
                        <a:latin typeface="+mn-lt"/>
                        <a:ea typeface="+mn-ea"/>
                        <a:cs typeface="+mn-cs"/>
                      </a:endParaRPr>
                    </a:p>
                  </a:txBody>
                  <a:tcPr>
                    <a:solidFill>
                      <a:schemeClr val="bg1">
                        <a:lumMod val="9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0">
                          <a:solidFill>
                            <a:schemeClr val="tx1"/>
                          </a:solidFill>
                          <a:latin typeface="+mn-lt"/>
                        </a:rPr>
                        <a:t>Operational implementation (this will be delivered by LAA, HMPPS and any other operational bodies*)</a:t>
                      </a:r>
                    </a:p>
                  </a:txBody>
                  <a:tcPr>
                    <a:solidFill>
                      <a:schemeClr val="bg1">
                        <a:lumMod val="95000"/>
                      </a:schemeClr>
                    </a:solidFill>
                  </a:tcPr>
                </a:tc>
                <a:extLst>
                  <a:ext uri="{0D108BD9-81ED-4DB2-BD59-A6C34878D82A}">
                    <a16:rowId xmlns:a16="http://schemas.microsoft.com/office/drawing/2014/main" val="2190529885"/>
                  </a:ext>
                </a:extLst>
              </a:tr>
              <a:tr h="51000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400" kern="1200">
                          <a:solidFill>
                            <a:schemeClr val="dk1"/>
                          </a:solidFill>
                          <a:effectLst/>
                          <a:latin typeface="+mn-lt"/>
                          <a:ea typeface="+mn-ea"/>
                          <a:cs typeface="+mn-cs"/>
                        </a:rPr>
                        <a:t>Passporting arrangements, including in relation to Universal Credit (UC) recipients</a:t>
                      </a:r>
                      <a:endParaRPr lang="en-GB" sz="1400" i="1" u="none" kern="1200">
                        <a:solidFill>
                          <a:schemeClr val="tx1"/>
                        </a:solidFill>
                        <a:effectLst/>
                        <a:latin typeface="+mn-lt"/>
                        <a:ea typeface="+mn-ea"/>
                        <a:cs typeface="+mn-cs"/>
                      </a:endParaRPr>
                    </a:p>
                  </a:txBody>
                  <a:tcPr>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0">
                        <a:latin typeface="+mn-lt"/>
                      </a:endParaRPr>
                    </a:p>
                    <a:p>
                      <a:pPr marL="0" indent="0" algn="just">
                        <a:buFont typeface="Arial" panose="020B0604020202020204" pitchFamily="34" charset="0"/>
                        <a:buNone/>
                      </a:pPr>
                      <a:endParaRPr lang="en-GB" sz="1400" b="0">
                        <a:latin typeface="+mn-lt"/>
                      </a:endParaRPr>
                    </a:p>
                  </a:txBody>
                  <a:tcPr>
                    <a:solidFill>
                      <a:schemeClr val="bg1">
                        <a:lumMod val="85000"/>
                      </a:schemeClr>
                    </a:solidFill>
                  </a:tcPr>
                </a:tc>
                <a:extLst>
                  <a:ext uri="{0D108BD9-81ED-4DB2-BD59-A6C34878D82A}">
                    <a16:rowId xmlns:a16="http://schemas.microsoft.com/office/drawing/2014/main" val="2651692592"/>
                  </a:ext>
                </a:extLst>
              </a:tr>
              <a:tr h="616768">
                <a:tc>
                  <a:txBody>
                    <a:bodyPr/>
                    <a:lstStyle/>
                    <a:p>
                      <a:pPr algn="just"/>
                      <a:r>
                        <a:rPr lang="en-GB" sz="1400" kern="1200">
                          <a:solidFill>
                            <a:schemeClr val="dk1"/>
                          </a:solidFill>
                          <a:effectLst/>
                          <a:latin typeface="+mn-lt"/>
                          <a:ea typeface="+mn-ea"/>
                          <a:cs typeface="+mn-cs"/>
                        </a:rPr>
                        <a:t>Discretionary powers of the Director of Legal Aid Casework (DLAC) at the Legal Aid Agency </a:t>
                      </a:r>
                      <a:endParaRPr lang="en-GB" sz="1400" b="0" i="1"/>
                    </a:p>
                  </a:txBody>
                  <a:tcPr>
                    <a:solidFill>
                      <a:schemeClr val="bg1">
                        <a:lumMod val="9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0">
                        <a:latin typeface="+mn-lt"/>
                      </a:endParaRPr>
                    </a:p>
                  </a:txBody>
                  <a:tcPr>
                    <a:solidFill>
                      <a:schemeClr val="bg1">
                        <a:lumMod val="95000"/>
                      </a:schemeClr>
                    </a:solidFill>
                  </a:tcPr>
                </a:tc>
                <a:extLst>
                  <a:ext uri="{0D108BD9-81ED-4DB2-BD59-A6C34878D82A}">
                    <a16:rowId xmlns:a16="http://schemas.microsoft.com/office/drawing/2014/main" val="3174934744"/>
                  </a:ext>
                </a:extLst>
              </a:tr>
              <a:tr h="715709">
                <a:tc>
                  <a:txBody>
                    <a:bodyPr/>
                    <a:lstStyle/>
                    <a:p>
                      <a:pPr algn="just"/>
                      <a:r>
                        <a:rPr lang="en-GB" sz="1400" kern="1200">
                          <a:solidFill>
                            <a:schemeClr val="dk1"/>
                          </a:solidFill>
                          <a:effectLst/>
                          <a:latin typeface="+mn-lt"/>
                          <a:ea typeface="+mn-ea"/>
                          <a:cs typeface="+mn-cs"/>
                        </a:rPr>
                        <a:t>The rationale for determining why certain areas of legal aid provision should be means tested or non-means tested</a:t>
                      </a:r>
                      <a:endParaRPr lang="en-GB" sz="1400" b="0" i="1"/>
                    </a:p>
                  </a:txBody>
                  <a:tcPr>
                    <a:solidFill>
                      <a:schemeClr val="bg1">
                        <a:lumMod val="85000"/>
                      </a:schemeClr>
                    </a:solidFill>
                  </a:tcPr>
                </a:tc>
                <a:tc>
                  <a:txBody>
                    <a:bodyPr/>
                    <a:lstStyle/>
                    <a:p>
                      <a:pPr marL="0" indent="0" algn="just">
                        <a:buFont typeface="Arial" panose="020B0604020202020204" pitchFamily="34" charset="0"/>
                        <a:buNone/>
                      </a:pPr>
                      <a:endParaRPr lang="en-GB" sz="1400" b="0" dirty="0">
                        <a:latin typeface="+mn-lt"/>
                      </a:endParaRPr>
                    </a:p>
                  </a:txBody>
                  <a:tcPr>
                    <a:solidFill>
                      <a:schemeClr val="bg1">
                        <a:lumMod val="85000"/>
                      </a:schemeClr>
                    </a:solidFill>
                  </a:tcPr>
                </a:tc>
                <a:extLst>
                  <a:ext uri="{0D108BD9-81ED-4DB2-BD59-A6C34878D82A}">
                    <a16:rowId xmlns:a16="http://schemas.microsoft.com/office/drawing/2014/main" val="2116469245"/>
                  </a:ext>
                </a:extLst>
              </a:tr>
            </a:tbl>
          </a:graphicData>
        </a:graphic>
      </p:graphicFrame>
    </p:spTree>
    <p:extLst>
      <p:ext uri="{BB962C8B-B14F-4D97-AF65-F5344CB8AC3E}">
        <p14:creationId xmlns:p14="http://schemas.microsoft.com/office/powerpoint/2010/main" val="205321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801558" cy="434878"/>
          </a:xfrm>
        </p:spPr>
        <p:txBody>
          <a:bodyPr/>
          <a:lstStyle/>
          <a:p>
            <a:pPr algn="ctr"/>
            <a:r>
              <a:rPr lang="en-GB" sz="2000" dirty="0">
                <a:solidFill>
                  <a:srgbClr val="006666"/>
                </a:solidFill>
                <a:latin typeface="+mn-lt"/>
              </a:rPr>
              <a:t>MTR Work Streams</a:t>
            </a:r>
            <a:endParaRPr lang="en-GB" sz="2000" dirty="0">
              <a:latin typeface="+mn-lt"/>
            </a:endParaRPr>
          </a:p>
        </p:txBody>
      </p:sp>
      <p:sp>
        <p:nvSpPr>
          <p:cNvPr id="3" name="Subtitle 2"/>
          <p:cNvSpPr>
            <a:spLocks noGrp="1"/>
          </p:cNvSpPr>
          <p:nvPr>
            <p:ph type="subTitle" idx="1"/>
          </p:nvPr>
        </p:nvSpPr>
        <p:spPr>
          <a:xfrm>
            <a:off x="1047404" y="1496291"/>
            <a:ext cx="8848309" cy="4356506"/>
          </a:xfrm>
        </p:spPr>
        <p:txBody>
          <a:bodyPr>
            <a:normAutofit fontScale="62500" lnSpcReduction="20000"/>
          </a:bodyPr>
          <a:lstStyle/>
          <a:p>
            <a:pPr>
              <a:spcBef>
                <a:spcPts val="0"/>
              </a:spcBef>
              <a:spcAft>
                <a:spcPts val="800"/>
              </a:spcAft>
            </a:pPr>
            <a:r>
              <a:rPr lang="en-GB" dirty="0"/>
              <a:t>Civil legal aid		income thresholds </a:t>
            </a:r>
          </a:p>
          <a:p>
            <a:pPr>
              <a:spcBef>
                <a:spcPts val="0"/>
              </a:spcBef>
              <a:spcAft>
                <a:spcPts val="800"/>
              </a:spcAft>
            </a:pPr>
            <a:r>
              <a:rPr lang="en-GB" dirty="0"/>
              <a:t>			capital thresholds </a:t>
            </a:r>
          </a:p>
          <a:p>
            <a:pPr>
              <a:spcBef>
                <a:spcPts val="0"/>
              </a:spcBef>
              <a:spcAft>
                <a:spcPts val="800"/>
              </a:spcAft>
            </a:pPr>
            <a:r>
              <a:rPr lang="en-GB" dirty="0"/>
              <a:t>Criminal legal aid		income thresholds at the Crown Court and Magistrates 			Court</a:t>
            </a:r>
          </a:p>
          <a:p>
            <a:pPr>
              <a:spcBef>
                <a:spcPts val="0"/>
              </a:spcBef>
              <a:spcAft>
                <a:spcPts val="800"/>
              </a:spcAft>
            </a:pPr>
            <a:r>
              <a:rPr lang="en-GB" dirty="0"/>
              <a:t>Contributions		income and capital contributions for both criminal and 			civil legal aid</a:t>
            </a:r>
          </a:p>
          <a:p>
            <a:pPr>
              <a:spcBef>
                <a:spcPts val="0"/>
              </a:spcBef>
              <a:spcAft>
                <a:spcPts val="800"/>
              </a:spcAft>
            </a:pPr>
            <a:r>
              <a:rPr lang="en-GB" dirty="0" err="1"/>
              <a:t>Passporting</a:t>
            </a:r>
            <a:r>
              <a:rPr lang="en-GB" dirty="0"/>
              <a:t> 		which means-tested benefits recipients should be 				“</a:t>
            </a:r>
            <a:r>
              <a:rPr lang="en-GB" dirty="0" err="1"/>
              <a:t>passported</a:t>
            </a:r>
            <a:r>
              <a:rPr lang="en-GB" dirty="0"/>
              <a:t>” through the income test; whether to 				reinstate capital </a:t>
            </a:r>
            <a:r>
              <a:rPr lang="en-GB" dirty="0" err="1"/>
              <a:t>passporting</a:t>
            </a:r>
            <a:endParaRPr lang="en-GB" dirty="0"/>
          </a:p>
          <a:p>
            <a:pPr>
              <a:spcBef>
                <a:spcPts val="0"/>
              </a:spcBef>
              <a:spcAft>
                <a:spcPts val="800"/>
              </a:spcAft>
            </a:pPr>
            <a:r>
              <a:rPr lang="en-GB" dirty="0"/>
              <a:t>Non-means tested	some areas of legal aid are non-means tested due to 				potential seriousness; look at rationale and potential 				changes</a:t>
            </a:r>
          </a:p>
          <a:p>
            <a:pPr>
              <a:spcBef>
                <a:spcPts val="0"/>
              </a:spcBef>
              <a:spcAft>
                <a:spcPts val="800"/>
              </a:spcAft>
            </a:pPr>
            <a:r>
              <a:rPr lang="en-GB" dirty="0"/>
              <a:t>Disregards		some types of income and capital are disregarded for legal 			aid purposes; re updating and refining the list</a:t>
            </a:r>
          </a:p>
          <a:p>
            <a:pPr>
              <a:spcBef>
                <a:spcPts val="0"/>
              </a:spcBef>
              <a:spcAft>
                <a:spcPts val="800"/>
              </a:spcAft>
            </a:pPr>
            <a:r>
              <a:rPr lang="en-GB" dirty="0"/>
              <a:t>			</a:t>
            </a:r>
          </a:p>
          <a:p>
            <a:endParaRPr lang="en-GB" dirty="0"/>
          </a:p>
          <a:p>
            <a:endParaRPr lang="en-GB" dirty="0"/>
          </a:p>
        </p:txBody>
      </p:sp>
    </p:spTree>
    <p:extLst>
      <p:ext uri="{BB962C8B-B14F-4D97-AF65-F5344CB8AC3E}">
        <p14:creationId xmlns:p14="http://schemas.microsoft.com/office/powerpoint/2010/main" val="97165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43187" y="447675"/>
            <a:ext cx="6905625" cy="5962650"/>
          </a:xfrm>
          <a:prstGeom prst="rect">
            <a:avLst/>
          </a:prstGeom>
        </p:spPr>
      </p:pic>
    </p:spTree>
    <p:extLst>
      <p:ext uri="{BB962C8B-B14F-4D97-AF65-F5344CB8AC3E}">
        <p14:creationId xmlns:p14="http://schemas.microsoft.com/office/powerpoint/2010/main" val="320941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644" y="507076"/>
            <a:ext cx="10704159" cy="789709"/>
          </a:xfrm>
        </p:spPr>
        <p:txBody>
          <a:bodyPr/>
          <a:lstStyle/>
          <a:p>
            <a:br>
              <a:rPr lang="en-GB" sz="2400" b="1" dirty="0">
                <a:hlinkClick r:id="rId2"/>
              </a:rPr>
            </a:br>
            <a:br>
              <a:rPr lang="en-GB" sz="2400" b="1" dirty="0">
                <a:hlinkClick r:id="rId2"/>
              </a:rPr>
            </a:br>
            <a:br>
              <a:rPr lang="en-GB" sz="2400" b="1" dirty="0">
                <a:hlinkClick r:id="rId2"/>
              </a:rPr>
            </a:br>
            <a:r>
              <a:rPr lang="en-GB" sz="2400" b="1" dirty="0">
                <a:hlinkClick r:id="rId2"/>
              </a:rPr>
              <a:t>R (</a:t>
            </a:r>
            <a:r>
              <a:rPr lang="en-GB" sz="2400" b="1" dirty="0" err="1">
                <a:hlinkClick r:id="rId2"/>
              </a:rPr>
              <a:t>oao</a:t>
            </a:r>
            <a:r>
              <a:rPr lang="en-GB" sz="2400" b="1" dirty="0">
                <a:hlinkClick r:id="rId2"/>
              </a:rPr>
              <a:t> GR) v Director Of Legal Aid Casework [2020] EWHC 3140 (Admin)</a:t>
            </a:r>
            <a:r>
              <a:rPr lang="en-GB" sz="2400" b="1" dirty="0"/>
              <a:t>.</a:t>
            </a:r>
            <a:br>
              <a:rPr lang="en-GB" sz="2400" b="1" dirty="0"/>
            </a:br>
            <a:endParaRPr lang="en-GB" sz="2400" dirty="0"/>
          </a:p>
        </p:txBody>
      </p:sp>
      <p:sp>
        <p:nvSpPr>
          <p:cNvPr id="3" name="Subtitle 2"/>
          <p:cNvSpPr>
            <a:spLocks noGrp="1"/>
          </p:cNvSpPr>
          <p:nvPr>
            <p:ph type="subTitle" idx="1"/>
          </p:nvPr>
        </p:nvSpPr>
        <p:spPr>
          <a:xfrm>
            <a:off x="565266" y="1463040"/>
            <a:ext cx="9330448" cy="4389756"/>
          </a:xfrm>
        </p:spPr>
        <p:txBody>
          <a:bodyPr>
            <a:normAutofit/>
          </a:bodyPr>
          <a:lstStyle/>
          <a:p>
            <a:r>
              <a:rPr lang="en-GB" dirty="0"/>
              <a:t>The Director of Legal Aid Casework has a discretion to value capital </a:t>
            </a:r>
            <a:r>
              <a:rPr lang="en-GB" i="1" dirty="0"/>
              <a:t>other than money </a:t>
            </a:r>
            <a:r>
              <a:rPr lang="en-GB" dirty="0"/>
              <a:t>on an equitable basis. Although GR concerned a domestic abuse survivor, the discretion applies in </a:t>
            </a:r>
            <a:r>
              <a:rPr lang="en-GB" i="1" dirty="0"/>
              <a:t>all civil areas of law. </a:t>
            </a:r>
            <a:r>
              <a:rPr lang="en-GB" dirty="0"/>
              <a:t> </a:t>
            </a:r>
          </a:p>
          <a:p>
            <a:r>
              <a:rPr lang="en-GB" dirty="0"/>
              <a:t>This means that it is possible for ‘trapped’ capital to be excluded by affording it a ‘nil’ value and this should be considered in all cases where the client would pass the means assessment but for the existence of the ‘trapped’ capital. </a:t>
            </a:r>
            <a:endParaRPr lang="en-GB" sz="1600" dirty="0"/>
          </a:p>
        </p:txBody>
      </p:sp>
    </p:spTree>
    <p:extLst>
      <p:ext uri="{BB962C8B-B14F-4D97-AF65-F5344CB8AC3E}">
        <p14:creationId xmlns:p14="http://schemas.microsoft.com/office/powerpoint/2010/main" val="372472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Mortgage cap removal</a:t>
            </a:r>
            <a:br>
              <a:rPr lang="en-GB" b="1" dirty="0"/>
            </a:br>
            <a:endParaRPr lang="en-GB" b="1" dirty="0"/>
          </a:p>
        </p:txBody>
      </p:sp>
      <p:sp>
        <p:nvSpPr>
          <p:cNvPr id="3" name="Content Placeholder 2"/>
          <p:cNvSpPr>
            <a:spLocks noGrp="1"/>
          </p:cNvSpPr>
          <p:nvPr>
            <p:ph idx="1"/>
          </p:nvPr>
        </p:nvSpPr>
        <p:spPr/>
        <p:txBody>
          <a:bodyPr/>
          <a:lstStyle/>
          <a:p>
            <a:r>
              <a:rPr lang="en-US" dirty="0"/>
              <a:t>The LAA has legislated to r</a:t>
            </a:r>
            <a:r>
              <a:rPr lang="en-GB" dirty="0" err="1"/>
              <a:t>emove</a:t>
            </a:r>
            <a:r>
              <a:rPr lang="en-GB" dirty="0"/>
              <a:t> the existing cap on the amount of mortgage debt that can be deducted from a property’s value, so that all mortgage debt will be deducted.  The current limit is £100,000.</a:t>
            </a:r>
          </a:p>
          <a:p>
            <a:r>
              <a:rPr lang="en-GB" dirty="0"/>
              <a:t>This means that more individuals will pass the financial eligibility criteria for civil legal aid. </a:t>
            </a:r>
          </a:p>
          <a:p>
            <a:r>
              <a:rPr lang="en-GB" dirty="0"/>
              <a:t>This change will come into effect from 28 January 2021.</a:t>
            </a:r>
          </a:p>
        </p:txBody>
      </p:sp>
    </p:spTree>
    <p:extLst>
      <p:ext uri="{BB962C8B-B14F-4D97-AF65-F5344CB8AC3E}">
        <p14:creationId xmlns:p14="http://schemas.microsoft.com/office/powerpoint/2010/main" val="87951541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D5E3CA995ADD4D82F0209A91315D06" ma:contentTypeVersion="0" ma:contentTypeDescription="Create a new document." ma:contentTypeScope="" ma:versionID="60a31b99cceefef993d2f704bd29322b">
  <xsd:schema xmlns:xsd="http://www.w3.org/2001/XMLSchema" xmlns:xs="http://www.w3.org/2001/XMLSchema" xmlns:p="http://schemas.microsoft.com/office/2006/metadata/properties" targetNamespace="http://schemas.microsoft.com/office/2006/metadata/properties" ma:root="true" ma:fieldsID="7d4f401f64932984a4c1e484404e8a8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F8F688-6722-4A0B-8F4A-E8AD393DD799}">
  <ds:schemaRefs>
    <ds:schemaRef ds:uri="http://schemas.microsoft.com/sharepoint/v3/contenttype/forms"/>
  </ds:schemaRefs>
</ds:datastoreItem>
</file>

<file path=customXml/itemProps2.xml><?xml version="1.0" encoding="utf-8"?>
<ds:datastoreItem xmlns:ds="http://schemas.openxmlformats.org/officeDocument/2006/customXml" ds:itemID="{6E452E85-CC8B-401F-9418-E6B51BF622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CBCA1FA-D230-42C3-B61B-CA97BD2E9C90}">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981</TotalTime>
  <Words>1159</Words>
  <Application>Microsoft Office PowerPoint</Application>
  <PresentationFormat>Widescreen</PresentationFormat>
  <Paragraphs>298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Metropolitan</vt:lpstr>
      <vt:lpstr>The Means Test Review</vt:lpstr>
      <vt:lpstr>LAPG’S ROLE IN POLICY WORK</vt:lpstr>
      <vt:lpstr>Legal Aid Means Test Review </vt:lpstr>
      <vt:lpstr>Eligibility for legal aid</vt:lpstr>
      <vt:lpstr>PowerPoint Presentation</vt:lpstr>
      <vt:lpstr>MTR Work Streams</vt:lpstr>
      <vt:lpstr>PowerPoint Presentation</vt:lpstr>
      <vt:lpstr>   R (oao GR) v Director Of Legal Aid Casework [2020] EWHC 3140 (Admin). </vt:lpstr>
      <vt:lpstr>Mortgage cap removal </vt:lpstr>
      <vt:lpstr>LAA stats on provider numbers</vt:lpstr>
      <vt:lpstr>How to feed into the means test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aid policy work</dc:title>
  <dc:creator>Kate Pasfield</dc:creator>
  <cp:lastModifiedBy>Rinku Yunusa</cp:lastModifiedBy>
  <cp:revision>43</cp:revision>
  <dcterms:created xsi:type="dcterms:W3CDTF">2020-12-09T16:17:00Z</dcterms:created>
  <dcterms:modified xsi:type="dcterms:W3CDTF">2021-01-26T11:35:11Z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0x01010017D5E3CA995ADD4D82F0209A91315D06</vt:lpwstr>
  </property>
</Properties>
</file>