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84" r:id="rId4"/>
  </p:sldMasterIdLst>
  <p:notesMasterIdLst>
    <p:notesMasterId r:id="rId23"/>
  </p:notesMasterIdLst>
  <p:sldIdLst>
    <p:sldId id="414" r:id="rId5"/>
    <p:sldId id="303" r:id="rId6"/>
    <p:sldId id="323" r:id="rId7"/>
    <p:sldId id="415" r:id="rId8"/>
    <p:sldId id="400" r:id="rId9"/>
    <p:sldId id="288" r:id="rId10"/>
    <p:sldId id="364" r:id="rId11"/>
    <p:sldId id="408" r:id="rId12"/>
    <p:sldId id="407" r:id="rId13"/>
    <p:sldId id="417" r:id="rId14"/>
    <p:sldId id="418" r:id="rId15"/>
    <p:sldId id="419" r:id="rId16"/>
    <p:sldId id="409" r:id="rId17"/>
    <p:sldId id="420" r:id="rId18"/>
    <p:sldId id="421" r:id="rId19"/>
    <p:sldId id="422" r:id="rId20"/>
    <p:sldId id="351" r:id="rId21"/>
    <p:sldId id="402" r:id="rId22"/>
  </p:sldIdLst>
  <p:sldSz cx="12192000" cy="6858000"/>
  <p:notesSz cx="7315200" cy="96012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Lexia XBold" panose="020B0604020202020204" charset="0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 Gerstheimer (AC)" initials="KG(" lastIdx="1" clrIdx="0">
    <p:extLst>
      <p:ext uri="{19B8F6BF-5375-455C-9EA6-DF929625EA0E}">
        <p15:presenceInfo xmlns:p15="http://schemas.microsoft.com/office/powerpoint/2012/main" userId="S::kari.gerstheimer@accesscharity.org.uk::71915108-eb91-4497-ab71-e2dfa10ffa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6"/>
    <a:srgbClr val="DD6003"/>
    <a:srgbClr val="005BBB"/>
    <a:srgbClr val="D52B1E"/>
    <a:srgbClr val="FB4F14"/>
    <a:srgbClr val="EFBD47"/>
    <a:srgbClr val="0082BB"/>
    <a:srgbClr val="E9EBF3"/>
    <a:srgbClr val="888888"/>
    <a:srgbClr val="F89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4" autoAdjust="0"/>
    <p:restoredTop sz="66332" autoAdjust="0"/>
  </p:normalViewPr>
  <p:slideViewPr>
    <p:cSldViewPr snapToGrid="0" snapToObjects="1">
      <p:cViewPr varScale="1">
        <p:scale>
          <a:sx n="41" d="100"/>
          <a:sy n="41" d="100"/>
        </p:scale>
        <p:origin x="17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05160-CF77-4EC0-B88A-B6A4A48FAC8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1B2ECB-8DB1-4703-91D3-A0A2298491A0}">
      <dgm:prSet phldrT="[Text]"/>
      <dgm:spPr>
        <a:solidFill>
          <a:srgbClr val="DD6003"/>
        </a:solidFill>
      </dgm:spPr>
      <dgm:t>
        <a:bodyPr/>
        <a:lstStyle/>
        <a:p>
          <a:r>
            <a:rPr lang="en-GB" dirty="0"/>
            <a:t>Access Legal network</a:t>
          </a:r>
        </a:p>
      </dgm:t>
    </dgm:pt>
    <dgm:pt modelId="{2D591A22-47EA-49C9-A783-35101F90EFEF}" type="parTrans" cxnId="{5B841FBC-0614-42D0-A522-F4D889AA5570}">
      <dgm:prSet/>
      <dgm:spPr/>
      <dgm:t>
        <a:bodyPr/>
        <a:lstStyle/>
        <a:p>
          <a:endParaRPr lang="en-GB"/>
        </a:p>
      </dgm:t>
    </dgm:pt>
    <dgm:pt modelId="{1349549F-EA99-4239-8524-EADFCE72E048}" type="sibTrans" cxnId="{5B841FBC-0614-42D0-A522-F4D889AA5570}">
      <dgm:prSet/>
      <dgm:spPr/>
      <dgm:t>
        <a:bodyPr/>
        <a:lstStyle/>
        <a:p>
          <a:endParaRPr lang="en-GB"/>
        </a:p>
      </dgm:t>
    </dgm:pt>
    <dgm:pt modelId="{AB43862C-5F49-4669-97A9-D383ABE9A419}">
      <dgm:prSet phldrT="[Text]"/>
      <dgm:spPr>
        <a:solidFill>
          <a:srgbClr val="005BBB"/>
        </a:solidFill>
      </dgm:spPr>
      <dgm:t>
        <a:bodyPr/>
        <a:lstStyle/>
        <a:p>
          <a:r>
            <a:rPr lang="en-GB" dirty="0"/>
            <a:t>Member org.</a:t>
          </a:r>
        </a:p>
      </dgm:t>
    </dgm:pt>
    <dgm:pt modelId="{104A8E3F-B868-49F5-9C01-494A48486136}" type="parTrans" cxnId="{A375391C-1556-4330-B69A-B840617109EF}">
      <dgm:prSet/>
      <dgm:spPr/>
      <dgm:t>
        <a:bodyPr/>
        <a:lstStyle/>
        <a:p>
          <a:endParaRPr lang="en-GB"/>
        </a:p>
      </dgm:t>
    </dgm:pt>
    <dgm:pt modelId="{541847D9-00E5-47E3-8253-4C6A888F3C2D}" type="sibTrans" cxnId="{A375391C-1556-4330-B69A-B840617109EF}">
      <dgm:prSet/>
      <dgm:spPr/>
      <dgm:t>
        <a:bodyPr/>
        <a:lstStyle/>
        <a:p>
          <a:endParaRPr lang="en-GB"/>
        </a:p>
      </dgm:t>
    </dgm:pt>
    <dgm:pt modelId="{E291A4E7-A8DE-4589-85A5-701B763C5F1E}">
      <dgm:prSet phldrT="[Text]"/>
      <dgm:spPr>
        <a:solidFill>
          <a:srgbClr val="009AA6"/>
        </a:solidFill>
      </dgm:spPr>
      <dgm:t>
        <a:bodyPr/>
        <a:lstStyle/>
        <a:p>
          <a:r>
            <a:rPr lang="en-GB" dirty="0"/>
            <a:t>Member org. </a:t>
          </a:r>
        </a:p>
      </dgm:t>
    </dgm:pt>
    <dgm:pt modelId="{DF2E3539-E525-469D-829F-F37158F18DE4}" type="parTrans" cxnId="{F12AB2A4-D604-40F1-970C-3F80B1854A41}">
      <dgm:prSet/>
      <dgm:spPr/>
      <dgm:t>
        <a:bodyPr/>
        <a:lstStyle/>
        <a:p>
          <a:endParaRPr lang="en-GB"/>
        </a:p>
      </dgm:t>
    </dgm:pt>
    <dgm:pt modelId="{D73F283E-CF85-4700-AA57-18AE6598E3EA}" type="sibTrans" cxnId="{F12AB2A4-D604-40F1-970C-3F80B1854A41}">
      <dgm:prSet/>
      <dgm:spPr/>
      <dgm:t>
        <a:bodyPr/>
        <a:lstStyle/>
        <a:p>
          <a:endParaRPr lang="en-GB"/>
        </a:p>
      </dgm:t>
    </dgm:pt>
    <dgm:pt modelId="{BF1F301A-4612-4889-9B1A-F18689BE7F47}">
      <dgm:prSet phldrT="[Text]"/>
      <dgm:spPr>
        <a:solidFill>
          <a:srgbClr val="EFBD47"/>
        </a:solidFill>
      </dgm:spPr>
      <dgm:t>
        <a:bodyPr/>
        <a:lstStyle/>
        <a:p>
          <a:r>
            <a:rPr lang="en-GB" dirty="0"/>
            <a:t>Member org.</a:t>
          </a:r>
        </a:p>
      </dgm:t>
    </dgm:pt>
    <dgm:pt modelId="{957C10AF-5797-4C02-B31A-FBA7D627D931}" type="parTrans" cxnId="{5F4E6237-831F-4D3C-88C6-171D09D77644}">
      <dgm:prSet/>
      <dgm:spPr/>
      <dgm:t>
        <a:bodyPr/>
        <a:lstStyle/>
        <a:p>
          <a:endParaRPr lang="en-GB"/>
        </a:p>
      </dgm:t>
    </dgm:pt>
    <dgm:pt modelId="{694447CF-74F9-4321-A327-8812CBB12299}" type="sibTrans" cxnId="{5F4E6237-831F-4D3C-88C6-171D09D77644}">
      <dgm:prSet/>
      <dgm:spPr/>
      <dgm:t>
        <a:bodyPr/>
        <a:lstStyle/>
        <a:p>
          <a:endParaRPr lang="en-GB"/>
        </a:p>
      </dgm:t>
    </dgm:pt>
    <dgm:pt modelId="{E95842B7-B621-40D1-84C1-984B44B2F81F}">
      <dgm:prSet phldrT="[Text]"/>
      <dgm:spPr>
        <a:solidFill>
          <a:srgbClr val="FB4F14"/>
        </a:solidFill>
      </dgm:spPr>
      <dgm:t>
        <a:bodyPr/>
        <a:lstStyle/>
        <a:p>
          <a:r>
            <a:rPr lang="en-GB" dirty="0"/>
            <a:t>Member org.</a:t>
          </a:r>
        </a:p>
      </dgm:t>
    </dgm:pt>
    <dgm:pt modelId="{56DE9729-7A4D-4A4F-A144-355909D6B5E3}" type="parTrans" cxnId="{D812F26F-D141-4E7D-8FBB-572F0118C55C}">
      <dgm:prSet/>
      <dgm:spPr/>
      <dgm:t>
        <a:bodyPr/>
        <a:lstStyle/>
        <a:p>
          <a:endParaRPr lang="en-GB"/>
        </a:p>
      </dgm:t>
    </dgm:pt>
    <dgm:pt modelId="{22FFE998-2546-43FC-8C6E-383B8B058ABE}" type="sibTrans" cxnId="{D812F26F-D141-4E7D-8FBB-572F0118C55C}">
      <dgm:prSet/>
      <dgm:spPr/>
      <dgm:t>
        <a:bodyPr/>
        <a:lstStyle/>
        <a:p>
          <a:endParaRPr lang="en-GB"/>
        </a:p>
      </dgm:t>
    </dgm:pt>
    <dgm:pt modelId="{03591F89-FCE7-4FBA-8FDA-64352269C694}" type="pres">
      <dgm:prSet presAssocID="{ACB05160-CF77-4EC0-B88A-B6A4A48FAC8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C482AF-E36C-4602-A35A-E4C40BF7E3B8}" type="pres">
      <dgm:prSet presAssocID="{681B2ECB-8DB1-4703-91D3-A0A2298491A0}" presName="centerShape" presStyleLbl="node0" presStyleIdx="0" presStyleCnt="1"/>
      <dgm:spPr/>
    </dgm:pt>
    <dgm:pt modelId="{E3BB24A8-71C8-4248-95A2-C78E3B5B47A6}" type="pres">
      <dgm:prSet presAssocID="{104A8E3F-B868-49F5-9C01-494A48486136}" presName="parTrans" presStyleLbl="sibTrans2D1" presStyleIdx="0" presStyleCnt="4"/>
      <dgm:spPr/>
    </dgm:pt>
    <dgm:pt modelId="{383BC6B3-7109-480A-B94F-7B2DFE928BCD}" type="pres">
      <dgm:prSet presAssocID="{104A8E3F-B868-49F5-9C01-494A48486136}" presName="connectorText" presStyleLbl="sibTrans2D1" presStyleIdx="0" presStyleCnt="4"/>
      <dgm:spPr/>
    </dgm:pt>
    <dgm:pt modelId="{A0111D2A-36BE-4570-82B5-B14D70A1B224}" type="pres">
      <dgm:prSet presAssocID="{AB43862C-5F49-4669-97A9-D383ABE9A419}" presName="node" presStyleLbl="node1" presStyleIdx="0" presStyleCnt="4">
        <dgm:presLayoutVars>
          <dgm:bulletEnabled val="1"/>
        </dgm:presLayoutVars>
      </dgm:prSet>
      <dgm:spPr/>
    </dgm:pt>
    <dgm:pt modelId="{10688E31-9D0B-4AEC-8844-D79BE50291C2}" type="pres">
      <dgm:prSet presAssocID="{DF2E3539-E525-469D-829F-F37158F18DE4}" presName="parTrans" presStyleLbl="sibTrans2D1" presStyleIdx="1" presStyleCnt="4"/>
      <dgm:spPr/>
    </dgm:pt>
    <dgm:pt modelId="{47AF452B-C6B2-4153-93A3-CEE0D96D65CF}" type="pres">
      <dgm:prSet presAssocID="{DF2E3539-E525-469D-829F-F37158F18DE4}" presName="connectorText" presStyleLbl="sibTrans2D1" presStyleIdx="1" presStyleCnt="4"/>
      <dgm:spPr/>
    </dgm:pt>
    <dgm:pt modelId="{C573A4DA-5B8C-423D-AC88-B99D2EE9DD6D}" type="pres">
      <dgm:prSet presAssocID="{E291A4E7-A8DE-4589-85A5-701B763C5F1E}" presName="node" presStyleLbl="node1" presStyleIdx="1" presStyleCnt="4">
        <dgm:presLayoutVars>
          <dgm:bulletEnabled val="1"/>
        </dgm:presLayoutVars>
      </dgm:prSet>
      <dgm:spPr/>
    </dgm:pt>
    <dgm:pt modelId="{BA202B25-996F-4485-BF85-199722E7CA77}" type="pres">
      <dgm:prSet presAssocID="{957C10AF-5797-4C02-B31A-FBA7D627D931}" presName="parTrans" presStyleLbl="sibTrans2D1" presStyleIdx="2" presStyleCnt="4"/>
      <dgm:spPr/>
    </dgm:pt>
    <dgm:pt modelId="{70909991-C804-4477-9880-D24E2BDA205E}" type="pres">
      <dgm:prSet presAssocID="{957C10AF-5797-4C02-B31A-FBA7D627D931}" presName="connectorText" presStyleLbl="sibTrans2D1" presStyleIdx="2" presStyleCnt="4"/>
      <dgm:spPr/>
    </dgm:pt>
    <dgm:pt modelId="{AAFA9F75-9FB2-4D1B-A2A6-A43BB6AD8518}" type="pres">
      <dgm:prSet presAssocID="{BF1F301A-4612-4889-9B1A-F18689BE7F47}" presName="node" presStyleLbl="node1" presStyleIdx="2" presStyleCnt="4">
        <dgm:presLayoutVars>
          <dgm:bulletEnabled val="1"/>
        </dgm:presLayoutVars>
      </dgm:prSet>
      <dgm:spPr/>
    </dgm:pt>
    <dgm:pt modelId="{33C74D3E-7543-42F1-AC23-EE88F5663AE6}" type="pres">
      <dgm:prSet presAssocID="{56DE9729-7A4D-4A4F-A144-355909D6B5E3}" presName="parTrans" presStyleLbl="sibTrans2D1" presStyleIdx="3" presStyleCnt="4"/>
      <dgm:spPr/>
    </dgm:pt>
    <dgm:pt modelId="{F7B10E0E-0FC8-4353-8843-FBCDEA08EA23}" type="pres">
      <dgm:prSet presAssocID="{56DE9729-7A4D-4A4F-A144-355909D6B5E3}" presName="connectorText" presStyleLbl="sibTrans2D1" presStyleIdx="3" presStyleCnt="4"/>
      <dgm:spPr/>
    </dgm:pt>
    <dgm:pt modelId="{710EF97B-4DE3-4A9E-9F4C-E2610EB3970D}" type="pres">
      <dgm:prSet presAssocID="{E95842B7-B621-40D1-84C1-984B44B2F81F}" presName="node" presStyleLbl="node1" presStyleIdx="3" presStyleCnt="4">
        <dgm:presLayoutVars>
          <dgm:bulletEnabled val="1"/>
        </dgm:presLayoutVars>
      </dgm:prSet>
      <dgm:spPr/>
    </dgm:pt>
  </dgm:ptLst>
  <dgm:cxnLst>
    <dgm:cxn modelId="{FFEDAE1B-0841-44E7-A17A-F544EF137AEE}" type="presOf" srcId="{681B2ECB-8DB1-4703-91D3-A0A2298491A0}" destId="{09C482AF-E36C-4602-A35A-E4C40BF7E3B8}" srcOrd="0" destOrd="0" presId="urn:microsoft.com/office/officeart/2005/8/layout/radial5"/>
    <dgm:cxn modelId="{A375391C-1556-4330-B69A-B840617109EF}" srcId="{681B2ECB-8DB1-4703-91D3-A0A2298491A0}" destId="{AB43862C-5F49-4669-97A9-D383ABE9A419}" srcOrd="0" destOrd="0" parTransId="{104A8E3F-B868-49F5-9C01-494A48486136}" sibTransId="{541847D9-00E5-47E3-8253-4C6A888F3C2D}"/>
    <dgm:cxn modelId="{12F80727-31AF-4DA4-A10F-A645623BEBD1}" type="presOf" srcId="{104A8E3F-B868-49F5-9C01-494A48486136}" destId="{383BC6B3-7109-480A-B94F-7B2DFE928BCD}" srcOrd="1" destOrd="0" presId="urn:microsoft.com/office/officeart/2005/8/layout/radial5"/>
    <dgm:cxn modelId="{1707B028-BABD-4F1A-BF7A-5D10BCC7E38B}" type="presOf" srcId="{957C10AF-5797-4C02-B31A-FBA7D627D931}" destId="{70909991-C804-4477-9880-D24E2BDA205E}" srcOrd="1" destOrd="0" presId="urn:microsoft.com/office/officeart/2005/8/layout/radial5"/>
    <dgm:cxn modelId="{5F4E6237-831F-4D3C-88C6-171D09D77644}" srcId="{681B2ECB-8DB1-4703-91D3-A0A2298491A0}" destId="{BF1F301A-4612-4889-9B1A-F18689BE7F47}" srcOrd="2" destOrd="0" parTransId="{957C10AF-5797-4C02-B31A-FBA7D627D931}" sibTransId="{694447CF-74F9-4321-A327-8812CBB12299}"/>
    <dgm:cxn modelId="{727AC73A-4713-44D0-989F-3506793356DB}" type="presOf" srcId="{BF1F301A-4612-4889-9B1A-F18689BE7F47}" destId="{AAFA9F75-9FB2-4D1B-A2A6-A43BB6AD8518}" srcOrd="0" destOrd="0" presId="urn:microsoft.com/office/officeart/2005/8/layout/radial5"/>
    <dgm:cxn modelId="{2148BF6D-5876-420B-9AE9-DCDDBE800626}" type="presOf" srcId="{E95842B7-B621-40D1-84C1-984B44B2F81F}" destId="{710EF97B-4DE3-4A9E-9F4C-E2610EB3970D}" srcOrd="0" destOrd="0" presId="urn:microsoft.com/office/officeart/2005/8/layout/radial5"/>
    <dgm:cxn modelId="{D812F26F-D141-4E7D-8FBB-572F0118C55C}" srcId="{681B2ECB-8DB1-4703-91D3-A0A2298491A0}" destId="{E95842B7-B621-40D1-84C1-984B44B2F81F}" srcOrd="3" destOrd="0" parTransId="{56DE9729-7A4D-4A4F-A144-355909D6B5E3}" sibTransId="{22FFE998-2546-43FC-8C6E-383B8B058ABE}"/>
    <dgm:cxn modelId="{3B3F6A55-D6F0-4CC0-9DF1-F622272E20CB}" type="presOf" srcId="{AB43862C-5F49-4669-97A9-D383ABE9A419}" destId="{A0111D2A-36BE-4570-82B5-B14D70A1B224}" srcOrd="0" destOrd="0" presId="urn:microsoft.com/office/officeart/2005/8/layout/radial5"/>
    <dgm:cxn modelId="{1910027F-3478-41D4-B08E-84A14E6E25E6}" type="presOf" srcId="{957C10AF-5797-4C02-B31A-FBA7D627D931}" destId="{BA202B25-996F-4485-BF85-199722E7CA77}" srcOrd="0" destOrd="0" presId="urn:microsoft.com/office/officeart/2005/8/layout/radial5"/>
    <dgm:cxn modelId="{FF038F83-F2EE-48F0-9100-6FD3EA405E10}" type="presOf" srcId="{56DE9729-7A4D-4A4F-A144-355909D6B5E3}" destId="{33C74D3E-7543-42F1-AC23-EE88F5663AE6}" srcOrd="0" destOrd="0" presId="urn:microsoft.com/office/officeart/2005/8/layout/radial5"/>
    <dgm:cxn modelId="{08711787-EAC9-4500-9B3C-3402FC9FD907}" type="presOf" srcId="{56DE9729-7A4D-4A4F-A144-355909D6B5E3}" destId="{F7B10E0E-0FC8-4353-8843-FBCDEA08EA23}" srcOrd="1" destOrd="0" presId="urn:microsoft.com/office/officeart/2005/8/layout/radial5"/>
    <dgm:cxn modelId="{F12AB2A4-D604-40F1-970C-3F80B1854A41}" srcId="{681B2ECB-8DB1-4703-91D3-A0A2298491A0}" destId="{E291A4E7-A8DE-4589-85A5-701B763C5F1E}" srcOrd="1" destOrd="0" parTransId="{DF2E3539-E525-469D-829F-F37158F18DE4}" sibTransId="{D73F283E-CF85-4700-AA57-18AE6598E3EA}"/>
    <dgm:cxn modelId="{C6A77CAD-4DB3-4710-8E86-4571DD5C3CF2}" type="presOf" srcId="{DF2E3539-E525-469D-829F-F37158F18DE4}" destId="{47AF452B-C6B2-4153-93A3-CEE0D96D65CF}" srcOrd="1" destOrd="0" presId="urn:microsoft.com/office/officeart/2005/8/layout/radial5"/>
    <dgm:cxn modelId="{537FBCAF-8BEB-48BD-A933-77D6CDC0D56C}" type="presOf" srcId="{ACB05160-CF77-4EC0-B88A-B6A4A48FAC82}" destId="{03591F89-FCE7-4FBA-8FDA-64352269C694}" srcOrd="0" destOrd="0" presId="urn:microsoft.com/office/officeart/2005/8/layout/radial5"/>
    <dgm:cxn modelId="{5B841FBC-0614-42D0-A522-F4D889AA5570}" srcId="{ACB05160-CF77-4EC0-B88A-B6A4A48FAC82}" destId="{681B2ECB-8DB1-4703-91D3-A0A2298491A0}" srcOrd="0" destOrd="0" parTransId="{2D591A22-47EA-49C9-A783-35101F90EFEF}" sibTransId="{1349549F-EA99-4239-8524-EADFCE72E048}"/>
    <dgm:cxn modelId="{F3D6D2C1-A87E-4039-9C88-F3A0481BEC57}" type="presOf" srcId="{DF2E3539-E525-469D-829F-F37158F18DE4}" destId="{10688E31-9D0B-4AEC-8844-D79BE50291C2}" srcOrd="0" destOrd="0" presId="urn:microsoft.com/office/officeart/2005/8/layout/radial5"/>
    <dgm:cxn modelId="{F43534C9-267C-48FD-9629-79BCC6BB9640}" type="presOf" srcId="{E291A4E7-A8DE-4589-85A5-701B763C5F1E}" destId="{C573A4DA-5B8C-423D-AC88-B99D2EE9DD6D}" srcOrd="0" destOrd="0" presId="urn:microsoft.com/office/officeart/2005/8/layout/radial5"/>
    <dgm:cxn modelId="{EE3A45ED-23F9-4317-AA3E-120AEA3FC583}" type="presOf" srcId="{104A8E3F-B868-49F5-9C01-494A48486136}" destId="{E3BB24A8-71C8-4248-95A2-C78E3B5B47A6}" srcOrd="0" destOrd="0" presId="urn:microsoft.com/office/officeart/2005/8/layout/radial5"/>
    <dgm:cxn modelId="{3D8CFF76-0BED-4230-89A9-98D17E9A865F}" type="presParOf" srcId="{03591F89-FCE7-4FBA-8FDA-64352269C694}" destId="{09C482AF-E36C-4602-A35A-E4C40BF7E3B8}" srcOrd="0" destOrd="0" presId="urn:microsoft.com/office/officeart/2005/8/layout/radial5"/>
    <dgm:cxn modelId="{677879A9-131D-4869-BB5F-E808F2ED72A6}" type="presParOf" srcId="{03591F89-FCE7-4FBA-8FDA-64352269C694}" destId="{E3BB24A8-71C8-4248-95A2-C78E3B5B47A6}" srcOrd="1" destOrd="0" presId="urn:microsoft.com/office/officeart/2005/8/layout/radial5"/>
    <dgm:cxn modelId="{1816FC5D-324A-4289-8D8D-95C240126E90}" type="presParOf" srcId="{E3BB24A8-71C8-4248-95A2-C78E3B5B47A6}" destId="{383BC6B3-7109-480A-B94F-7B2DFE928BCD}" srcOrd="0" destOrd="0" presId="urn:microsoft.com/office/officeart/2005/8/layout/radial5"/>
    <dgm:cxn modelId="{B21753F5-9E8D-4A7D-9245-DBEB27316163}" type="presParOf" srcId="{03591F89-FCE7-4FBA-8FDA-64352269C694}" destId="{A0111D2A-36BE-4570-82B5-B14D70A1B224}" srcOrd="2" destOrd="0" presId="urn:microsoft.com/office/officeart/2005/8/layout/radial5"/>
    <dgm:cxn modelId="{69B6F148-7FD5-450E-8FD1-DCC3689DC05C}" type="presParOf" srcId="{03591F89-FCE7-4FBA-8FDA-64352269C694}" destId="{10688E31-9D0B-4AEC-8844-D79BE50291C2}" srcOrd="3" destOrd="0" presId="urn:microsoft.com/office/officeart/2005/8/layout/radial5"/>
    <dgm:cxn modelId="{253CF41E-4C16-4CA7-A899-FCD7CDE59D98}" type="presParOf" srcId="{10688E31-9D0B-4AEC-8844-D79BE50291C2}" destId="{47AF452B-C6B2-4153-93A3-CEE0D96D65CF}" srcOrd="0" destOrd="0" presId="urn:microsoft.com/office/officeart/2005/8/layout/radial5"/>
    <dgm:cxn modelId="{9EBAF7A6-9DA9-45C2-8DE0-EC7BF7987226}" type="presParOf" srcId="{03591F89-FCE7-4FBA-8FDA-64352269C694}" destId="{C573A4DA-5B8C-423D-AC88-B99D2EE9DD6D}" srcOrd="4" destOrd="0" presId="urn:microsoft.com/office/officeart/2005/8/layout/radial5"/>
    <dgm:cxn modelId="{BAC834F1-317C-4173-8DAE-0CA557317D4D}" type="presParOf" srcId="{03591F89-FCE7-4FBA-8FDA-64352269C694}" destId="{BA202B25-996F-4485-BF85-199722E7CA77}" srcOrd="5" destOrd="0" presId="urn:microsoft.com/office/officeart/2005/8/layout/radial5"/>
    <dgm:cxn modelId="{07A070A7-B4DB-4A5F-9206-1633F8C0BEA8}" type="presParOf" srcId="{BA202B25-996F-4485-BF85-199722E7CA77}" destId="{70909991-C804-4477-9880-D24E2BDA205E}" srcOrd="0" destOrd="0" presId="urn:microsoft.com/office/officeart/2005/8/layout/radial5"/>
    <dgm:cxn modelId="{4D6E24BC-37F8-4BB1-92A1-C15CC495B79E}" type="presParOf" srcId="{03591F89-FCE7-4FBA-8FDA-64352269C694}" destId="{AAFA9F75-9FB2-4D1B-A2A6-A43BB6AD8518}" srcOrd="6" destOrd="0" presId="urn:microsoft.com/office/officeart/2005/8/layout/radial5"/>
    <dgm:cxn modelId="{7956C2B5-FF8C-4620-B4BE-D4C3B9580988}" type="presParOf" srcId="{03591F89-FCE7-4FBA-8FDA-64352269C694}" destId="{33C74D3E-7543-42F1-AC23-EE88F5663AE6}" srcOrd="7" destOrd="0" presId="urn:microsoft.com/office/officeart/2005/8/layout/radial5"/>
    <dgm:cxn modelId="{16F2080C-F417-40C5-9F51-3D03EBC89777}" type="presParOf" srcId="{33C74D3E-7543-42F1-AC23-EE88F5663AE6}" destId="{F7B10E0E-0FC8-4353-8843-FBCDEA08EA23}" srcOrd="0" destOrd="0" presId="urn:microsoft.com/office/officeart/2005/8/layout/radial5"/>
    <dgm:cxn modelId="{7C32D884-E487-47AF-BFEF-4CB714E79A24}" type="presParOf" srcId="{03591F89-FCE7-4FBA-8FDA-64352269C694}" destId="{710EF97B-4DE3-4A9E-9F4C-E2610EB3970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B05160-CF77-4EC0-B88A-B6A4A48FAC8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81B2ECB-8DB1-4703-91D3-A0A2298491A0}">
      <dgm:prSet phldrT="[Text]"/>
      <dgm:spPr>
        <a:solidFill>
          <a:srgbClr val="DD6003"/>
        </a:solidFill>
      </dgm:spPr>
      <dgm:t>
        <a:bodyPr/>
        <a:lstStyle/>
        <a:p>
          <a:r>
            <a:rPr lang="en-GB" dirty="0"/>
            <a:t>Gloucestershire and SW hub</a:t>
          </a:r>
        </a:p>
      </dgm:t>
    </dgm:pt>
    <dgm:pt modelId="{2D591A22-47EA-49C9-A783-35101F90EFEF}" type="parTrans" cxnId="{5B841FBC-0614-42D0-A522-F4D889AA5570}">
      <dgm:prSet/>
      <dgm:spPr/>
      <dgm:t>
        <a:bodyPr/>
        <a:lstStyle/>
        <a:p>
          <a:endParaRPr lang="en-GB"/>
        </a:p>
      </dgm:t>
    </dgm:pt>
    <dgm:pt modelId="{1349549F-EA99-4239-8524-EADFCE72E048}" type="sibTrans" cxnId="{5B841FBC-0614-42D0-A522-F4D889AA5570}">
      <dgm:prSet/>
      <dgm:spPr/>
      <dgm:t>
        <a:bodyPr/>
        <a:lstStyle/>
        <a:p>
          <a:endParaRPr lang="en-GB"/>
        </a:p>
      </dgm:t>
    </dgm:pt>
    <dgm:pt modelId="{AB43862C-5F49-4669-97A9-D383ABE9A419}">
      <dgm:prSet phldrT="[Text]"/>
      <dgm:spPr>
        <a:solidFill>
          <a:srgbClr val="005BBB"/>
        </a:solidFill>
        <a:ln>
          <a:solidFill>
            <a:srgbClr val="005BBB"/>
          </a:solidFill>
        </a:ln>
      </dgm:spPr>
      <dgm:t>
        <a:bodyPr/>
        <a:lstStyle/>
        <a:p>
          <a:r>
            <a:rPr lang="en-GB" dirty="0"/>
            <a:t>Community org.</a:t>
          </a:r>
        </a:p>
      </dgm:t>
    </dgm:pt>
    <dgm:pt modelId="{104A8E3F-B868-49F5-9C01-494A48486136}" type="parTrans" cxnId="{A375391C-1556-4330-B69A-B840617109EF}">
      <dgm:prSet/>
      <dgm:spPr/>
      <dgm:t>
        <a:bodyPr/>
        <a:lstStyle/>
        <a:p>
          <a:endParaRPr lang="en-GB"/>
        </a:p>
      </dgm:t>
    </dgm:pt>
    <dgm:pt modelId="{541847D9-00E5-47E3-8253-4C6A888F3C2D}" type="sibTrans" cxnId="{A375391C-1556-4330-B69A-B840617109EF}">
      <dgm:prSet/>
      <dgm:spPr/>
      <dgm:t>
        <a:bodyPr/>
        <a:lstStyle/>
        <a:p>
          <a:endParaRPr lang="en-GB"/>
        </a:p>
      </dgm:t>
    </dgm:pt>
    <dgm:pt modelId="{E291A4E7-A8DE-4589-85A5-701B763C5F1E}">
      <dgm:prSet phldrT="[Text]"/>
      <dgm:spPr>
        <a:solidFill>
          <a:srgbClr val="0082BB"/>
        </a:solidFill>
      </dgm:spPr>
      <dgm:t>
        <a:bodyPr/>
        <a:lstStyle/>
        <a:p>
          <a:r>
            <a:rPr lang="en-GB" dirty="0"/>
            <a:t>Community org. </a:t>
          </a:r>
        </a:p>
      </dgm:t>
    </dgm:pt>
    <dgm:pt modelId="{DF2E3539-E525-469D-829F-F37158F18DE4}" type="parTrans" cxnId="{F12AB2A4-D604-40F1-970C-3F80B1854A41}">
      <dgm:prSet/>
      <dgm:spPr/>
      <dgm:t>
        <a:bodyPr/>
        <a:lstStyle/>
        <a:p>
          <a:endParaRPr lang="en-GB"/>
        </a:p>
      </dgm:t>
    </dgm:pt>
    <dgm:pt modelId="{D73F283E-CF85-4700-AA57-18AE6598E3EA}" type="sibTrans" cxnId="{F12AB2A4-D604-40F1-970C-3F80B1854A41}">
      <dgm:prSet/>
      <dgm:spPr/>
      <dgm:t>
        <a:bodyPr/>
        <a:lstStyle/>
        <a:p>
          <a:endParaRPr lang="en-GB"/>
        </a:p>
      </dgm:t>
    </dgm:pt>
    <dgm:pt modelId="{BF1F301A-4612-4889-9B1A-F18689BE7F47}">
      <dgm:prSet phldrT="[Text]"/>
      <dgm:spPr>
        <a:solidFill>
          <a:srgbClr val="009AA6"/>
        </a:solidFill>
      </dgm:spPr>
      <dgm:t>
        <a:bodyPr/>
        <a:lstStyle/>
        <a:p>
          <a:r>
            <a:rPr lang="en-GB" dirty="0"/>
            <a:t>Community org.</a:t>
          </a:r>
        </a:p>
      </dgm:t>
    </dgm:pt>
    <dgm:pt modelId="{957C10AF-5797-4C02-B31A-FBA7D627D931}" type="parTrans" cxnId="{5F4E6237-831F-4D3C-88C6-171D09D77644}">
      <dgm:prSet/>
      <dgm:spPr/>
      <dgm:t>
        <a:bodyPr/>
        <a:lstStyle/>
        <a:p>
          <a:endParaRPr lang="en-GB"/>
        </a:p>
      </dgm:t>
    </dgm:pt>
    <dgm:pt modelId="{694447CF-74F9-4321-A327-8812CBB12299}" type="sibTrans" cxnId="{5F4E6237-831F-4D3C-88C6-171D09D77644}">
      <dgm:prSet/>
      <dgm:spPr/>
      <dgm:t>
        <a:bodyPr/>
        <a:lstStyle/>
        <a:p>
          <a:endParaRPr lang="en-GB"/>
        </a:p>
      </dgm:t>
    </dgm:pt>
    <dgm:pt modelId="{E95842B7-B621-40D1-84C1-984B44B2F81F}">
      <dgm:prSet phldrT="[Text]"/>
      <dgm:spPr>
        <a:solidFill>
          <a:srgbClr val="EFBD47"/>
        </a:solidFill>
      </dgm:spPr>
      <dgm:t>
        <a:bodyPr/>
        <a:lstStyle/>
        <a:p>
          <a:r>
            <a:rPr lang="en-GB" dirty="0"/>
            <a:t>Community org.</a:t>
          </a:r>
        </a:p>
      </dgm:t>
    </dgm:pt>
    <dgm:pt modelId="{56DE9729-7A4D-4A4F-A144-355909D6B5E3}" type="parTrans" cxnId="{D812F26F-D141-4E7D-8FBB-572F0118C55C}">
      <dgm:prSet/>
      <dgm:spPr/>
      <dgm:t>
        <a:bodyPr/>
        <a:lstStyle/>
        <a:p>
          <a:endParaRPr lang="en-GB"/>
        </a:p>
      </dgm:t>
    </dgm:pt>
    <dgm:pt modelId="{22FFE998-2546-43FC-8C6E-383B8B058ABE}" type="sibTrans" cxnId="{D812F26F-D141-4E7D-8FBB-572F0118C55C}">
      <dgm:prSet/>
      <dgm:spPr/>
      <dgm:t>
        <a:bodyPr/>
        <a:lstStyle/>
        <a:p>
          <a:endParaRPr lang="en-GB"/>
        </a:p>
      </dgm:t>
    </dgm:pt>
    <dgm:pt modelId="{6053A6EE-3FFA-4A70-B544-72686CB3D5FA}">
      <dgm:prSet phldrT="[Text]"/>
      <dgm:spPr>
        <a:solidFill>
          <a:srgbClr val="FB4F14"/>
        </a:solidFill>
      </dgm:spPr>
      <dgm:t>
        <a:bodyPr/>
        <a:lstStyle/>
        <a:p>
          <a:r>
            <a:rPr lang="en-GB" dirty="0"/>
            <a:t>Community org. </a:t>
          </a:r>
        </a:p>
      </dgm:t>
    </dgm:pt>
    <dgm:pt modelId="{F26B9039-A68C-47CE-A903-AD670330CCBC}" type="parTrans" cxnId="{CBDB34D3-7F93-4493-AAFF-3CAF900FE0CC}">
      <dgm:prSet/>
      <dgm:spPr/>
      <dgm:t>
        <a:bodyPr/>
        <a:lstStyle/>
        <a:p>
          <a:endParaRPr lang="en-GB"/>
        </a:p>
      </dgm:t>
    </dgm:pt>
    <dgm:pt modelId="{8C997351-5646-4D3F-A97E-E0928543F259}" type="sibTrans" cxnId="{CBDB34D3-7F93-4493-AAFF-3CAF900FE0CC}">
      <dgm:prSet/>
      <dgm:spPr/>
      <dgm:t>
        <a:bodyPr/>
        <a:lstStyle/>
        <a:p>
          <a:endParaRPr lang="en-GB"/>
        </a:p>
      </dgm:t>
    </dgm:pt>
    <dgm:pt modelId="{F2631EBE-7619-4319-A153-E2FE4ACFBD5F}">
      <dgm:prSet phldrT="[Text]"/>
      <dgm:spPr>
        <a:solidFill>
          <a:srgbClr val="D52B1E"/>
        </a:solidFill>
      </dgm:spPr>
      <dgm:t>
        <a:bodyPr/>
        <a:lstStyle/>
        <a:p>
          <a:r>
            <a:rPr lang="en-GB" dirty="0"/>
            <a:t>Community org. </a:t>
          </a:r>
        </a:p>
      </dgm:t>
    </dgm:pt>
    <dgm:pt modelId="{82D1F4E0-3159-4CB7-BD35-B2F3BBA6772D}" type="parTrans" cxnId="{73A31564-0D5D-43E4-BE86-DF8C861F7506}">
      <dgm:prSet/>
      <dgm:spPr/>
      <dgm:t>
        <a:bodyPr/>
        <a:lstStyle/>
        <a:p>
          <a:endParaRPr lang="en-GB"/>
        </a:p>
      </dgm:t>
    </dgm:pt>
    <dgm:pt modelId="{D6EDE696-8E17-4D88-A2D2-D6019EFBFCE5}" type="sibTrans" cxnId="{73A31564-0D5D-43E4-BE86-DF8C861F7506}">
      <dgm:prSet/>
      <dgm:spPr/>
      <dgm:t>
        <a:bodyPr/>
        <a:lstStyle/>
        <a:p>
          <a:endParaRPr lang="en-GB"/>
        </a:p>
      </dgm:t>
    </dgm:pt>
    <dgm:pt modelId="{03591F89-FCE7-4FBA-8FDA-64352269C694}" type="pres">
      <dgm:prSet presAssocID="{ACB05160-CF77-4EC0-B88A-B6A4A48FAC8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9C482AF-E36C-4602-A35A-E4C40BF7E3B8}" type="pres">
      <dgm:prSet presAssocID="{681B2ECB-8DB1-4703-91D3-A0A2298491A0}" presName="centerShape" presStyleLbl="node0" presStyleIdx="0" presStyleCnt="1" custScaleX="120192" custScaleY="138398"/>
      <dgm:spPr/>
    </dgm:pt>
    <dgm:pt modelId="{E3BB24A8-71C8-4248-95A2-C78E3B5B47A6}" type="pres">
      <dgm:prSet presAssocID="{104A8E3F-B868-49F5-9C01-494A48486136}" presName="parTrans" presStyleLbl="sibTrans2D1" presStyleIdx="0" presStyleCnt="6"/>
      <dgm:spPr/>
    </dgm:pt>
    <dgm:pt modelId="{383BC6B3-7109-480A-B94F-7B2DFE928BCD}" type="pres">
      <dgm:prSet presAssocID="{104A8E3F-B868-49F5-9C01-494A48486136}" presName="connectorText" presStyleLbl="sibTrans2D1" presStyleIdx="0" presStyleCnt="6"/>
      <dgm:spPr/>
    </dgm:pt>
    <dgm:pt modelId="{A0111D2A-36BE-4570-82B5-B14D70A1B224}" type="pres">
      <dgm:prSet presAssocID="{AB43862C-5F49-4669-97A9-D383ABE9A419}" presName="node" presStyleLbl="node1" presStyleIdx="0" presStyleCnt="6">
        <dgm:presLayoutVars>
          <dgm:bulletEnabled val="1"/>
        </dgm:presLayoutVars>
      </dgm:prSet>
      <dgm:spPr/>
    </dgm:pt>
    <dgm:pt modelId="{10688E31-9D0B-4AEC-8844-D79BE50291C2}" type="pres">
      <dgm:prSet presAssocID="{DF2E3539-E525-469D-829F-F37158F18DE4}" presName="parTrans" presStyleLbl="sibTrans2D1" presStyleIdx="1" presStyleCnt="6"/>
      <dgm:spPr/>
    </dgm:pt>
    <dgm:pt modelId="{47AF452B-C6B2-4153-93A3-CEE0D96D65CF}" type="pres">
      <dgm:prSet presAssocID="{DF2E3539-E525-469D-829F-F37158F18DE4}" presName="connectorText" presStyleLbl="sibTrans2D1" presStyleIdx="1" presStyleCnt="6"/>
      <dgm:spPr/>
    </dgm:pt>
    <dgm:pt modelId="{C573A4DA-5B8C-423D-AC88-B99D2EE9DD6D}" type="pres">
      <dgm:prSet presAssocID="{E291A4E7-A8DE-4589-85A5-701B763C5F1E}" presName="node" presStyleLbl="node1" presStyleIdx="1" presStyleCnt="6">
        <dgm:presLayoutVars>
          <dgm:bulletEnabled val="1"/>
        </dgm:presLayoutVars>
      </dgm:prSet>
      <dgm:spPr/>
    </dgm:pt>
    <dgm:pt modelId="{BA202B25-996F-4485-BF85-199722E7CA77}" type="pres">
      <dgm:prSet presAssocID="{957C10AF-5797-4C02-B31A-FBA7D627D931}" presName="parTrans" presStyleLbl="sibTrans2D1" presStyleIdx="2" presStyleCnt="6"/>
      <dgm:spPr/>
    </dgm:pt>
    <dgm:pt modelId="{70909991-C804-4477-9880-D24E2BDA205E}" type="pres">
      <dgm:prSet presAssocID="{957C10AF-5797-4C02-B31A-FBA7D627D931}" presName="connectorText" presStyleLbl="sibTrans2D1" presStyleIdx="2" presStyleCnt="6"/>
      <dgm:spPr/>
    </dgm:pt>
    <dgm:pt modelId="{AAFA9F75-9FB2-4D1B-A2A6-A43BB6AD8518}" type="pres">
      <dgm:prSet presAssocID="{BF1F301A-4612-4889-9B1A-F18689BE7F47}" presName="node" presStyleLbl="node1" presStyleIdx="2" presStyleCnt="6">
        <dgm:presLayoutVars>
          <dgm:bulletEnabled val="1"/>
        </dgm:presLayoutVars>
      </dgm:prSet>
      <dgm:spPr/>
    </dgm:pt>
    <dgm:pt modelId="{33C74D3E-7543-42F1-AC23-EE88F5663AE6}" type="pres">
      <dgm:prSet presAssocID="{56DE9729-7A4D-4A4F-A144-355909D6B5E3}" presName="parTrans" presStyleLbl="sibTrans2D1" presStyleIdx="3" presStyleCnt="6"/>
      <dgm:spPr/>
    </dgm:pt>
    <dgm:pt modelId="{F7B10E0E-0FC8-4353-8843-FBCDEA08EA23}" type="pres">
      <dgm:prSet presAssocID="{56DE9729-7A4D-4A4F-A144-355909D6B5E3}" presName="connectorText" presStyleLbl="sibTrans2D1" presStyleIdx="3" presStyleCnt="6"/>
      <dgm:spPr/>
    </dgm:pt>
    <dgm:pt modelId="{710EF97B-4DE3-4A9E-9F4C-E2610EB3970D}" type="pres">
      <dgm:prSet presAssocID="{E95842B7-B621-40D1-84C1-984B44B2F81F}" presName="node" presStyleLbl="node1" presStyleIdx="3" presStyleCnt="6">
        <dgm:presLayoutVars>
          <dgm:bulletEnabled val="1"/>
        </dgm:presLayoutVars>
      </dgm:prSet>
      <dgm:spPr/>
    </dgm:pt>
    <dgm:pt modelId="{B69D7496-37CE-4D7D-84E5-10ED188E9C92}" type="pres">
      <dgm:prSet presAssocID="{F26B9039-A68C-47CE-A903-AD670330CCBC}" presName="parTrans" presStyleLbl="sibTrans2D1" presStyleIdx="4" presStyleCnt="6"/>
      <dgm:spPr/>
    </dgm:pt>
    <dgm:pt modelId="{B72E9CDC-2BA8-4EBD-AA5D-33B9A6A908BC}" type="pres">
      <dgm:prSet presAssocID="{F26B9039-A68C-47CE-A903-AD670330CCBC}" presName="connectorText" presStyleLbl="sibTrans2D1" presStyleIdx="4" presStyleCnt="6"/>
      <dgm:spPr/>
    </dgm:pt>
    <dgm:pt modelId="{B9C98619-21D5-43B9-BA29-1DA53547C6E9}" type="pres">
      <dgm:prSet presAssocID="{6053A6EE-3FFA-4A70-B544-72686CB3D5FA}" presName="node" presStyleLbl="node1" presStyleIdx="4" presStyleCnt="6">
        <dgm:presLayoutVars>
          <dgm:bulletEnabled val="1"/>
        </dgm:presLayoutVars>
      </dgm:prSet>
      <dgm:spPr/>
    </dgm:pt>
    <dgm:pt modelId="{FA46A9A5-2604-4F6F-84C2-5E53A4DA5888}" type="pres">
      <dgm:prSet presAssocID="{82D1F4E0-3159-4CB7-BD35-B2F3BBA6772D}" presName="parTrans" presStyleLbl="sibTrans2D1" presStyleIdx="5" presStyleCnt="6"/>
      <dgm:spPr/>
    </dgm:pt>
    <dgm:pt modelId="{49D21CCC-91EA-4B4E-BCA7-3F5927D2A6AC}" type="pres">
      <dgm:prSet presAssocID="{82D1F4E0-3159-4CB7-BD35-B2F3BBA6772D}" presName="connectorText" presStyleLbl="sibTrans2D1" presStyleIdx="5" presStyleCnt="6"/>
      <dgm:spPr/>
    </dgm:pt>
    <dgm:pt modelId="{BEFDF872-17DE-4F8C-893C-161B74345ED2}" type="pres">
      <dgm:prSet presAssocID="{F2631EBE-7619-4319-A153-E2FE4ACFBD5F}" presName="node" presStyleLbl="node1" presStyleIdx="5" presStyleCnt="6">
        <dgm:presLayoutVars>
          <dgm:bulletEnabled val="1"/>
        </dgm:presLayoutVars>
      </dgm:prSet>
      <dgm:spPr/>
    </dgm:pt>
  </dgm:ptLst>
  <dgm:cxnLst>
    <dgm:cxn modelId="{F553681A-D0AB-473C-80B2-158046F8B118}" type="presOf" srcId="{82D1F4E0-3159-4CB7-BD35-B2F3BBA6772D}" destId="{FA46A9A5-2604-4F6F-84C2-5E53A4DA5888}" srcOrd="0" destOrd="0" presId="urn:microsoft.com/office/officeart/2005/8/layout/radial5"/>
    <dgm:cxn modelId="{FFEDAE1B-0841-44E7-A17A-F544EF137AEE}" type="presOf" srcId="{681B2ECB-8DB1-4703-91D3-A0A2298491A0}" destId="{09C482AF-E36C-4602-A35A-E4C40BF7E3B8}" srcOrd="0" destOrd="0" presId="urn:microsoft.com/office/officeart/2005/8/layout/radial5"/>
    <dgm:cxn modelId="{A375391C-1556-4330-B69A-B840617109EF}" srcId="{681B2ECB-8DB1-4703-91D3-A0A2298491A0}" destId="{AB43862C-5F49-4669-97A9-D383ABE9A419}" srcOrd="0" destOrd="0" parTransId="{104A8E3F-B868-49F5-9C01-494A48486136}" sibTransId="{541847D9-00E5-47E3-8253-4C6A888F3C2D}"/>
    <dgm:cxn modelId="{12F80727-31AF-4DA4-A10F-A645623BEBD1}" type="presOf" srcId="{104A8E3F-B868-49F5-9C01-494A48486136}" destId="{383BC6B3-7109-480A-B94F-7B2DFE928BCD}" srcOrd="1" destOrd="0" presId="urn:microsoft.com/office/officeart/2005/8/layout/radial5"/>
    <dgm:cxn modelId="{1707B028-BABD-4F1A-BF7A-5D10BCC7E38B}" type="presOf" srcId="{957C10AF-5797-4C02-B31A-FBA7D627D931}" destId="{70909991-C804-4477-9880-D24E2BDA205E}" srcOrd="1" destOrd="0" presId="urn:microsoft.com/office/officeart/2005/8/layout/radial5"/>
    <dgm:cxn modelId="{5F4E6237-831F-4D3C-88C6-171D09D77644}" srcId="{681B2ECB-8DB1-4703-91D3-A0A2298491A0}" destId="{BF1F301A-4612-4889-9B1A-F18689BE7F47}" srcOrd="2" destOrd="0" parTransId="{957C10AF-5797-4C02-B31A-FBA7D627D931}" sibTransId="{694447CF-74F9-4321-A327-8812CBB12299}"/>
    <dgm:cxn modelId="{727AC73A-4713-44D0-989F-3506793356DB}" type="presOf" srcId="{BF1F301A-4612-4889-9B1A-F18689BE7F47}" destId="{AAFA9F75-9FB2-4D1B-A2A6-A43BB6AD8518}" srcOrd="0" destOrd="0" presId="urn:microsoft.com/office/officeart/2005/8/layout/radial5"/>
    <dgm:cxn modelId="{F0A45C60-AF7A-4C4A-9879-776A4EDD9939}" type="presOf" srcId="{F2631EBE-7619-4319-A153-E2FE4ACFBD5F}" destId="{BEFDF872-17DE-4F8C-893C-161B74345ED2}" srcOrd="0" destOrd="0" presId="urn:microsoft.com/office/officeart/2005/8/layout/radial5"/>
    <dgm:cxn modelId="{73A31564-0D5D-43E4-BE86-DF8C861F7506}" srcId="{681B2ECB-8DB1-4703-91D3-A0A2298491A0}" destId="{F2631EBE-7619-4319-A153-E2FE4ACFBD5F}" srcOrd="5" destOrd="0" parTransId="{82D1F4E0-3159-4CB7-BD35-B2F3BBA6772D}" sibTransId="{D6EDE696-8E17-4D88-A2D2-D6019EFBFCE5}"/>
    <dgm:cxn modelId="{2148BF6D-5876-420B-9AE9-DCDDBE800626}" type="presOf" srcId="{E95842B7-B621-40D1-84C1-984B44B2F81F}" destId="{710EF97B-4DE3-4A9E-9F4C-E2610EB3970D}" srcOrd="0" destOrd="0" presId="urn:microsoft.com/office/officeart/2005/8/layout/radial5"/>
    <dgm:cxn modelId="{D812F26F-D141-4E7D-8FBB-572F0118C55C}" srcId="{681B2ECB-8DB1-4703-91D3-A0A2298491A0}" destId="{E95842B7-B621-40D1-84C1-984B44B2F81F}" srcOrd="3" destOrd="0" parTransId="{56DE9729-7A4D-4A4F-A144-355909D6B5E3}" sibTransId="{22FFE998-2546-43FC-8C6E-383B8B058ABE}"/>
    <dgm:cxn modelId="{7D2FCF51-CEE4-41E7-939C-303D9E84CA4F}" type="presOf" srcId="{82D1F4E0-3159-4CB7-BD35-B2F3BBA6772D}" destId="{49D21CCC-91EA-4B4E-BCA7-3F5927D2A6AC}" srcOrd="1" destOrd="0" presId="urn:microsoft.com/office/officeart/2005/8/layout/radial5"/>
    <dgm:cxn modelId="{3B3F6A55-D6F0-4CC0-9DF1-F622272E20CB}" type="presOf" srcId="{AB43862C-5F49-4669-97A9-D383ABE9A419}" destId="{A0111D2A-36BE-4570-82B5-B14D70A1B224}" srcOrd="0" destOrd="0" presId="urn:microsoft.com/office/officeart/2005/8/layout/radial5"/>
    <dgm:cxn modelId="{1910027F-3478-41D4-B08E-84A14E6E25E6}" type="presOf" srcId="{957C10AF-5797-4C02-B31A-FBA7D627D931}" destId="{BA202B25-996F-4485-BF85-199722E7CA77}" srcOrd="0" destOrd="0" presId="urn:microsoft.com/office/officeart/2005/8/layout/radial5"/>
    <dgm:cxn modelId="{FF038F83-F2EE-48F0-9100-6FD3EA405E10}" type="presOf" srcId="{56DE9729-7A4D-4A4F-A144-355909D6B5E3}" destId="{33C74D3E-7543-42F1-AC23-EE88F5663AE6}" srcOrd="0" destOrd="0" presId="urn:microsoft.com/office/officeart/2005/8/layout/radial5"/>
    <dgm:cxn modelId="{08711787-EAC9-4500-9B3C-3402FC9FD907}" type="presOf" srcId="{56DE9729-7A4D-4A4F-A144-355909D6B5E3}" destId="{F7B10E0E-0FC8-4353-8843-FBCDEA08EA23}" srcOrd="1" destOrd="0" presId="urn:microsoft.com/office/officeart/2005/8/layout/radial5"/>
    <dgm:cxn modelId="{484E7591-C90F-4BC8-9ABA-BEEA9A36F787}" type="presOf" srcId="{6053A6EE-3FFA-4A70-B544-72686CB3D5FA}" destId="{B9C98619-21D5-43B9-BA29-1DA53547C6E9}" srcOrd="0" destOrd="0" presId="urn:microsoft.com/office/officeart/2005/8/layout/radial5"/>
    <dgm:cxn modelId="{EB96349B-7F57-47A0-8E0C-BD8D8B876986}" type="presOf" srcId="{F26B9039-A68C-47CE-A903-AD670330CCBC}" destId="{B69D7496-37CE-4D7D-84E5-10ED188E9C92}" srcOrd="0" destOrd="0" presId="urn:microsoft.com/office/officeart/2005/8/layout/radial5"/>
    <dgm:cxn modelId="{F12AB2A4-D604-40F1-970C-3F80B1854A41}" srcId="{681B2ECB-8DB1-4703-91D3-A0A2298491A0}" destId="{E291A4E7-A8DE-4589-85A5-701B763C5F1E}" srcOrd="1" destOrd="0" parTransId="{DF2E3539-E525-469D-829F-F37158F18DE4}" sibTransId="{D73F283E-CF85-4700-AA57-18AE6598E3EA}"/>
    <dgm:cxn modelId="{C6A77CAD-4DB3-4710-8E86-4571DD5C3CF2}" type="presOf" srcId="{DF2E3539-E525-469D-829F-F37158F18DE4}" destId="{47AF452B-C6B2-4153-93A3-CEE0D96D65CF}" srcOrd="1" destOrd="0" presId="urn:microsoft.com/office/officeart/2005/8/layout/radial5"/>
    <dgm:cxn modelId="{537FBCAF-8BEB-48BD-A933-77D6CDC0D56C}" type="presOf" srcId="{ACB05160-CF77-4EC0-B88A-B6A4A48FAC82}" destId="{03591F89-FCE7-4FBA-8FDA-64352269C694}" srcOrd="0" destOrd="0" presId="urn:microsoft.com/office/officeart/2005/8/layout/radial5"/>
    <dgm:cxn modelId="{5B841FBC-0614-42D0-A522-F4D889AA5570}" srcId="{ACB05160-CF77-4EC0-B88A-B6A4A48FAC82}" destId="{681B2ECB-8DB1-4703-91D3-A0A2298491A0}" srcOrd="0" destOrd="0" parTransId="{2D591A22-47EA-49C9-A783-35101F90EFEF}" sibTransId="{1349549F-EA99-4239-8524-EADFCE72E048}"/>
    <dgm:cxn modelId="{F3D6D2C1-A87E-4039-9C88-F3A0481BEC57}" type="presOf" srcId="{DF2E3539-E525-469D-829F-F37158F18DE4}" destId="{10688E31-9D0B-4AEC-8844-D79BE50291C2}" srcOrd="0" destOrd="0" presId="urn:microsoft.com/office/officeart/2005/8/layout/radial5"/>
    <dgm:cxn modelId="{F43534C9-267C-48FD-9629-79BCC6BB9640}" type="presOf" srcId="{E291A4E7-A8DE-4589-85A5-701B763C5F1E}" destId="{C573A4DA-5B8C-423D-AC88-B99D2EE9DD6D}" srcOrd="0" destOrd="0" presId="urn:microsoft.com/office/officeart/2005/8/layout/radial5"/>
    <dgm:cxn modelId="{CBDB34D3-7F93-4493-AAFF-3CAF900FE0CC}" srcId="{681B2ECB-8DB1-4703-91D3-A0A2298491A0}" destId="{6053A6EE-3FFA-4A70-B544-72686CB3D5FA}" srcOrd="4" destOrd="0" parTransId="{F26B9039-A68C-47CE-A903-AD670330CCBC}" sibTransId="{8C997351-5646-4D3F-A97E-E0928543F259}"/>
    <dgm:cxn modelId="{EE3A45ED-23F9-4317-AA3E-120AEA3FC583}" type="presOf" srcId="{104A8E3F-B868-49F5-9C01-494A48486136}" destId="{E3BB24A8-71C8-4248-95A2-C78E3B5B47A6}" srcOrd="0" destOrd="0" presId="urn:microsoft.com/office/officeart/2005/8/layout/radial5"/>
    <dgm:cxn modelId="{87AF33F8-6398-4EFC-A98B-592BB6C60C98}" type="presOf" srcId="{F26B9039-A68C-47CE-A903-AD670330CCBC}" destId="{B72E9CDC-2BA8-4EBD-AA5D-33B9A6A908BC}" srcOrd="1" destOrd="0" presId="urn:microsoft.com/office/officeart/2005/8/layout/radial5"/>
    <dgm:cxn modelId="{3D8CFF76-0BED-4230-89A9-98D17E9A865F}" type="presParOf" srcId="{03591F89-FCE7-4FBA-8FDA-64352269C694}" destId="{09C482AF-E36C-4602-A35A-E4C40BF7E3B8}" srcOrd="0" destOrd="0" presId="urn:microsoft.com/office/officeart/2005/8/layout/radial5"/>
    <dgm:cxn modelId="{677879A9-131D-4869-BB5F-E808F2ED72A6}" type="presParOf" srcId="{03591F89-FCE7-4FBA-8FDA-64352269C694}" destId="{E3BB24A8-71C8-4248-95A2-C78E3B5B47A6}" srcOrd="1" destOrd="0" presId="urn:microsoft.com/office/officeart/2005/8/layout/radial5"/>
    <dgm:cxn modelId="{1816FC5D-324A-4289-8D8D-95C240126E90}" type="presParOf" srcId="{E3BB24A8-71C8-4248-95A2-C78E3B5B47A6}" destId="{383BC6B3-7109-480A-B94F-7B2DFE928BCD}" srcOrd="0" destOrd="0" presId="urn:microsoft.com/office/officeart/2005/8/layout/radial5"/>
    <dgm:cxn modelId="{B21753F5-9E8D-4A7D-9245-DBEB27316163}" type="presParOf" srcId="{03591F89-FCE7-4FBA-8FDA-64352269C694}" destId="{A0111D2A-36BE-4570-82B5-B14D70A1B224}" srcOrd="2" destOrd="0" presId="urn:microsoft.com/office/officeart/2005/8/layout/radial5"/>
    <dgm:cxn modelId="{69B6F148-7FD5-450E-8FD1-DCC3689DC05C}" type="presParOf" srcId="{03591F89-FCE7-4FBA-8FDA-64352269C694}" destId="{10688E31-9D0B-4AEC-8844-D79BE50291C2}" srcOrd="3" destOrd="0" presId="urn:microsoft.com/office/officeart/2005/8/layout/radial5"/>
    <dgm:cxn modelId="{253CF41E-4C16-4CA7-A899-FCD7CDE59D98}" type="presParOf" srcId="{10688E31-9D0B-4AEC-8844-D79BE50291C2}" destId="{47AF452B-C6B2-4153-93A3-CEE0D96D65CF}" srcOrd="0" destOrd="0" presId="urn:microsoft.com/office/officeart/2005/8/layout/radial5"/>
    <dgm:cxn modelId="{9EBAF7A6-9DA9-45C2-8DE0-EC7BF7987226}" type="presParOf" srcId="{03591F89-FCE7-4FBA-8FDA-64352269C694}" destId="{C573A4DA-5B8C-423D-AC88-B99D2EE9DD6D}" srcOrd="4" destOrd="0" presId="urn:microsoft.com/office/officeart/2005/8/layout/radial5"/>
    <dgm:cxn modelId="{BAC834F1-317C-4173-8DAE-0CA557317D4D}" type="presParOf" srcId="{03591F89-FCE7-4FBA-8FDA-64352269C694}" destId="{BA202B25-996F-4485-BF85-199722E7CA77}" srcOrd="5" destOrd="0" presId="urn:microsoft.com/office/officeart/2005/8/layout/radial5"/>
    <dgm:cxn modelId="{07A070A7-B4DB-4A5F-9206-1633F8C0BEA8}" type="presParOf" srcId="{BA202B25-996F-4485-BF85-199722E7CA77}" destId="{70909991-C804-4477-9880-D24E2BDA205E}" srcOrd="0" destOrd="0" presId="urn:microsoft.com/office/officeart/2005/8/layout/radial5"/>
    <dgm:cxn modelId="{4D6E24BC-37F8-4BB1-92A1-C15CC495B79E}" type="presParOf" srcId="{03591F89-FCE7-4FBA-8FDA-64352269C694}" destId="{AAFA9F75-9FB2-4D1B-A2A6-A43BB6AD8518}" srcOrd="6" destOrd="0" presId="urn:microsoft.com/office/officeart/2005/8/layout/radial5"/>
    <dgm:cxn modelId="{7956C2B5-FF8C-4620-B4BE-D4C3B9580988}" type="presParOf" srcId="{03591F89-FCE7-4FBA-8FDA-64352269C694}" destId="{33C74D3E-7543-42F1-AC23-EE88F5663AE6}" srcOrd="7" destOrd="0" presId="urn:microsoft.com/office/officeart/2005/8/layout/radial5"/>
    <dgm:cxn modelId="{16F2080C-F417-40C5-9F51-3D03EBC89777}" type="presParOf" srcId="{33C74D3E-7543-42F1-AC23-EE88F5663AE6}" destId="{F7B10E0E-0FC8-4353-8843-FBCDEA08EA23}" srcOrd="0" destOrd="0" presId="urn:microsoft.com/office/officeart/2005/8/layout/radial5"/>
    <dgm:cxn modelId="{7C32D884-E487-47AF-BFEF-4CB714E79A24}" type="presParOf" srcId="{03591F89-FCE7-4FBA-8FDA-64352269C694}" destId="{710EF97B-4DE3-4A9E-9F4C-E2610EB3970D}" srcOrd="8" destOrd="0" presId="urn:microsoft.com/office/officeart/2005/8/layout/radial5"/>
    <dgm:cxn modelId="{30AF5A1C-BADF-429D-9D42-DE51127023D2}" type="presParOf" srcId="{03591F89-FCE7-4FBA-8FDA-64352269C694}" destId="{B69D7496-37CE-4D7D-84E5-10ED188E9C92}" srcOrd="9" destOrd="0" presId="urn:microsoft.com/office/officeart/2005/8/layout/radial5"/>
    <dgm:cxn modelId="{C25F5BA6-808A-43B8-9FEE-20A6027C5857}" type="presParOf" srcId="{B69D7496-37CE-4D7D-84E5-10ED188E9C92}" destId="{B72E9CDC-2BA8-4EBD-AA5D-33B9A6A908BC}" srcOrd="0" destOrd="0" presId="urn:microsoft.com/office/officeart/2005/8/layout/radial5"/>
    <dgm:cxn modelId="{7241CBE0-2673-4B29-8863-7FA18D28822A}" type="presParOf" srcId="{03591F89-FCE7-4FBA-8FDA-64352269C694}" destId="{B9C98619-21D5-43B9-BA29-1DA53547C6E9}" srcOrd="10" destOrd="0" presId="urn:microsoft.com/office/officeart/2005/8/layout/radial5"/>
    <dgm:cxn modelId="{FFAE01B2-EBAB-4F58-840C-DBA43D856AAC}" type="presParOf" srcId="{03591F89-FCE7-4FBA-8FDA-64352269C694}" destId="{FA46A9A5-2604-4F6F-84C2-5E53A4DA5888}" srcOrd="11" destOrd="0" presId="urn:microsoft.com/office/officeart/2005/8/layout/radial5"/>
    <dgm:cxn modelId="{82EE16E6-95A2-4191-B491-3B44E5336C9D}" type="presParOf" srcId="{FA46A9A5-2604-4F6F-84C2-5E53A4DA5888}" destId="{49D21CCC-91EA-4B4E-BCA7-3F5927D2A6AC}" srcOrd="0" destOrd="0" presId="urn:microsoft.com/office/officeart/2005/8/layout/radial5"/>
    <dgm:cxn modelId="{EF4E1EE1-0272-4CB0-81D7-1B715F4781E0}" type="presParOf" srcId="{03591F89-FCE7-4FBA-8FDA-64352269C694}" destId="{BEFDF872-17DE-4F8C-893C-161B74345ED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482AF-E36C-4602-A35A-E4C40BF7E3B8}">
      <dsp:nvSpPr>
        <dsp:cNvPr id="0" name=""/>
        <dsp:cNvSpPr/>
      </dsp:nvSpPr>
      <dsp:spPr>
        <a:xfrm>
          <a:off x="1731969" y="1456746"/>
          <a:ext cx="1038852" cy="1038852"/>
        </a:xfrm>
        <a:prstGeom prst="ellipse">
          <a:avLst/>
        </a:prstGeom>
        <a:solidFill>
          <a:srgbClr val="DD60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Access Legal network</a:t>
          </a:r>
        </a:p>
      </dsp:txBody>
      <dsp:txXfrm>
        <a:off x="1884105" y="1608882"/>
        <a:ext cx="734580" cy="734580"/>
      </dsp:txXfrm>
    </dsp:sp>
    <dsp:sp modelId="{E3BB24A8-71C8-4248-95A2-C78E3B5B47A6}">
      <dsp:nvSpPr>
        <dsp:cNvPr id="0" name=""/>
        <dsp:cNvSpPr/>
      </dsp:nvSpPr>
      <dsp:spPr>
        <a:xfrm rot="16200000">
          <a:off x="2141474" y="1078965"/>
          <a:ext cx="219842" cy="353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174451" y="1182584"/>
        <a:ext cx="153889" cy="211925"/>
      </dsp:txXfrm>
    </dsp:sp>
    <dsp:sp modelId="{A0111D2A-36BE-4570-82B5-B14D70A1B224}">
      <dsp:nvSpPr>
        <dsp:cNvPr id="0" name=""/>
        <dsp:cNvSpPr/>
      </dsp:nvSpPr>
      <dsp:spPr>
        <a:xfrm>
          <a:off x="1731969" y="3097"/>
          <a:ext cx="1038852" cy="1038852"/>
        </a:xfrm>
        <a:prstGeom prst="ellipse">
          <a:avLst/>
        </a:prstGeom>
        <a:solidFill>
          <a:srgbClr val="005B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Member org.</a:t>
          </a:r>
        </a:p>
      </dsp:txBody>
      <dsp:txXfrm>
        <a:off x="1884105" y="155233"/>
        <a:ext cx="734580" cy="734580"/>
      </dsp:txXfrm>
    </dsp:sp>
    <dsp:sp modelId="{10688E31-9D0B-4AEC-8844-D79BE50291C2}">
      <dsp:nvSpPr>
        <dsp:cNvPr id="0" name=""/>
        <dsp:cNvSpPr/>
      </dsp:nvSpPr>
      <dsp:spPr>
        <a:xfrm>
          <a:off x="2862077" y="1799567"/>
          <a:ext cx="219842" cy="353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862077" y="1870209"/>
        <a:ext cx="153889" cy="211925"/>
      </dsp:txXfrm>
    </dsp:sp>
    <dsp:sp modelId="{C573A4DA-5B8C-423D-AC88-B99D2EE9DD6D}">
      <dsp:nvSpPr>
        <dsp:cNvPr id="0" name=""/>
        <dsp:cNvSpPr/>
      </dsp:nvSpPr>
      <dsp:spPr>
        <a:xfrm>
          <a:off x="3185618" y="1456746"/>
          <a:ext cx="1038852" cy="1038852"/>
        </a:xfrm>
        <a:prstGeom prst="ellipse">
          <a:avLst/>
        </a:prstGeom>
        <a:solidFill>
          <a:srgbClr val="009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Member org. </a:t>
          </a:r>
        </a:p>
      </dsp:txBody>
      <dsp:txXfrm>
        <a:off x="3337754" y="1608882"/>
        <a:ext cx="734580" cy="734580"/>
      </dsp:txXfrm>
    </dsp:sp>
    <dsp:sp modelId="{BA202B25-996F-4485-BF85-199722E7CA77}">
      <dsp:nvSpPr>
        <dsp:cNvPr id="0" name=""/>
        <dsp:cNvSpPr/>
      </dsp:nvSpPr>
      <dsp:spPr>
        <a:xfrm rot="5400000">
          <a:off x="2141474" y="2520169"/>
          <a:ext cx="219842" cy="353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174451" y="2557835"/>
        <a:ext cx="153889" cy="211925"/>
      </dsp:txXfrm>
    </dsp:sp>
    <dsp:sp modelId="{AAFA9F75-9FB2-4D1B-A2A6-A43BB6AD8518}">
      <dsp:nvSpPr>
        <dsp:cNvPr id="0" name=""/>
        <dsp:cNvSpPr/>
      </dsp:nvSpPr>
      <dsp:spPr>
        <a:xfrm>
          <a:off x="1731969" y="2910394"/>
          <a:ext cx="1038852" cy="1038852"/>
        </a:xfrm>
        <a:prstGeom prst="ellipse">
          <a:avLst/>
        </a:prstGeom>
        <a:solidFill>
          <a:srgbClr val="EFB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Member org.</a:t>
          </a:r>
        </a:p>
      </dsp:txBody>
      <dsp:txXfrm>
        <a:off x="1884105" y="3062530"/>
        <a:ext cx="734580" cy="734580"/>
      </dsp:txXfrm>
    </dsp:sp>
    <dsp:sp modelId="{33C74D3E-7543-42F1-AC23-EE88F5663AE6}">
      <dsp:nvSpPr>
        <dsp:cNvPr id="0" name=""/>
        <dsp:cNvSpPr/>
      </dsp:nvSpPr>
      <dsp:spPr>
        <a:xfrm rot="10800000">
          <a:off x="1420872" y="1799567"/>
          <a:ext cx="219842" cy="353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 rot="10800000">
        <a:off x="1486825" y="1870209"/>
        <a:ext cx="153889" cy="211925"/>
      </dsp:txXfrm>
    </dsp:sp>
    <dsp:sp modelId="{710EF97B-4DE3-4A9E-9F4C-E2610EB3970D}">
      <dsp:nvSpPr>
        <dsp:cNvPr id="0" name=""/>
        <dsp:cNvSpPr/>
      </dsp:nvSpPr>
      <dsp:spPr>
        <a:xfrm>
          <a:off x="278321" y="1456746"/>
          <a:ext cx="1038852" cy="1038852"/>
        </a:xfrm>
        <a:prstGeom prst="ellipse">
          <a:avLst/>
        </a:prstGeom>
        <a:solidFill>
          <a:srgbClr val="FB4F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Member org.</a:t>
          </a:r>
        </a:p>
      </dsp:txBody>
      <dsp:txXfrm>
        <a:off x="430457" y="1608882"/>
        <a:ext cx="734580" cy="734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482AF-E36C-4602-A35A-E4C40BF7E3B8}">
      <dsp:nvSpPr>
        <dsp:cNvPr id="0" name=""/>
        <dsp:cNvSpPr/>
      </dsp:nvSpPr>
      <dsp:spPr>
        <a:xfrm>
          <a:off x="2148076" y="1410308"/>
          <a:ext cx="1400911" cy="1613113"/>
        </a:xfrm>
        <a:prstGeom prst="ellipse">
          <a:avLst/>
        </a:prstGeom>
        <a:solidFill>
          <a:srgbClr val="DD60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Gloucestershire and SW hub</a:t>
          </a:r>
        </a:p>
      </dsp:txBody>
      <dsp:txXfrm>
        <a:off x="2353235" y="1646543"/>
        <a:ext cx="990593" cy="1140643"/>
      </dsp:txXfrm>
    </dsp:sp>
    <dsp:sp modelId="{E3BB24A8-71C8-4248-95A2-C78E3B5B47A6}">
      <dsp:nvSpPr>
        <dsp:cNvPr id="0" name=""/>
        <dsp:cNvSpPr/>
      </dsp:nvSpPr>
      <dsp:spPr>
        <a:xfrm rot="16200000">
          <a:off x="2784504" y="1094980"/>
          <a:ext cx="128055" cy="396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2803712" y="1193446"/>
        <a:ext cx="89639" cy="237774"/>
      </dsp:txXfrm>
    </dsp:sp>
    <dsp:sp modelId="{A0111D2A-36BE-4570-82B5-B14D70A1B224}">
      <dsp:nvSpPr>
        <dsp:cNvPr id="0" name=""/>
        <dsp:cNvSpPr/>
      </dsp:nvSpPr>
      <dsp:spPr>
        <a:xfrm>
          <a:off x="2265751" y="3132"/>
          <a:ext cx="1165561" cy="1165561"/>
        </a:xfrm>
        <a:prstGeom prst="ellipse">
          <a:avLst/>
        </a:prstGeom>
        <a:solidFill>
          <a:srgbClr val="005BBB"/>
        </a:solidFill>
        <a:ln w="12700" cap="flat" cmpd="sng" algn="ctr">
          <a:solidFill>
            <a:srgbClr val="005B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Community org.</a:t>
          </a:r>
        </a:p>
      </dsp:txBody>
      <dsp:txXfrm>
        <a:off x="2436443" y="173824"/>
        <a:ext cx="824177" cy="824177"/>
      </dsp:txXfrm>
    </dsp:sp>
    <dsp:sp modelId="{10688E31-9D0B-4AEC-8844-D79BE50291C2}">
      <dsp:nvSpPr>
        <dsp:cNvPr id="0" name=""/>
        <dsp:cNvSpPr/>
      </dsp:nvSpPr>
      <dsp:spPr>
        <a:xfrm rot="19800000">
          <a:off x="3525093" y="1578359"/>
          <a:ext cx="172328" cy="396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528556" y="1670542"/>
        <a:ext cx="120630" cy="237774"/>
      </dsp:txXfrm>
    </dsp:sp>
    <dsp:sp modelId="{C573A4DA-5B8C-423D-AC88-B99D2EE9DD6D}">
      <dsp:nvSpPr>
        <dsp:cNvPr id="0" name=""/>
        <dsp:cNvSpPr/>
      </dsp:nvSpPr>
      <dsp:spPr>
        <a:xfrm>
          <a:off x="3678196" y="818608"/>
          <a:ext cx="1165561" cy="1165561"/>
        </a:xfrm>
        <a:prstGeom prst="ellipse">
          <a:avLst/>
        </a:prstGeom>
        <a:solidFill>
          <a:srgbClr val="0082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Community org. </a:t>
          </a:r>
        </a:p>
      </dsp:txBody>
      <dsp:txXfrm>
        <a:off x="3848888" y="989300"/>
        <a:ext cx="824177" cy="824177"/>
      </dsp:txXfrm>
    </dsp:sp>
    <dsp:sp modelId="{BA202B25-996F-4485-BF85-199722E7CA77}">
      <dsp:nvSpPr>
        <dsp:cNvPr id="0" name=""/>
        <dsp:cNvSpPr/>
      </dsp:nvSpPr>
      <dsp:spPr>
        <a:xfrm rot="1800000">
          <a:off x="3525093" y="2459079"/>
          <a:ext cx="172328" cy="396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3528556" y="2525413"/>
        <a:ext cx="120630" cy="237774"/>
      </dsp:txXfrm>
    </dsp:sp>
    <dsp:sp modelId="{AAFA9F75-9FB2-4D1B-A2A6-A43BB6AD8518}">
      <dsp:nvSpPr>
        <dsp:cNvPr id="0" name=""/>
        <dsp:cNvSpPr/>
      </dsp:nvSpPr>
      <dsp:spPr>
        <a:xfrm>
          <a:off x="3678196" y="2449559"/>
          <a:ext cx="1165561" cy="1165561"/>
        </a:xfrm>
        <a:prstGeom prst="ellipse">
          <a:avLst/>
        </a:prstGeom>
        <a:solidFill>
          <a:srgbClr val="009A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Community org.</a:t>
          </a:r>
        </a:p>
      </dsp:txBody>
      <dsp:txXfrm>
        <a:off x="3848888" y="2620251"/>
        <a:ext cx="824177" cy="824177"/>
      </dsp:txXfrm>
    </dsp:sp>
    <dsp:sp modelId="{33C74D3E-7543-42F1-AC23-EE88F5663AE6}">
      <dsp:nvSpPr>
        <dsp:cNvPr id="0" name=""/>
        <dsp:cNvSpPr/>
      </dsp:nvSpPr>
      <dsp:spPr>
        <a:xfrm rot="5400000">
          <a:off x="2784504" y="2942459"/>
          <a:ext cx="128055" cy="396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2803712" y="3002509"/>
        <a:ext cx="89639" cy="237774"/>
      </dsp:txXfrm>
    </dsp:sp>
    <dsp:sp modelId="{710EF97B-4DE3-4A9E-9F4C-E2610EB3970D}">
      <dsp:nvSpPr>
        <dsp:cNvPr id="0" name=""/>
        <dsp:cNvSpPr/>
      </dsp:nvSpPr>
      <dsp:spPr>
        <a:xfrm>
          <a:off x="2265751" y="3265035"/>
          <a:ext cx="1165561" cy="1165561"/>
        </a:xfrm>
        <a:prstGeom prst="ellipse">
          <a:avLst/>
        </a:prstGeom>
        <a:solidFill>
          <a:srgbClr val="EFBD4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Community org.</a:t>
          </a:r>
        </a:p>
      </dsp:txBody>
      <dsp:txXfrm>
        <a:off x="2436443" y="3435727"/>
        <a:ext cx="824177" cy="824177"/>
      </dsp:txXfrm>
    </dsp:sp>
    <dsp:sp modelId="{B69D7496-37CE-4D7D-84E5-10ED188E9C92}">
      <dsp:nvSpPr>
        <dsp:cNvPr id="0" name=""/>
        <dsp:cNvSpPr/>
      </dsp:nvSpPr>
      <dsp:spPr>
        <a:xfrm rot="9000000">
          <a:off x="1999643" y="2459079"/>
          <a:ext cx="172328" cy="396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2047878" y="2525413"/>
        <a:ext cx="120630" cy="237774"/>
      </dsp:txXfrm>
    </dsp:sp>
    <dsp:sp modelId="{B9C98619-21D5-43B9-BA29-1DA53547C6E9}">
      <dsp:nvSpPr>
        <dsp:cNvPr id="0" name=""/>
        <dsp:cNvSpPr/>
      </dsp:nvSpPr>
      <dsp:spPr>
        <a:xfrm>
          <a:off x="853306" y="2449559"/>
          <a:ext cx="1165561" cy="1165561"/>
        </a:xfrm>
        <a:prstGeom prst="ellipse">
          <a:avLst/>
        </a:prstGeom>
        <a:solidFill>
          <a:srgbClr val="FB4F1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Community org. </a:t>
          </a:r>
        </a:p>
      </dsp:txBody>
      <dsp:txXfrm>
        <a:off x="1023998" y="2620251"/>
        <a:ext cx="824177" cy="824177"/>
      </dsp:txXfrm>
    </dsp:sp>
    <dsp:sp modelId="{FA46A9A5-2604-4F6F-84C2-5E53A4DA5888}">
      <dsp:nvSpPr>
        <dsp:cNvPr id="0" name=""/>
        <dsp:cNvSpPr/>
      </dsp:nvSpPr>
      <dsp:spPr>
        <a:xfrm rot="12600000">
          <a:off x="1999643" y="1578359"/>
          <a:ext cx="172328" cy="396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 rot="10800000">
        <a:off x="2047878" y="1670542"/>
        <a:ext cx="120630" cy="237774"/>
      </dsp:txXfrm>
    </dsp:sp>
    <dsp:sp modelId="{BEFDF872-17DE-4F8C-893C-161B74345ED2}">
      <dsp:nvSpPr>
        <dsp:cNvPr id="0" name=""/>
        <dsp:cNvSpPr/>
      </dsp:nvSpPr>
      <dsp:spPr>
        <a:xfrm>
          <a:off x="853306" y="818608"/>
          <a:ext cx="1165561" cy="1165561"/>
        </a:xfrm>
        <a:prstGeom prst="ellipse">
          <a:avLst/>
        </a:prstGeom>
        <a:solidFill>
          <a:srgbClr val="D52B1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Community org. </a:t>
          </a:r>
        </a:p>
      </dsp:txBody>
      <dsp:txXfrm>
        <a:off x="1023998" y="989300"/>
        <a:ext cx="824177" cy="824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B86ECD4-1703-9649-BE1A-A77CE53659E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034DD52-9E85-294E-A50A-0F845EDF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22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248285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48285">
              <a:lnSpc>
                <a:spcPct val="106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7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5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00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3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2DEAC13B-5B8F-4E10-A534-98C22A9E87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EFB57481-1C72-4FB1-B561-CB194E105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3D97BD60-83AA-40B2-B591-DD3E0F27D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C7F097-2554-449E-BA6F-D699AD835424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0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4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70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baseline="0" dirty="0"/>
          </a:p>
          <a:p>
            <a:pPr>
              <a:defRPr/>
            </a:pPr>
            <a:endParaRPr lang="en-GB" altLang="en-US" dirty="0"/>
          </a:p>
          <a:p>
            <a:pPr marL="181240" indent="-181240">
              <a:buFontTx/>
              <a:buChar char="-"/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 </a:t>
            </a:r>
          </a:p>
          <a:p>
            <a:pPr marL="181240" indent="-181240">
              <a:buFontTx/>
              <a:buChar char="-"/>
              <a:defRPr/>
            </a:pPr>
            <a:endParaRPr lang="en-GB" altLang="en-US" dirty="0"/>
          </a:p>
          <a:p>
            <a:pPr>
              <a:defRPr/>
            </a:pPr>
            <a:endParaRPr lang="en-GB" alt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99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8B273759-8039-43B9-81C6-EF729841D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87C3767A-E8CF-4679-8523-8BA823F94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522E755-941C-4061-BDF3-3D8189BC2C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A81459-AAC6-4A59-9479-E686E14E2BC2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4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45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9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2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0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defRPr/>
            </a:pP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34DD52-9E85-294E-A50A-0F845EDF14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8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8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BD433337-78A0-4C97-B4EF-5F6B6FE59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DFD1958-EE03-413C-AD0D-B3583425B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64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3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9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9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3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6B30-7F13-FE45-A61A-33E8EC57D404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7024F-3552-264C-B0B7-F9692D4AF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2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accesscharity.org.u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hyperlink" Target="http://www.accesschariy.org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hecklegalaid.service.gov.uk/scope/diagnosis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37E0AE-C459-7743-B0D9-4F77650374E2}"/>
              </a:ext>
            </a:extLst>
          </p:cNvPr>
          <p:cNvSpPr/>
          <p:nvPr/>
        </p:nvSpPr>
        <p:spPr>
          <a:xfrm>
            <a:off x="388108" y="1461049"/>
            <a:ext cx="11415783" cy="4507275"/>
          </a:xfrm>
          <a:prstGeom prst="rect">
            <a:avLst/>
          </a:prstGeom>
          <a:solidFill>
            <a:srgbClr val="DD6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CC85D7-C59F-1E40-9FE7-4BE6DB764690}"/>
              </a:ext>
            </a:extLst>
          </p:cNvPr>
          <p:cNvSpPr txBox="1"/>
          <p:nvPr/>
        </p:nvSpPr>
        <p:spPr>
          <a:xfrm>
            <a:off x="572594" y="1632203"/>
            <a:ext cx="9834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4400" b="1" dirty="0">
                <a:solidFill>
                  <a:schemeClr val="bg1"/>
                </a:solidFill>
              </a:rPr>
              <a:t>Access Social Care  </a:t>
            </a:r>
          </a:p>
          <a:p>
            <a:endParaRPr lang="en-US" sz="3600" b="1" dirty="0">
              <a:latin typeface="Lexia XBold" panose="02060504030504030204" pitchFamily="18" charset="77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B69EF03-E5C7-E24F-9665-CE650B3B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477" y="1461050"/>
            <a:ext cx="5101523" cy="4343401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3814857-73D2-7F4E-9ACD-7342293BAAB8}"/>
              </a:ext>
            </a:extLst>
          </p:cNvPr>
          <p:cNvCxnSpPr>
            <a:cxnSpLocks/>
          </p:cNvCxnSpPr>
          <p:nvPr/>
        </p:nvCxnSpPr>
        <p:spPr>
          <a:xfrm flipH="1">
            <a:off x="261257" y="5495392"/>
            <a:ext cx="7075715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D265B40-305B-0549-BE36-D9F720EEEE46}"/>
              </a:ext>
            </a:extLst>
          </p:cNvPr>
          <p:cNvSpPr txBox="1"/>
          <p:nvPr/>
        </p:nvSpPr>
        <p:spPr>
          <a:xfrm>
            <a:off x="787400" y="4776551"/>
            <a:ext cx="444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 </a:t>
            </a:r>
          </a:p>
          <a:p>
            <a:r>
              <a:rPr lang="en-GB" b="1" dirty="0">
                <a:solidFill>
                  <a:schemeClr val="bg1"/>
                </a:solidFill>
              </a:rPr>
              <a:t>March 2020 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7D1908-08AE-428C-9BD9-58D1B5C18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59" y="190568"/>
            <a:ext cx="2553856" cy="12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4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0A5E92-9453-C74E-91DC-46F6F42A35F3}"/>
              </a:ext>
            </a:extLst>
          </p:cNvPr>
          <p:cNvSpPr/>
          <p:nvPr/>
        </p:nvSpPr>
        <p:spPr>
          <a:xfrm>
            <a:off x="504058" y="108861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73DFA-690A-C84B-8709-11DA6C3BF2DD}"/>
              </a:ext>
            </a:extLst>
          </p:cNvPr>
          <p:cNvSpPr txBox="1"/>
          <p:nvPr/>
        </p:nvSpPr>
        <p:spPr>
          <a:xfrm>
            <a:off x="509025" y="1359996"/>
            <a:ext cx="58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6003"/>
                </a:solidFill>
                <a:cs typeface="Calibri" panose="020F0502020204030204" pitchFamily="34" charset="0"/>
              </a:rPr>
              <a:t>Knowing when to refer 2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84D294-8B24-4E2E-8BD4-47A8144A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8" y="110456"/>
            <a:ext cx="1570512" cy="760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D441E-FB85-4DA9-A974-E9C01D0E18BD}"/>
              </a:ext>
            </a:extLst>
          </p:cNvPr>
          <p:cNvSpPr txBox="1"/>
          <p:nvPr/>
        </p:nvSpPr>
        <p:spPr>
          <a:xfrm>
            <a:off x="504057" y="2844963"/>
            <a:ext cx="113207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40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vailability of legal aid will depend on: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type of case </a:t>
            </a:r>
            <a:endParaRPr lang="en-GB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person’s </a:t>
            </a:r>
            <a:r>
              <a:rPr lang="en-GB" sz="4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means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3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0A5E92-9453-C74E-91DC-46F6F42A35F3}"/>
              </a:ext>
            </a:extLst>
          </p:cNvPr>
          <p:cNvSpPr/>
          <p:nvPr/>
        </p:nvSpPr>
        <p:spPr>
          <a:xfrm>
            <a:off x="504058" y="108861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73DFA-690A-C84B-8709-11DA6C3BF2DD}"/>
              </a:ext>
            </a:extLst>
          </p:cNvPr>
          <p:cNvSpPr txBox="1"/>
          <p:nvPr/>
        </p:nvSpPr>
        <p:spPr>
          <a:xfrm>
            <a:off x="509025" y="1359996"/>
            <a:ext cx="58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6003"/>
                </a:solidFill>
                <a:cs typeface="Calibri" panose="020F0502020204030204" pitchFamily="34" charset="0"/>
              </a:rPr>
              <a:t>Knowing when to refer 3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84D294-8B24-4E2E-8BD4-47A8144A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8" y="110456"/>
            <a:ext cx="1570512" cy="760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D441E-FB85-4DA9-A974-E9C01D0E18BD}"/>
              </a:ext>
            </a:extLst>
          </p:cNvPr>
          <p:cNvSpPr txBox="1"/>
          <p:nvPr/>
        </p:nvSpPr>
        <p:spPr>
          <a:xfrm>
            <a:off x="504057" y="2844963"/>
            <a:ext cx="1132079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levels (as apply to community care):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(a) early legal help – pre-action and some tribunal work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4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(b) full legal representation – legal proceedings requiring application to Legal Aid Agency</a:t>
            </a:r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44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0A5E92-9453-C74E-91DC-46F6F42A35F3}"/>
              </a:ext>
            </a:extLst>
          </p:cNvPr>
          <p:cNvSpPr/>
          <p:nvPr/>
        </p:nvSpPr>
        <p:spPr>
          <a:xfrm>
            <a:off x="504058" y="108861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73DFA-690A-C84B-8709-11DA6C3BF2DD}"/>
              </a:ext>
            </a:extLst>
          </p:cNvPr>
          <p:cNvSpPr txBox="1"/>
          <p:nvPr/>
        </p:nvSpPr>
        <p:spPr>
          <a:xfrm>
            <a:off x="509025" y="1359996"/>
            <a:ext cx="58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6003"/>
                </a:solidFill>
                <a:cs typeface="Calibri" panose="020F0502020204030204" pitchFamily="34" charset="0"/>
              </a:rPr>
              <a:t>Knowing when to refer 4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84D294-8B24-4E2E-8BD4-47A8144A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8" y="110456"/>
            <a:ext cx="1570512" cy="760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D441E-FB85-4DA9-A974-E9C01D0E18BD}"/>
              </a:ext>
            </a:extLst>
          </p:cNvPr>
          <p:cNvSpPr txBox="1"/>
          <p:nvPr/>
        </p:nvSpPr>
        <p:spPr>
          <a:xfrm>
            <a:off x="504057" y="2844963"/>
            <a:ext cx="113207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Are there any urgent issues?</a:t>
            </a:r>
            <a:r>
              <a:rPr lang="en-GB" sz="2800" b="1" i="0" dirty="0">
                <a:solidFill>
                  <a:srgbClr val="000000"/>
                </a:solidFill>
                <a:effectLst/>
              </a:rPr>
              <a:t>​</a:t>
            </a:r>
            <a:br>
              <a:rPr lang="en-GB" sz="2800" b="1" i="0" dirty="0">
                <a:solidFill>
                  <a:srgbClr val="000000"/>
                </a:solidFill>
                <a:effectLst/>
              </a:rPr>
            </a:br>
            <a:r>
              <a:rPr lang="en-GB" sz="2800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Do you need to gather more information, factual or financial?</a:t>
            </a:r>
            <a:r>
              <a:rPr lang="en-GB" sz="2800" b="1" i="0" dirty="0">
                <a:solidFill>
                  <a:srgbClr val="000000"/>
                </a:solidFill>
                <a:effectLst/>
              </a:rPr>
              <a:t>​</a:t>
            </a:r>
            <a:br>
              <a:rPr lang="en-GB" sz="2800" b="1" i="0" dirty="0">
                <a:solidFill>
                  <a:srgbClr val="000000"/>
                </a:solidFill>
                <a:effectLst/>
              </a:rPr>
            </a:br>
            <a:r>
              <a:rPr lang="en-GB" sz="2800" b="1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</a:rPr>
              <a:t>Think about possible legal deadlines: e.g. maximum 3 months from date of decision if looking at potential judicial review </a:t>
            </a:r>
            <a:endParaRPr lang="en-GB" sz="2800" b="1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568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DE68A5A4-D8E7-4A27-8279-07AB851E65B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5"/>
            <a:ext cx="12407462" cy="808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6F2D31-D8A0-49B5-BF77-54E972532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28" y="110456"/>
            <a:ext cx="1570512" cy="7607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3EAE11-808E-44E9-8C27-866BDF7F2821}"/>
              </a:ext>
            </a:extLst>
          </p:cNvPr>
          <p:cNvSpPr/>
          <p:nvPr/>
        </p:nvSpPr>
        <p:spPr>
          <a:xfrm>
            <a:off x="504058" y="108861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B4869-3B04-4F33-8C69-790A23BAB12F}"/>
              </a:ext>
            </a:extLst>
          </p:cNvPr>
          <p:cNvSpPr txBox="1"/>
          <p:nvPr/>
        </p:nvSpPr>
        <p:spPr>
          <a:xfrm>
            <a:off x="509025" y="1359996"/>
            <a:ext cx="58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6003"/>
                </a:solidFill>
                <a:cs typeface="Calibri" panose="020F0502020204030204" pitchFamily="34" charset="0"/>
              </a:rPr>
              <a:t>Who makes the referral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A238F-670C-4C00-8703-192DE1D47888}"/>
              </a:ext>
            </a:extLst>
          </p:cNvPr>
          <p:cNvSpPr txBox="1"/>
          <p:nvPr/>
        </p:nvSpPr>
        <p:spPr>
          <a:xfrm>
            <a:off x="518419" y="2506640"/>
            <a:ext cx="1017729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rules on who can refer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GB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Individual affected,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family member,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deputy or power of attorney if this is relevant,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advice sector organisation (with consent) amongst others</a:t>
            </a:r>
            <a:r>
              <a:rPr lang="en-GB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br>
              <a:rPr lang="en-GB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most important thing is that the referral contains the relevant information needed to proceed to next steps 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0A5E92-9453-C74E-91DC-46F6F42A35F3}"/>
              </a:ext>
            </a:extLst>
          </p:cNvPr>
          <p:cNvSpPr/>
          <p:nvPr/>
        </p:nvSpPr>
        <p:spPr>
          <a:xfrm>
            <a:off x="504058" y="108861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73DFA-690A-C84B-8709-11DA6C3BF2DD}"/>
              </a:ext>
            </a:extLst>
          </p:cNvPr>
          <p:cNvSpPr txBox="1"/>
          <p:nvPr/>
        </p:nvSpPr>
        <p:spPr>
          <a:xfrm>
            <a:off x="509024" y="1359996"/>
            <a:ext cx="700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6003"/>
                </a:solidFill>
                <a:cs typeface="Calibri" panose="020F0502020204030204" pitchFamily="34" charset="0"/>
              </a:rPr>
              <a:t>Information needed to refer - 1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84D294-8B24-4E2E-8BD4-47A8144A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8" y="110456"/>
            <a:ext cx="1570512" cy="760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D441E-FB85-4DA9-A974-E9C01D0E18BD}"/>
              </a:ext>
            </a:extLst>
          </p:cNvPr>
          <p:cNvSpPr txBox="1"/>
          <p:nvPr/>
        </p:nvSpPr>
        <p:spPr>
          <a:xfrm>
            <a:off x="504057" y="2285259"/>
            <a:ext cx="11320797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 out information to assist on </a:t>
            </a:r>
            <a:r>
              <a:rPr lang="en-GB" sz="3200" b="1" i="0" u="none" strike="noStrike" dirty="0">
                <a:solidFill>
                  <a:srgbClr val="005BBB"/>
                </a:solidFill>
                <a:effectLst/>
                <a:latin typeface="Calibri" panose="020F0502020204030204" pitchFamily="34" charset="0"/>
              </a:rPr>
              <a:t>legal aid eligibility. </a:t>
            </a:r>
            <a:r>
              <a:rPr lang="en-US" sz="4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Means of live-in partner are aggregated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the person on means tested benefits?</a:t>
            </a:r>
            <a:endParaRPr lang="en-US" sz="2400" u="none" strike="noStrike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Savings under £3,000 (not taken into account for the purposes of legal aid)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Savings between £3,001 and £8,000 (they will qualify for legal help but may be asked to contribute to full legal representation)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Savings over £8,000 (this would mean the person is unlikely to qualify for legal aid at all unless pensioner disregards apply)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old are they?</a:t>
            </a:r>
            <a:endParaRPr lang="en-US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43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0A5E92-9453-C74E-91DC-46F6F42A35F3}"/>
              </a:ext>
            </a:extLst>
          </p:cNvPr>
          <p:cNvSpPr/>
          <p:nvPr/>
        </p:nvSpPr>
        <p:spPr>
          <a:xfrm>
            <a:off x="504058" y="108861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73DFA-690A-C84B-8709-11DA6C3BF2DD}"/>
              </a:ext>
            </a:extLst>
          </p:cNvPr>
          <p:cNvSpPr txBox="1"/>
          <p:nvPr/>
        </p:nvSpPr>
        <p:spPr>
          <a:xfrm>
            <a:off x="509024" y="1359996"/>
            <a:ext cx="7000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6003"/>
                </a:solidFill>
                <a:cs typeface="Calibri" panose="020F0502020204030204" pitchFamily="34" charset="0"/>
              </a:rPr>
              <a:t>Information needed to refer - 2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84D294-8B24-4E2E-8BD4-47A8144A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8" y="110456"/>
            <a:ext cx="1570512" cy="7607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D441E-FB85-4DA9-A974-E9C01D0E18BD}"/>
              </a:ext>
            </a:extLst>
          </p:cNvPr>
          <p:cNvSpPr txBox="1"/>
          <p:nvPr/>
        </p:nvSpPr>
        <p:spPr>
          <a:xfrm>
            <a:off x="504057" y="2285259"/>
            <a:ext cx="11320797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GB" sz="3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ive </a:t>
            </a:r>
            <a:r>
              <a:rPr lang="en-GB" sz="3200" b="1" i="0" u="none" strike="noStrike" dirty="0">
                <a:solidFill>
                  <a:srgbClr val="005BBB"/>
                </a:solidFill>
                <a:effectLst/>
                <a:latin typeface="Calibri" panose="020F0502020204030204" pitchFamily="34" charset="0"/>
              </a:rPr>
              <a:t>effective background information </a:t>
            </a:r>
            <a:r>
              <a:rPr lang="en-US" sz="3200" b="0" i="0" dirty="0">
                <a:solidFill>
                  <a:srgbClr val="005BBB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3200" dirty="0">
              <a:solidFill>
                <a:srgbClr val="005BBB"/>
              </a:solidFill>
              <a:latin typeface="Calibri" panose="020F050202020403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 the decision relate to a public body? If so, which one?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Does the decision relate to a care provider specifically? Or in housing, for example, who is the housing provider?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 you are challenging a specific </a:t>
            </a:r>
            <a:r>
              <a:rPr lang="en-GB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decision</a:t>
            </a: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what was the date of that decision?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steps have already been taken?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is the ongoing impact on the individual / group of individuals if the situation remains unresolved?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is it urgent and / or what is the point of law in issue?</a:t>
            </a:r>
            <a:endParaRPr lang="en-US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1E27DF4A-9B0E-014B-B4ED-95B210E889B3}"/>
              </a:ext>
            </a:extLst>
          </p:cNvPr>
          <p:cNvSpPr/>
          <p:nvPr/>
        </p:nvSpPr>
        <p:spPr>
          <a:xfrm>
            <a:off x="3407768" y="2533066"/>
            <a:ext cx="2361674" cy="2361674"/>
          </a:xfrm>
          <a:prstGeom prst="ellipse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94B9DE-09BD-4D4C-88FB-DE8DCB2C6CC7}"/>
              </a:ext>
            </a:extLst>
          </p:cNvPr>
          <p:cNvSpPr/>
          <p:nvPr/>
        </p:nvSpPr>
        <p:spPr>
          <a:xfrm>
            <a:off x="6167418" y="2422623"/>
            <a:ext cx="2361674" cy="2361674"/>
          </a:xfrm>
          <a:prstGeom prst="ellipse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3066E18-BAAB-5E4B-A27E-CBBA8540AEC0}"/>
              </a:ext>
            </a:extLst>
          </p:cNvPr>
          <p:cNvSpPr/>
          <p:nvPr/>
        </p:nvSpPr>
        <p:spPr>
          <a:xfrm>
            <a:off x="8934366" y="2520164"/>
            <a:ext cx="2560930" cy="2401252"/>
          </a:xfrm>
          <a:prstGeom prst="ellipse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latin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B464BE-4454-7D46-B995-C44EE23E519E}"/>
              </a:ext>
            </a:extLst>
          </p:cNvPr>
          <p:cNvSpPr/>
          <p:nvPr/>
        </p:nvSpPr>
        <p:spPr>
          <a:xfrm>
            <a:off x="648116" y="2493488"/>
            <a:ext cx="2361674" cy="2361674"/>
          </a:xfrm>
          <a:prstGeom prst="ellipse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800">
                <a:solidFill>
                  <a:srgbClr val="888888"/>
                </a:solidFill>
              </a:rPr>
              <a:t>Gather information on </a:t>
            </a:r>
          </a:p>
          <a:p>
            <a:pPr lvl="0" algn="ctr"/>
            <a:r>
              <a:rPr lang="en-US" sz="1800">
                <a:solidFill>
                  <a:srgbClr val="888888"/>
                </a:solidFill>
              </a:rPr>
              <a:t>the individual </a:t>
            </a:r>
          </a:p>
          <a:p>
            <a:pPr lvl="0" algn="ctr"/>
            <a:r>
              <a:rPr lang="en-US" sz="1800">
                <a:solidFill>
                  <a:srgbClr val="888888"/>
                </a:solidFill>
              </a:rPr>
              <a:t>case </a:t>
            </a:r>
            <a:endParaRPr lang="en-US" sz="1800" dirty="0">
              <a:solidFill>
                <a:srgbClr val="88888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EAEAE-8D10-9F4B-A806-7341A313A85D}"/>
              </a:ext>
            </a:extLst>
          </p:cNvPr>
          <p:cNvSpPr txBox="1"/>
          <p:nvPr/>
        </p:nvSpPr>
        <p:spPr>
          <a:xfrm>
            <a:off x="583395" y="1506831"/>
            <a:ext cx="6158576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888888"/>
                </a:solidFill>
                <a:cs typeface="Calibri" panose="020F0502020204030204" pitchFamily="34" charset="0"/>
              </a:rPr>
              <a:t>Our referral process: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B92B2D-F1CD-754B-AB25-FAE5BF8BC5D9}"/>
              </a:ext>
            </a:extLst>
          </p:cNvPr>
          <p:cNvSpPr/>
          <p:nvPr/>
        </p:nvSpPr>
        <p:spPr>
          <a:xfrm>
            <a:off x="864226" y="134945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5003AF-69C3-EC48-8120-B3B3DFB999DC}"/>
              </a:ext>
            </a:extLst>
          </p:cNvPr>
          <p:cNvSpPr txBox="1"/>
          <p:nvPr/>
        </p:nvSpPr>
        <p:spPr>
          <a:xfrm>
            <a:off x="3223319" y="2935960"/>
            <a:ext cx="2553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rgbClr val="888888"/>
                </a:solidFill>
              </a:rPr>
              <a:t>Option 1</a:t>
            </a:r>
          </a:p>
          <a:p>
            <a:pPr lvl="0" algn="ctr"/>
            <a:r>
              <a:rPr lang="en-US" sz="2400" dirty="0">
                <a:solidFill>
                  <a:srgbClr val="888888"/>
                </a:solidFill>
              </a:rPr>
              <a:t>Support </a:t>
            </a:r>
            <a:r>
              <a:rPr lang="en-US" sz="2400" dirty="0" err="1">
                <a:solidFill>
                  <a:srgbClr val="888888"/>
                </a:solidFill>
              </a:rPr>
              <a:t>indiv</a:t>
            </a:r>
            <a:r>
              <a:rPr lang="en-US" sz="2400" dirty="0">
                <a:solidFill>
                  <a:srgbClr val="888888"/>
                </a:solidFill>
              </a:rPr>
              <a:t>. to self refer to nearest firms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14C28A-5D03-F443-A779-AD03FD79A32C}"/>
              </a:ext>
            </a:extLst>
          </p:cNvPr>
          <p:cNvSpPr txBox="1"/>
          <p:nvPr/>
        </p:nvSpPr>
        <p:spPr>
          <a:xfrm>
            <a:off x="6174714" y="3119116"/>
            <a:ext cx="2361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rgbClr val="888888"/>
                </a:solidFill>
              </a:rPr>
              <a:t>Option 2</a:t>
            </a:r>
          </a:p>
          <a:p>
            <a:pPr lvl="0" algn="ctr"/>
            <a:r>
              <a:rPr lang="en-US" sz="2400" dirty="0">
                <a:solidFill>
                  <a:srgbClr val="888888"/>
                </a:solidFill>
              </a:rPr>
              <a:t>We refer to nearest firms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A411BE-485E-0346-9655-8F1A83A43F5B}"/>
              </a:ext>
            </a:extLst>
          </p:cNvPr>
          <p:cNvSpPr txBox="1"/>
          <p:nvPr/>
        </p:nvSpPr>
        <p:spPr>
          <a:xfrm>
            <a:off x="8934366" y="2960932"/>
            <a:ext cx="25609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rgbClr val="888888"/>
                </a:solidFill>
              </a:rPr>
              <a:t>Option 3</a:t>
            </a:r>
          </a:p>
          <a:p>
            <a:pPr lvl="0" algn="ctr"/>
            <a:r>
              <a:rPr lang="en-US" sz="2400" dirty="0">
                <a:solidFill>
                  <a:srgbClr val="888888"/>
                </a:solidFill>
              </a:rPr>
              <a:t>We refer directly to firms with who, we have relationship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30C344-41A2-4733-BE72-92AF99A05D39}"/>
              </a:ext>
            </a:extLst>
          </p:cNvPr>
          <p:cNvSpPr txBox="1"/>
          <p:nvPr/>
        </p:nvSpPr>
        <p:spPr>
          <a:xfrm>
            <a:off x="337765" y="284605"/>
            <a:ext cx="3646406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spc="150" dirty="0">
                <a:latin typeface="Calibri" panose="020F0502020204030204" pitchFamily="34" charset="0"/>
                <a:ea typeface="Poppins SemiBold" charset="0"/>
                <a:cs typeface="Calibri" panose="020F0502020204030204" pitchFamily="34" charset="0"/>
              </a:rPr>
              <a:t>THE LEGAL NETWORK </a:t>
            </a:r>
            <a:endParaRPr lang="en-US" sz="1201" spc="150" dirty="0">
              <a:latin typeface="Calibri" panose="020F0502020204030204" pitchFamily="34" charset="0"/>
              <a:ea typeface="Poppins SemiBold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B786A1-AB0E-4B23-AAE7-2B4BD270F205}"/>
              </a:ext>
            </a:extLst>
          </p:cNvPr>
          <p:cNvSpPr txBox="1"/>
          <p:nvPr/>
        </p:nvSpPr>
        <p:spPr>
          <a:xfrm>
            <a:off x="776640" y="4918397"/>
            <a:ext cx="1052657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each stage we record reasons for referrals not being successful.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Many cases skip 1 and 2 due to urgency or strategic issues arising. </a:t>
            </a:r>
            <a:endParaRPr lang="en-US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82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8A4EEAA7-8CB3-C345-B661-BEAB55F3A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3" y="1349459"/>
            <a:ext cx="10460736" cy="697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5A9361F-159D-A748-A40E-1059001BA2B5}"/>
              </a:ext>
            </a:extLst>
          </p:cNvPr>
          <p:cNvSpPr/>
          <p:nvPr/>
        </p:nvSpPr>
        <p:spPr>
          <a:xfrm flipV="1">
            <a:off x="877824" y="6016753"/>
            <a:ext cx="10460736" cy="2628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521464-6FC2-6943-8739-7E534D3A61DE}"/>
              </a:ext>
            </a:extLst>
          </p:cNvPr>
          <p:cNvSpPr txBox="1"/>
          <p:nvPr/>
        </p:nvSpPr>
        <p:spPr>
          <a:xfrm>
            <a:off x="981343" y="1566859"/>
            <a:ext cx="8339328" cy="156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1" b="1" dirty="0">
                <a:solidFill>
                  <a:schemeClr val="bg1"/>
                </a:solidFill>
                <a:cs typeface="Calibri" panose="020F0502020204030204" pitchFamily="34" charset="0"/>
              </a:rPr>
              <a:t>Thank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9C0C5D-A7F6-E340-BDAB-B93DFB01C09B}"/>
              </a:ext>
            </a:extLst>
          </p:cNvPr>
          <p:cNvSpPr/>
          <p:nvPr/>
        </p:nvSpPr>
        <p:spPr>
          <a:xfrm>
            <a:off x="981343" y="1435724"/>
            <a:ext cx="828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261A0-6005-5141-9C23-D21015D5AE72}"/>
              </a:ext>
            </a:extLst>
          </p:cNvPr>
          <p:cNvSpPr txBox="1"/>
          <p:nvPr/>
        </p:nvSpPr>
        <p:spPr>
          <a:xfrm>
            <a:off x="981343" y="2706811"/>
            <a:ext cx="8339328" cy="1569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1" b="1" dirty="0">
                <a:solidFill>
                  <a:schemeClr val="bg1"/>
                </a:solidFill>
                <a:cs typeface="Calibri" panose="020F0502020204030204" pitchFamily="34" charset="0"/>
              </a:rPr>
              <a:t>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3F065C-B007-4DC7-BD48-F3F490626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14" y="76455"/>
            <a:ext cx="1570512" cy="7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92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01FD5086-3299-4FB2-9072-32195CBCB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58" y="3075057"/>
            <a:ext cx="81311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S Mencap" pitchFamily="50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FS Mencap" pitchFamily="50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FS Mencap" pitchFamily="50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FS Mencap" pitchFamily="50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9AA6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enquiries@accesscharity.org.uk</a:t>
            </a:r>
            <a:endParaRPr lang="en-GB" altLang="en-US" sz="4000" b="1" dirty="0">
              <a:solidFill>
                <a:srgbClr val="009AA6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4000" b="1" dirty="0">
              <a:solidFill>
                <a:srgbClr val="009AA6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9AA6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www.accesschariy.org.uk</a:t>
            </a:r>
            <a:endParaRPr lang="en-GB" altLang="en-US" sz="4000" b="1" dirty="0">
              <a:solidFill>
                <a:srgbClr val="009AA6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4000" b="1" dirty="0">
              <a:solidFill>
                <a:srgbClr val="009AA6"/>
              </a:solidFill>
              <a:latin typeface="+mn-lt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9F4B5E6C-0050-4BA4-B1E9-D179D6EC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058" y="1447799"/>
            <a:ext cx="8328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S Mencap" pitchFamily="50" charset="0"/>
              </a:defRPr>
            </a:lvl1pPr>
            <a:lvl2pPr marL="742950" indent="-28575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FS Mencap" pitchFamily="50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FS Mencap" pitchFamily="50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FS Mencap" pitchFamily="50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S Mencap" pitchFamily="50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DD6003"/>
                </a:solidFill>
                <a:latin typeface="Arial" panose="020B0604020202020204" pitchFamily="34" charset="0"/>
              </a:rPr>
              <a:t> Contact details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EBBEB7-DA2E-4074-AC0B-7AA4BE337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28" y="110456"/>
            <a:ext cx="1570512" cy="7607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D4FB6E-818B-41B5-B39F-FBCA176F7067}"/>
              </a:ext>
            </a:extLst>
          </p:cNvPr>
          <p:cNvSpPr/>
          <p:nvPr/>
        </p:nvSpPr>
        <p:spPr>
          <a:xfrm>
            <a:off x="504058" y="108861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">
            <a:extLst>
              <a:ext uri="{FF2B5EF4-FFF2-40B4-BE49-F238E27FC236}">
                <a16:creationId xmlns:a16="http://schemas.microsoft.com/office/drawing/2014/main" id="{8F47ECCE-C183-A942-8710-00E83D3AF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30629"/>
            <a:ext cx="12259371" cy="81642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091912-FD63-CC45-8182-617E75623D04}"/>
              </a:ext>
            </a:extLst>
          </p:cNvPr>
          <p:cNvSpPr txBox="1"/>
          <p:nvPr/>
        </p:nvSpPr>
        <p:spPr>
          <a:xfrm>
            <a:off x="416269" y="5336568"/>
            <a:ext cx="5843016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chemeClr val="bg1"/>
                </a:solidFill>
                <a:latin typeface="Lexia XBold" panose="02060504030504030204" pitchFamily="18" charset="77"/>
                <a:cs typeface="Calibri" panose="020F0502020204030204" pitchFamily="34" charset="0"/>
              </a:rPr>
              <a:t>Social care can change lives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40848-C8C6-C541-8736-632F054DD4F8}"/>
              </a:ext>
            </a:extLst>
          </p:cNvPr>
          <p:cNvSpPr/>
          <p:nvPr/>
        </p:nvSpPr>
        <p:spPr>
          <a:xfrm>
            <a:off x="494111" y="5246545"/>
            <a:ext cx="540000" cy="5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B3DC2-E255-9844-A1BE-379F21F0D691}"/>
              </a:ext>
            </a:extLst>
          </p:cNvPr>
          <p:cNvSpPr txBox="1"/>
          <p:nvPr/>
        </p:nvSpPr>
        <p:spPr>
          <a:xfrm>
            <a:off x="337765" y="284605"/>
            <a:ext cx="298237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spc="150" dirty="0">
                <a:solidFill>
                  <a:schemeClr val="bg1"/>
                </a:solidFill>
                <a:latin typeface="Calibri" panose="020F0502020204030204" pitchFamily="34" charset="0"/>
                <a:ea typeface="Poppins SemiBold" charset="0"/>
                <a:cs typeface="Calibri" panose="020F0502020204030204" pitchFamily="34" charset="0"/>
              </a:rPr>
              <a:t>LEGAL NETWORK </a:t>
            </a:r>
            <a:endParaRPr lang="en-US" sz="1201" spc="150" dirty="0">
              <a:solidFill>
                <a:schemeClr val="bg1"/>
              </a:solidFill>
              <a:latin typeface="Calibri" panose="020F0502020204030204" pitchFamily="34" charset="0"/>
              <a:ea typeface="Poppins SemiBold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75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0C7D10-D886-694C-83E3-84862C748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594" y="-239487"/>
            <a:ext cx="12329594" cy="82197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2EAEAE-8D10-9F4B-A806-7341A313A85D}"/>
              </a:ext>
            </a:extLst>
          </p:cNvPr>
          <p:cNvSpPr txBox="1"/>
          <p:nvPr/>
        </p:nvSpPr>
        <p:spPr>
          <a:xfrm>
            <a:off x="337766" y="305068"/>
            <a:ext cx="53629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Lexia XBold" panose="02060504030504030204" pitchFamily="18" charset="77"/>
              <a:cs typeface="Calibri" panose="020F0502020204030204" pitchFamily="34" charset="0"/>
            </a:endParaRPr>
          </a:p>
          <a:p>
            <a:r>
              <a:rPr lang="en-US" sz="3600" b="1" dirty="0">
                <a:cs typeface="Calibri" panose="020F0502020204030204" pitchFamily="34" charset="0"/>
              </a:rPr>
              <a:t>There has been a staggering 92%</a:t>
            </a:r>
            <a:r>
              <a:rPr lang="en-US" sz="3600" b="1" dirty="0">
                <a:solidFill>
                  <a:srgbClr val="7BACAF"/>
                </a:solidFill>
                <a:cs typeface="Calibri" panose="020F0502020204030204" pitchFamily="34" charset="0"/>
              </a:rPr>
              <a:t> </a:t>
            </a:r>
            <a:r>
              <a:rPr lang="en-US" sz="3600" b="1" dirty="0">
                <a:cs typeface="Calibri" panose="020F0502020204030204" pitchFamily="34" charset="0"/>
              </a:rPr>
              <a:t>drop in the number of legal aid cases taken on since 2010</a:t>
            </a:r>
          </a:p>
          <a:p>
            <a:endParaRPr lang="en-US" sz="3600" b="1" dirty="0">
              <a:latin typeface="Lexia XBold" panose="02060504030504030204" pitchFamily="18" charset="77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rgbClr val="DD6003"/>
                </a:solidFill>
                <a:cs typeface="Calibri" panose="020F0502020204030204" pitchFamily="34" charset="0"/>
              </a:rPr>
              <a:t>Without access to justice, the right to social care might as well not exist</a:t>
            </a:r>
          </a:p>
        </p:txBody>
      </p:sp>
    </p:spTree>
    <p:extLst>
      <p:ext uri="{BB962C8B-B14F-4D97-AF65-F5344CB8AC3E}">
        <p14:creationId xmlns:p14="http://schemas.microsoft.com/office/powerpoint/2010/main" val="341796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0A5E92-9453-C74E-91DC-46F6F42A35F3}"/>
              </a:ext>
            </a:extLst>
          </p:cNvPr>
          <p:cNvSpPr/>
          <p:nvPr/>
        </p:nvSpPr>
        <p:spPr>
          <a:xfrm>
            <a:off x="504058" y="108861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73DFA-690A-C84B-8709-11DA6C3BF2DD}"/>
              </a:ext>
            </a:extLst>
          </p:cNvPr>
          <p:cNvSpPr txBox="1"/>
          <p:nvPr/>
        </p:nvSpPr>
        <p:spPr>
          <a:xfrm>
            <a:off x="504057" y="1194613"/>
            <a:ext cx="559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6003"/>
                </a:solidFill>
                <a:cs typeface="Calibri" panose="020F0502020204030204" pitchFamily="34" charset="0"/>
              </a:rPr>
              <a:t>Our Legal Aid Research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84D294-8B24-4E2E-8BD4-47A8144A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8" y="110456"/>
            <a:ext cx="1570512" cy="7607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F0EFBA-09A9-4B94-991F-9E4170992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733" y="871242"/>
            <a:ext cx="10057159" cy="5657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A8BD6-B115-4121-8028-50E0103D5B5C}"/>
              </a:ext>
            </a:extLst>
          </p:cNvPr>
          <p:cNvSpPr txBox="1"/>
          <p:nvPr/>
        </p:nvSpPr>
        <p:spPr>
          <a:xfrm>
            <a:off x="504058" y="1465990"/>
            <a:ext cx="559194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latin typeface="Lexia XBold" panose="020B0604020202020204" charset="0"/>
            </a:endParaRPr>
          </a:p>
          <a:p>
            <a:endParaRPr lang="en-GB" sz="3200" b="1" dirty="0">
              <a:solidFill>
                <a:srgbClr val="888888"/>
              </a:solidFill>
            </a:endParaRPr>
          </a:p>
          <a:p>
            <a:r>
              <a:rPr lang="en-GB" sz="3200" b="1" dirty="0">
                <a:solidFill>
                  <a:srgbClr val="888888"/>
                </a:solidFill>
              </a:rPr>
              <a:t>Written a hypothesis – why  legal aid lawyers are not taking on cases </a:t>
            </a:r>
          </a:p>
          <a:p>
            <a:endParaRPr lang="en-GB" sz="3200" b="1" dirty="0">
              <a:solidFill>
                <a:srgbClr val="888888"/>
              </a:solidFill>
            </a:endParaRPr>
          </a:p>
          <a:p>
            <a:r>
              <a:rPr lang="en-GB" sz="3200" b="1" dirty="0">
                <a:solidFill>
                  <a:srgbClr val="888888"/>
                </a:solidFill>
              </a:rPr>
              <a:t>Research to test hypothesis </a:t>
            </a:r>
          </a:p>
          <a:p>
            <a:endParaRPr lang="en-GB" sz="3200" b="1" dirty="0">
              <a:solidFill>
                <a:srgbClr val="888888"/>
              </a:solidFill>
            </a:endParaRPr>
          </a:p>
          <a:p>
            <a:r>
              <a:rPr lang="en-GB" sz="3200" b="1" dirty="0">
                <a:solidFill>
                  <a:srgbClr val="888888"/>
                </a:solidFill>
              </a:rPr>
              <a:t>Look for solutions to maximise the use of legal help</a:t>
            </a:r>
          </a:p>
          <a:p>
            <a:endParaRPr lang="en-GB" sz="2400" dirty="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90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210D4-4A9A-6943-BCF6-7BA031ABC199}"/>
              </a:ext>
            </a:extLst>
          </p:cNvPr>
          <p:cNvSpPr/>
          <p:nvPr/>
        </p:nvSpPr>
        <p:spPr>
          <a:xfrm rot="5400000">
            <a:off x="7103853" y="1605258"/>
            <a:ext cx="3545846" cy="5061588"/>
          </a:xfrm>
          <a:prstGeom prst="rect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91912-FD63-CC45-8182-617E75623D04}"/>
              </a:ext>
            </a:extLst>
          </p:cNvPr>
          <p:cNvSpPr txBox="1"/>
          <p:nvPr/>
        </p:nvSpPr>
        <p:spPr>
          <a:xfrm>
            <a:off x="337764" y="1491161"/>
            <a:ext cx="11854236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89039"/>
                </a:solidFill>
                <a:cs typeface="Calibri" panose="020F0502020204030204" pitchFamily="34" charset="0"/>
              </a:rPr>
              <a:t>How we work – connecting our expertise to other </a:t>
            </a:r>
            <a:r>
              <a:rPr lang="en-US" sz="2801" b="1" dirty="0" err="1">
                <a:solidFill>
                  <a:srgbClr val="F89039"/>
                </a:solidFill>
                <a:cs typeface="Calibri" panose="020F0502020204030204" pitchFamily="34" charset="0"/>
              </a:rPr>
              <a:t>organisations</a:t>
            </a:r>
            <a:endParaRPr lang="en-US" sz="2801" b="1" dirty="0">
              <a:solidFill>
                <a:srgbClr val="F89039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92B2D-F1CD-754B-AB25-FAE5BF8BC5D9}"/>
              </a:ext>
            </a:extLst>
          </p:cNvPr>
          <p:cNvSpPr/>
          <p:nvPr/>
        </p:nvSpPr>
        <p:spPr>
          <a:xfrm>
            <a:off x="457788" y="1398875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4792" y="2566391"/>
            <a:ext cx="4683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>
                <a:solidFill>
                  <a:srgbClr val="888888"/>
                </a:solidFill>
              </a:rPr>
              <a:t>Subscriptions based model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EB784F-BAF0-4903-BE3C-CE0C3EAE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4" y="76455"/>
            <a:ext cx="1570512" cy="76078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582206-2151-4259-8032-DA06F033B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940887"/>
              </p:ext>
            </p:extLst>
          </p:nvPr>
        </p:nvGraphicFramePr>
        <p:xfrm>
          <a:off x="973241" y="2171701"/>
          <a:ext cx="4502792" cy="3952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433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7210D4-4A9A-6943-BCF6-7BA031ABC199}"/>
              </a:ext>
            </a:extLst>
          </p:cNvPr>
          <p:cNvSpPr/>
          <p:nvPr/>
        </p:nvSpPr>
        <p:spPr>
          <a:xfrm rot="5400000">
            <a:off x="578473" y="2520165"/>
            <a:ext cx="3782563" cy="3211063"/>
          </a:xfrm>
          <a:prstGeom prst="rect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21C2E9-DCFE-D24F-B09B-19DF69F8D5A5}"/>
              </a:ext>
            </a:extLst>
          </p:cNvPr>
          <p:cNvSpPr/>
          <p:nvPr/>
        </p:nvSpPr>
        <p:spPr>
          <a:xfrm rot="5400000">
            <a:off x="1771166" y="1327470"/>
            <a:ext cx="1397175" cy="3211063"/>
          </a:xfrm>
          <a:prstGeom prst="rect">
            <a:avLst/>
          </a:prstGeom>
          <a:solidFill>
            <a:srgbClr val="DD6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EAEAE-8D10-9F4B-A806-7341A313A85D}"/>
              </a:ext>
            </a:extLst>
          </p:cNvPr>
          <p:cNvSpPr txBox="1"/>
          <p:nvPr/>
        </p:nvSpPr>
        <p:spPr>
          <a:xfrm>
            <a:off x="786384" y="1439482"/>
            <a:ext cx="7614666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DD6003"/>
                </a:solidFill>
                <a:cs typeface="Calibri" panose="020F0502020204030204" pitchFamily="34" charset="0"/>
              </a:rPr>
              <a:t>Our legal network has 3 workstreams: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B92B2D-F1CD-754B-AB25-FAE5BF8BC5D9}"/>
              </a:ext>
            </a:extLst>
          </p:cNvPr>
          <p:cNvSpPr/>
          <p:nvPr/>
        </p:nvSpPr>
        <p:spPr>
          <a:xfrm>
            <a:off x="864226" y="134945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BC217A-6765-4B42-AFE5-3C9D6BDC5758}"/>
              </a:ext>
            </a:extLst>
          </p:cNvPr>
          <p:cNvSpPr txBox="1"/>
          <p:nvPr/>
        </p:nvSpPr>
        <p:spPr>
          <a:xfrm>
            <a:off x="864223" y="2328379"/>
            <a:ext cx="321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Empower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EA0407-B9D0-1843-90F8-57BF44D79E5C}"/>
              </a:ext>
            </a:extLst>
          </p:cNvPr>
          <p:cNvSpPr/>
          <p:nvPr/>
        </p:nvSpPr>
        <p:spPr>
          <a:xfrm rot="5400000">
            <a:off x="719977" y="4335184"/>
            <a:ext cx="1777998" cy="1489510"/>
          </a:xfrm>
          <a:prstGeom prst="rect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277C6B-633D-B84F-9AF0-E0FFF0FBF7AF}"/>
              </a:ext>
            </a:extLst>
          </p:cNvPr>
          <p:cNvSpPr txBox="1"/>
          <p:nvPr/>
        </p:nvSpPr>
        <p:spPr>
          <a:xfrm>
            <a:off x="1193044" y="3700899"/>
            <a:ext cx="25534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Training videos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Case studies and bite sized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Ongoing training through the advice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Resources – info packs, precedent letters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A41A31-7BD5-EE48-9EFB-C87A841BC76E}"/>
              </a:ext>
            </a:extLst>
          </p:cNvPr>
          <p:cNvSpPr txBox="1"/>
          <p:nvPr/>
        </p:nvSpPr>
        <p:spPr>
          <a:xfrm>
            <a:off x="864221" y="2708259"/>
            <a:ext cx="3211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legal education so people know when to use the law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5799F4-7088-2B48-BBE6-59E1F52FF4A1}"/>
              </a:ext>
            </a:extLst>
          </p:cNvPr>
          <p:cNvSpPr/>
          <p:nvPr/>
        </p:nvSpPr>
        <p:spPr>
          <a:xfrm rot="5400000">
            <a:off x="4234153" y="2520165"/>
            <a:ext cx="3782563" cy="3211063"/>
          </a:xfrm>
          <a:prstGeom prst="rect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04E72F0-659E-CC4D-835A-0F6653DC33EB}"/>
              </a:ext>
            </a:extLst>
          </p:cNvPr>
          <p:cNvSpPr/>
          <p:nvPr/>
        </p:nvSpPr>
        <p:spPr>
          <a:xfrm rot="5400000">
            <a:off x="5426847" y="1327470"/>
            <a:ext cx="1397175" cy="3211063"/>
          </a:xfrm>
          <a:prstGeom prst="rect">
            <a:avLst/>
          </a:prstGeom>
          <a:solidFill>
            <a:srgbClr val="DD6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FD81C6-B1CC-F946-BBF0-C05C9E61D696}"/>
              </a:ext>
            </a:extLst>
          </p:cNvPr>
          <p:cNvSpPr txBox="1"/>
          <p:nvPr/>
        </p:nvSpPr>
        <p:spPr>
          <a:xfrm>
            <a:off x="4519903" y="2328379"/>
            <a:ext cx="3211064" cy="400110"/>
          </a:xfrm>
          <a:prstGeom prst="rect">
            <a:avLst/>
          </a:prstGeom>
          <a:solidFill>
            <a:srgbClr val="DD60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Enforce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1D4090-44AA-224A-824D-75A4B7C13E89}"/>
              </a:ext>
            </a:extLst>
          </p:cNvPr>
          <p:cNvSpPr txBox="1"/>
          <p:nvPr/>
        </p:nvSpPr>
        <p:spPr>
          <a:xfrm>
            <a:off x="4848724" y="3757062"/>
            <a:ext cx="25534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Caseworker advice and casework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Pro-bono clinics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Pro-bono Barristers’ panel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DD600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Chatbot</a:t>
            </a:r>
            <a:endParaRPr lang="en-US" sz="1600" dirty="0">
              <a:solidFill>
                <a:srgbClr val="DD6003"/>
              </a:solidFill>
            </a:endParaRP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6CF20F-C750-1B4A-B414-85223FB8BB07}"/>
              </a:ext>
            </a:extLst>
          </p:cNvPr>
          <p:cNvSpPr txBox="1"/>
          <p:nvPr/>
        </p:nvSpPr>
        <p:spPr>
          <a:xfrm>
            <a:off x="4519901" y="2708259"/>
            <a:ext cx="3211066" cy="646331"/>
          </a:xfrm>
          <a:prstGeom prst="rect">
            <a:avLst/>
          </a:prstGeom>
          <a:solidFill>
            <a:srgbClr val="DD60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early legal help to hold public bodies to account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8683494-69D4-434B-9C82-CA4F54F57019}"/>
              </a:ext>
            </a:extLst>
          </p:cNvPr>
          <p:cNvSpPr/>
          <p:nvPr/>
        </p:nvSpPr>
        <p:spPr>
          <a:xfrm rot="5400000">
            <a:off x="7889836" y="2520165"/>
            <a:ext cx="3782563" cy="3211063"/>
          </a:xfrm>
          <a:prstGeom prst="rect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42F197-2F78-BD46-A571-8FE719618636}"/>
              </a:ext>
            </a:extLst>
          </p:cNvPr>
          <p:cNvSpPr/>
          <p:nvPr/>
        </p:nvSpPr>
        <p:spPr>
          <a:xfrm rot="5400000">
            <a:off x="9082530" y="1327470"/>
            <a:ext cx="1397175" cy="3211063"/>
          </a:xfrm>
          <a:prstGeom prst="rect">
            <a:avLst/>
          </a:prstGeom>
          <a:solidFill>
            <a:srgbClr val="DD6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74DB8-1344-FD43-B347-EE13C5F48568}"/>
              </a:ext>
            </a:extLst>
          </p:cNvPr>
          <p:cNvSpPr txBox="1"/>
          <p:nvPr/>
        </p:nvSpPr>
        <p:spPr>
          <a:xfrm>
            <a:off x="8175586" y="2328379"/>
            <a:ext cx="321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Challenge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FCE21DA-B1CD-9A4C-B9B5-84E7EABF7DE0}"/>
              </a:ext>
            </a:extLst>
          </p:cNvPr>
          <p:cNvSpPr txBox="1"/>
          <p:nvPr/>
        </p:nvSpPr>
        <p:spPr>
          <a:xfrm>
            <a:off x="8445537" y="3757062"/>
            <a:ext cx="25534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Monthly reports to spot trends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Collaborating with others to influence change locally and nationally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Strategic casework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C9FECA1-4FC3-324B-9C2C-FFE429115983}"/>
              </a:ext>
            </a:extLst>
          </p:cNvPr>
          <p:cNvSpPr txBox="1"/>
          <p:nvPr/>
        </p:nvSpPr>
        <p:spPr>
          <a:xfrm>
            <a:off x="8175584" y="2708259"/>
            <a:ext cx="3211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data and strategic approaches to drive system level change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9C9AAB2-8435-4584-B952-8D1A29EDD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4" y="76455"/>
            <a:ext cx="1570512" cy="76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6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a 98% full or partial success rate with our cases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967043" cy="685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36000"/>
              </a:schemeClr>
            </a:outerShdw>
            <a:softEdge rad="12700"/>
          </a:effectLst>
        </p:spPr>
      </p:pic>
      <p:sp>
        <p:nvSpPr>
          <p:cNvPr id="4" name="TextBox 3"/>
          <p:cNvSpPr txBox="1"/>
          <p:nvPr/>
        </p:nvSpPr>
        <p:spPr>
          <a:xfrm>
            <a:off x="-111760" y="230723"/>
            <a:ext cx="12415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GB" sz="4400" b="1" dirty="0"/>
              <a:t>We have a 98% full or partial success rate with our cases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83D7D-9E91-4D0C-8165-6F1CCFCA2FBF}"/>
              </a:ext>
            </a:extLst>
          </p:cNvPr>
          <p:cNvSpPr txBox="1"/>
          <p:nvPr/>
        </p:nvSpPr>
        <p:spPr>
          <a:xfrm>
            <a:off x="514350" y="4994761"/>
            <a:ext cx="11163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So we need to make sure that we can help more people</a:t>
            </a:r>
          </a:p>
        </p:txBody>
      </p:sp>
    </p:spTree>
    <p:extLst>
      <p:ext uri="{BB962C8B-B14F-4D97-AF65-F5344CB8AC3E}">
        <p14:creationId xmlns:p14="http://schemas.microsoft.com/office/powerpoint/2010/main" val="244673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210D4-4A9A-6943-BCF6-7BA031ABC199}"/>
              </a:ext>
            </a:extLst>
          </p:cNvPr>
          <p:cNvSpPr/>
          <p:nvPr/>
        </p:nvSpPr>
        <p:spPr>
          <a:xfrm rot="5400000">
            <a:off x="7103853" y="1605258"/>
            <a:ext cx="3545846" cy="5061588"/>
          </a:xfrm>
          <a:prstGeom prst="rect">
            <a:avLst/>
          </a:prstGeom>
          <a:solidFill>
            <a:srgbClr val="E9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091912-FD63-CC45-8182-617E75623D04}"/>
              </a:ext>
            </a:extLst>
          </p:cNvPr>
          <p:cNvSpPr txBox="1"/>
          <p:nvPr/>
        </p:nvSpPr>
        <p:spPr>
          <a:xfrm>
            <a:off x="337764" y="1491161"/>
            <a:ext cx="9834935" cy="52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1" b="1" dirty="0">
                <a:solidFill>
                  <a:srgbClr val="F89039"/>
                </a:solidFill>
                <a:cs typeface="Calibri" panose="020F0502020204030204" pitchFamily="34" charset="0"/>
              </a:rPr>
              <a:t>Growth in the South West – partnering with Barnwood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92B2D-F1CD-754B-AB25-FAE5BF8BC5D9}"/>
              </a:ext>
            </a:extLst>
          </p:cNvPr>
          <p:cNvSpPr/>
          <p:nvPr/>
        </p:nvSpPr>
        <p:spPr>
          <a:xfrm>
            <a:off x="457788" y="1398875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34792" y="2566391"/>
            <a:ext cx="46839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888888"/>
                </a:solidFill>
              </a:rPr>
              <a:t>Local organisations apply to Barnwood to fund their membership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888888"/>
                </a:solidFill>
              </a:rPr>
              <a:t>Co-produced service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888888"/>
                </a:solidFill>
              </a:rPr>
              <a:t>Local advice co-ordinator works with our cloud based legal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400" dirty="0">
                <a:solidFill>
                  <a:srgbClr val="888888"/>
                </a:solidFill>
              </a:rPr>
              <a:t>Technology will help 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EB784F-BAF0-4903-BE3C-CE0C3EAE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4" y="76455"/>
            <a:ext cx="1570512" cy="760786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582206-2151-4259-8032-DA06F033BC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357345"/>
              </p:ext>
            </p:extLst>
          </p:nvPr>
        </p:nvGraphicFramePr>
        <p:xfrm>
          <a:off x="337764" y="2052795"/>
          <a:ext cx="5697065" cy="4433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9120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0A5E92-9453-C74E-91DC-46F6F42A35F3}"/>
              </a:ext>
            </a:extLst>
          </p:cNvPr>
          <p:cNvSpPr/>
          <p:nvPr/>
        </p:nvSpPr>
        <p:spPr>
          <a:xfrm>
            <a:off x="504058" y="1088619"/>
            <a:ext cx="540000" cy="5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B73DFA-690A-C84B-8709-11DA6C3BF2DD}"/>
              </a:ext>
            </a:extLst>
          </p:cNvPr>
          <p:cNvSpPr txBox="1"/>
          <p:nvPr/>
        </p:nvSpPr>
        <p:spPr>
          <a:xfrm>
            <a:off x="509024" y="1359996"/>
            <a:ext cx="5310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6003"/>
                </a:solidFill>
                <a:cs typeface="Calibri" panose="020F0502020204030204" pitchFamily="34" charset="0"/>
              </a:rPr>
              <a:t>Knowing when to refer to a legal aid firm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84D294-8B24-4E2E-8BD4-47A8144A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8" y="110456"/>
            <a:ext cx="1570512" cy="760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F5BA3-C7F6-4F39-87EA-DC1394940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225" y="1115619"/>
            <a:ext cx="4649267" cy="48429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958A29-86E0-4AA9-952D-72AB5E7B7A37}"/>
              </a:ext>
            </a:extLst>
          </p:cNvPr>
          <p:cNvSpPr txBox="1"/>
          <p:nvPr/>
        </p:nvSpPr>
        <p:spPr>
          <a:xfrm>
            <a:off x="272763" y="5742381"/>
            <a:ext cx="6099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u="sng" strike="noStrike" dirty="0">
                <a:solidFill>
                  <a:srgbClr val="005BBB"/>
                </a:solidFill>
                <a:effectLst/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Choose the area you most need help with - Check if you can get legal aid - GOV.UK (checklegalaid.service.gov.uk)</a:t>
            </a:r>
            <a:endParaRPr lang="en-GB" dirty="0">
              <a:solidFill>
                <a:srgbClr val="005BB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D87CE9-AEE5-4F79-8ED9-990343EC67B4}"/>
              </a:ext>
            </a:extLst>
          </p:cNvPr>
          <p:cNvSpPr txBox="1"/>
          <p:nvPr/>
        </p:nvSpPr>
        <p:spPr>
          <a:xfrm>
            <a:off x="504058" y="2604905"/>
            <a:ext cx="609946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(a) Asylum and immigration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(b) Community care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(c) Criminal cases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(d) Debt - partial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(e) Discrimination 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(f) Education - partial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(g) Family - partial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(h) Housing - partial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) Mental health and mental capacity 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(j) Welfare benefits appeals beyond first tier tribunal </a:t>
            </a:r>
            <a:r>
              <a:rPr lang="en-GB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(k) Other cases / exceptional case funding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27104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45F97"/>
      </a:accent1>
      <a:accent2>
        <a:srgbClr val="5A6888"/>
      </a:accent2>
      <a:accent3>
        <a:srgbClr val="558791"/>
      </a:accent3>
      <a:accent4>
        <a:srgbClr val="A95265"/>
      </a:accent4>
      <a:accent5>
        <a:srgbClr val="D33092"/>
      </a:accent5>
      <a:accent6>
        <a:srgbClr val="D76E49"/>
      </a:accent6>
      <a:hlink>
        <a:srgbClr val="F6C446"/>
      </a:hlink>
      <a:folHlink>
        <a:srgbClr val="EAEAE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1E53DA7-2720-6446-97D2-D154AB261B3F}" vid="{D169DE87-7E71-C840-BC67-C1B3A2E696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82DFB6FCD40B44B639486E53DD2FE2" ma:contentTypeVersion="12" ma:contentTypeDescription="Create a new document." ma:contentTypeScope="" ma:versionID="86fab7d4c0e0a1f1dfb985fd69c7d730">
  <xsd:schema xmlns:xsd="http://www.w3.org/2001/XMLSchema" xmlns:xs="http://www.w3.org/2001/XMLSchema" xmlns:p="http://schemas.microsoft.com/office/2006/metadata/properties" xmlns:ns3="53de8a44-029e-4ccf-bd58-a5e7f53a7c13" xmlns:ns4="3bbe84f7-a8ee-4a27-832c-977391592489" targetNamespace="http://schemas.microsoft.com/office/2006/metadata/properties" ma:root="true" ma:fieldsID="ed727aacd8bd8ce21e5f5e87112149aa" ns3:_="" ns4:_="">
    <xsd:import namespace="53de8a44-029e-4ccf-bd58-a5e7f53a7c13"/>
    <xsd:import namespace="3bbe84f7-a8ee-4a27-832c-9773915924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e8a44-029e-4ccf-bd58-a5e7f53a7c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e84f7-a8ee-4a27-832c-9773915924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A8E30A-9469-4249-A4D3-18EECBFB9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e8a44-029e-4ccf-bd58-a5e7f53a7c13"/>
    <ds:schemaRef ds:uri="3bbe84f7-a8ee-4a27-832c-9773915924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746A1A-7A67-480A-8503-EC43F7B3C58A}">
  <ds:schemaRefs>
    <ds:schemaRef ds:uri="53de8a44-029e-4ccf-bd58-a5e7f53a7c13"/>
    <ds:schemaRef ds:uri="http://www.w3.org/XML/1998/namespace"/>
    <ds:schemaRef ds:uri="http://schemas.openxmlformats.org/package/2006/metadata/core-properties"/>
    <ds:schemaRef ds:uri="3bbe84f7-a8ee-4a27-832c-977391592489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F0A1D3-BFDD-4F01-81EE-2DCF86EFC4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98683</TotalTime>
  <Words>917</Words>
  <Application>Microsoft Office PowerPoint</Application>
  <PresentationFormat>Widescreen</PresentationFormat>
  <Paragraphs>154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Lexia XBold</vt:lpstr>
      <vt:lpstr>Arial</vt:lpstr>
      <vt:lpstr>Calibri</vt:lpstr>
      <vt:lpstr>Segoe UI</vt:lpstr>
      <vt:lpstr>Times New Roman</vt:lpstr>
      <vt:lpstr>Calibri Light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Moore</dc:creator>
  <cp:lastModifiedBy>Rinku Yunusa</cp:lastModifiedBy>
  <cp:revision>371</cp:revision>
  <cp:lastPrinted>2020-05-21T11:12:49Z</cp:lastPrinted>
  <dcterms:created xsi:type="dcterms:W3CDTF">2019-09-03T08:31:47Z</dcterms:created>
  <dcterms:modified xsi:type="dcterms:W3CDTF">2021-01-26T11:36:43Z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0x0101003D82DFB6FCD40B44B639486E53DD2FE2</vt:lpwstr>
  </property>
</Properties>
</file>