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63" r:id="rId8"/>
    <p:sldId id="264" r:id="rId9"/>
    <p:sldId id="259" r:id="rId10"/>
    <p:sldId id="262" r:id="rId11"/>
    <p:sldId id="26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egislation.gov.uk/ukpga/2012/10/contents/enacted" TargetMode="External"/><Relationship Id="rId2" Type="http://schemas.openxmlformats.org/officeDocument/2006/relationships/hyperlink" Target="https://www.gov.uk/check-legal-a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righttoremain.org.uk/legal-aid-droughts-and-deserts-new-report-by-dr-jo-wild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ocialsciences.exeter.ac.uk/law/communitylawclinic/" TargetMode="External"/><Relationship Id="rId2" Type="http://schemas.openxmlformats.org/officeDocument/2006/relationships/hyperlink" Target="https://www.plymouth.ac.uk/courses/undergraduate/llb-law/plymouth-law-clini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ubliclawproject.org.uk/exceptional-case-funding/" TargetMode="External"/><Relationship Id="rId2" Type="http://schemas.openxmlformats.org/officeDocument/2006/relationships/hyperlink" Target="https://www.lawworks.org.uk/sites/default/files/files/lw-cr-legal-aid-scope.pdf" TargetMode="External"/><Relationship Id="rId1" Type="http://schemas.openxmlformats.org/officeDocument/2006/relationships/slideLayout" Target="../slideLayouts/slideLayout2.xml"/><Relationship Id="rId5" Type="http://schemas.openxmlformats.org/officeDocument/2006/relationships/hyperlink" Target="https://committees.parliament.uk/work/531/the-future-of-legal-aid/" TargetMode="External"/><Relationship Id="rId4" Type="http://schemas.openxmlformats.org/officeDocument/2006/relationships/hyperlink" Target="file:///C:\Users\rbrennan1\Downloads\CDP-2020-011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49579" y="2050869"/>
            <a:ext cx="8915399" cy="2024744"/>
          </a:xfrm>
        </p:spPr>
        <p:txBody>
          <a:bodyPr>
            <a:normAutofit fontScale="90000"/>
          </a:bodyPr>
          <a:lstStyle/>
          <a:p>
            <a:r>
              <a:rPr lang="en-GB" sz="4400" dirty="0"/>
              <a:t>Access to justice challenges in the South-West - experience of Plymouth Law Clinic</a:t>
            </a:r>
          </a:p>
        </p:txBody>
      </p:sp>
      <p:sp>
        <p:nvSpPr>
          <p:cNvPr id="3" name="Subtitle 2"/>
          <p:cNvSpPr>
            <a:spLocks noGrp="1"/>
          </p:cNvSpPr>
          <p:nvPr>
            <p:ph type="subTitle" idx="1"/>
          </p:nvPr>
        </p:nvSpPr>
        <p:spPr/>
        <p:txBody>
          <a:bodyPr/>
          <a:lstStyle/>
          <a:p>
            <a:r>
              <a:rPr lang="en-GB" dirty="0"/>
              <a:t>Rosie Brennan, University of Plymouth Law Clinic</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5847" y="338681"/>
            <a:ext cx="1647825" cy="1190625"/>
          </a:xfrm>
          <a:prstGeom prst="rect">
            <a:avLst/>
          </a:prstGeom>
        </p:spPr>
      </p:pic>
    </p:spTree>
    <p:extLst>
      <p:ext uri="{BB962C8B-B14F-4D97-AF65-F5344CB8AC3E}">
        <p14:creationId xmlns:p14="http://schemas.microsoft.com/office/powerpoint/2010/main" val="2770283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Aid summary</a:t>
            </a:r>
          </a:p>
        </p:txBody>
      </p:sp>
      <p:sp>
        <p:nvSpPr>
          <p:cNvPr id="3" name="Content Placeholder 2"/>
          <p:cNvSpPr>
            <a:spLocks noGrp="1"/>
          </p:cNvSpPr>
          <p:nvPr>
            <p:ph idx="1"/>
          </p:nvPr>
        </p:nvSpPr>
        <p:spPr>
          <a:xfrm>
            <a:off x="2589212" y="1724298"/>
            <a:ext cx="8915400" cy="3997234"/>
          </a:xfrm>
        </p:spPr>
        <p:txBody>
          <a:bodyPr>
            <a:normAutofit/>
          </a:bodyPr>
          <a:lstStyle/>
          <a:p>
            <a:r>
              <a:rPr lang="en-GB" sz="2000" dirty="0"/>
              <a:t>Work that is in scope of legal aid (Legal Aid Sentencing and Punishment of Offenders Act 2012 – schedule 1) – difficulties in establishing who remains automatically in scope – link referred to earlier </a:t>
            </a:r>
            <a:r>
              <a:rPr lang="en-GB" sz="2000" dirty="0">
                <a:hlinkClick r:id="rId2"/>
              </a:rPr>
              <a:t>https://www.gov.uk/check-legal-aid</a:t>
            </a:r>
            <a:endParaRPr lang="en-GB" sz="2000" dirty="0"/>
          </a:p>
          <a:p>
            <a:r>
              <a:rPr lang="en-GB" sz="2000" dirty="0"/>
              <a:t>Exceptional Case Funding LASPO 2012, s10 –  breach of individual’s Convention rights (within the meaning of the Human Rights Act 1998), or any rights of the individual to the provision of legal services that are enforceable EU rights</a:t>
            </a:r>
          </a:p>
          <a:p>
            <a:r>
              <a:rPr lang="en-GB" sz="2000" dirty="0"/>
              <a:t>In scope automatically or ECF – merits plus means</a:t>
            </a:r>
          </a:p>
          <a:p>
            <a:r>
              <a:rPr lang="en-GB" sz="2000" dirty="0">
                <a:hlinkClick r:id="rId3"/>
              </a:rPr>
              <a:t>https://www.legislation.gov.uk/ukpga/2012/10/contents/enacted</a:t>
            </a:r>
            <a:endParaRPr lang="en-GB" sz="2000" dirty="0"/>
          </a:p>
          <a:p>
            <a:endParaRPr lang="en-GB" sz="2000" dirty="0"/>
          </a:p>
        </p:txBody>
      </p:sp>
    </p:spTree>
    <p:extLst>
      <p:ext uri="{BB962C8B-B14F-4D97-AF65-F5344CB8AC3E}">
        <p14:creationId xmlns:p14="http://schemas.microsoft.com/office/powerpoint/2010/main" val="3089929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Challenges in referring cases</a:t>
            </a:r>
          </a:p>
        </p:txBody>
      </p:sp>
      <p:sp>
        <p:nvSpPr>
          <p:cNvPr id="3" name="Content Placeholder 2"/>
          <p:cNvSpPr>
            <a:spLocks noGrp="1"/>
          </p:cNvSpPr>
          <p:nvPr>
            <p:ph idx="1"/>
          </p:nvPr>
        </p:nvSpPr>
        <p:spPr>
          <a:xfrm>
            <a:off x="2589212" y="1645920"/>
            <a:ext cx="8915400" cy="4265302"/>
          </a:xfrm>
        </p:spPr>
        <p:txBody>
          <a:bodyPr/>
          <a:lstStyle/>
          <a:p>
            <a:r>
              <a:rPr lang="en-GB" sz="2000" dirty="0"/>
              <a:t>Even where a case is identified as in scope or ECF obtained, difficulties in referral due to capacity gap</a:t>
            </a:r>
          </a:p>
          <a:p>
            <a:pPr lvl="1"/>
            <a:r>
              <a:rPr lang="en-GB" sz="2000" dirty="0"/>
              <a:t>Reduction in legal aid practitioners and contracts due to LASPO </a:t>
            </a:r>
          </a:p>
          <a:p>
            <a:pPr lvl="1"/>
            <a:r>
              <a:rPr lang="en-GB" sz="2000" dirty="0"/>
              <a:t>Legal aid fees </a:t>
            </a:r>
          </a:p>
          <a:p>
            <a:pPr lvl="1"/>
            <a:r>
              <a:rPr lang="en-GB" sz="2000" dirty="0"/>
              <a:t>Difficulties in recruitment in some areas of law</a:t>
            </a:r>
          </a:p>
          <a:p>
            <a:pPr lvl="1"/>
            <a:r>
              <a:rPr lang="en-GB" sz="2000" dirty="0"/>
              <a:t>Covid-19 impacts</a:t>
            </a:r>
          </a:p>
          <a:p>
            <a:r>
              <a:rPr lang="en-GB" sz="2000" dirty="0"/>
              <a:t>South West suffers from all of this, in addition to geographical isolation, infrastructure issues, length of time advice deserts have persisted, significant pressure on the voluntary sector </a:t>
            </a:r>
          </a:p>
          <a:p>
            <a:pPr lvl="1"/>
            <a:endParaRPr lang="en-GB" sz="2000" dirty="0"/>
          </a:p>
          <a:p>
            <a:endParaRPr lang="en-GB" sz="2200" dirty="0"/>
          </a:p>
          <a:p>
            <a:endParaRPr lang="en-GB" dirty="0"/>
          </a:p>
        </p:txBody>
      </p:sp>
    </p:spTree>
    <p:extLst>
      <p:ext uri="{BB962C8B-B14F-4D97-AF65-F5344CB8AC3E}">
        <p14:creationId xmlns:p14="http://schemas.microsoft.com/office/powerpoint/2010/main" val="1387418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of a capacity gap</a:t>
            </a:r>
          </a:p>
        </p:txBody>
      </p:sp>
      <p:sp>
        <p:nvSpPr>
          <p:cNvPr id="3" name="Content Placeholder 2"/>
          <p:cNvSpPr>
            <a:spLocks noGrp="1"/>
          </p:cNvSpPr>
          <p:nvPr>
            <p:ph idx="1"/>
          </p:nvPr>
        </p:nvSpPr>
        <p:spPr>
          <a:xfrm>
            <a:off x="2589212" y="1423851"/>
            <a:ext cx="8915400" cy="5264332"/>
          </a:xfrm>
        </p:spPr>
        <p:txBody>
          <a:bodyPr>
            <a:normAutofit/>
          </a:bodyPr>
          <a:lstStyle/>
          <a:p>
            <a:r>
              <a:rPr lang="en-GB" sz="2000" dirty="0"/>
              <a:t>Immigration Law – out of scope (LAPSPO), asylum remains in scope</a:t>
            </a:r>
          </a:p>
          <a:p>
            <a:r>
              <a:rPr lang="en-GB" sz="2000" dirty="0"/>
              <a:t>But impact on immigration legal aid providers – see earlier </a:t>
            </a:r>
          </a:p>
          <a:p>
            <a:r>
              <a:rPr lang="en-GB" sz="2000" dirty="0"/>
              <a:t>Plymouth case study</a:t>
            </a:r>
          </a:p>
          <a:p>
            <a:pPr lvl="1"/>
            <a:r>
              <a:rPr lang="en-GB" sz="2000" dirty="0"/>
              <a:t>One caseworker providing legal aid coverage for city </a:t>
            </a:r>
          </a:p>
          <a:p>
            <a:pPr lvl="1"/>
            <a:r>
              <a:rPr lang="en-GB" sz="2000" dirty="0"/>
              <a:t>Dispersal area for asylum seekers</a:t>
            </a:r>
          </a:p>
          <a:p>
            <a:pPr lvl="1"/>
            <a:r>
              <a:rPr lang="en-GB" sz="2000" dirty="0"/>
              <a:t>Knock-on impact on cases in scope and other types of immigration cases</a:t>
            </a:r>
          </a:p>
          <a:p>
            <a:pPr lvl="1"/>
            <a:r>
              <a:rPr lang="en-GB" sz="2000" dirty="0"/>
              <a:t>ECF referrals</a:t>
            </a:r>
          </a:p>
          <a:p>
            <a:pPr lvl="1"/>
            <a:r>
              <a:rPr lang="en-GB" sz="2000" dirty="0"/>
              <a:t>Pressure on voluntary sector</a:t>
            </a:r>
          </a:p>
          <a:p>
            <a:pPr lvl="1"/>
            <a:r>
              <a:rPr lang="en-GB" sz="2000" dirty="0"/>
              <a:t>Work undertaken pro bono</a:t>
            </a:r>
          </a:p>
          <a:p>
            <a:pPr marL="457200" lvl="1" indent="0">
              <a:buNone/>
            </a:pPr>
            <a:endParaRPr lang="en-GB" sz="1800" dirty="0"/>
          </a:p>
        </p:txBody>
      </p:sp>
    </p:spTree>
    <p:extLst>
      <p:ext uri="{BB962C8B-B14F-4D97-AF65-F5344CB8AC3E}">
        <p14:creationId xmlns:p14="http://schemas.microsoft.com/office/powerpoint/2010/main" val="3797555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of a capacity gap</a:t>
            </a:r>
          </a:p>
        </p:txBody>
      </p:sp>
      <p:sp>
        <p:nvSpPr>
          <p:cNvPr id="3" name="Content Placeholder 2"/>
          <p:cNvSpPr>
            <a:spLocks noGrp="1"/>
          </p:cNvSpPr>
          <p:nvPr>
            <p:ph idx="1"/>
          </p:nvPr>
        </p:nvSpPr>
        <p:spPr>
          <a:xfrm>
            <a:off x="2589212" y="1737360"/>
            <a:ext cx="8915400" cy="4173862"/>
          </a:xfrm>
        </p:spPr>
        <p:txBody>
          <a:bodyPr/>
          <a:lstStyle/>
          <a:p>
            <a:r>
              <a:rPr lang="en-GB" sz="2000" dirty="0"/>
              <a:t>Attempts to address - agency co-operation</a:t>
            </a:r>
          </a:p>
          <a:p>
            <a:r>
              <a:rPr lang="en-GB" sz="2000" dirty="0"/>
              <a:t>Collaborative work with PLP, ILPA, Plymouth agencies – see session on Thursday 28</a:t>
            </a:r>
            <a:r>
              <a:rPr lang="en-GB" sz="2000" baseline="30000" dirty="0"/>
              <a:t>th</a:t>
            </a:r>
            <a:r>
              <a:rPr lang="en-GB" sz="2000" dirty="0"/>
              <a:t> January</a:t>
            </a:r>
          </a:p>
          <a:p>
            <a:r>
              <a:rPr lang="en-GB" sz="2000" dirty="0">
                <a:hlinkClick r:id="rId2"/>
              </a:rPr>
              <a:t>https://righttoremain.org.uk/legal-aid-droughts-and-deserts-new-report-by-dr-jo-wilding/</a:t>
            </a:r>
            <a:endParaRPr lang="en-GB" sz="2000" dirty="0"/>
          </a:p>
          <a:p>
            <a:r>
              <a:rPr lang="en-GB" sz="2000" dirty="0"/>
              <a:t>Other gaps </a:t>
            </a:r>
          </a:p>
          <a:p>
            <a:pPr marL="0" indent="0">
              <a:buNone/>
            </a:pPr>
            <a:endParaRPr lang="en-GB" dirty="0"/>
          </a:p>
          <a:p>
            <a:endParaRPr lang="en-GB" dirty="0"/>
          </a:p>
        </p:txBody>
      </p:sp>
    </p:spTree>
    <p:extLst>
      <p:ext uri="{BB962C8B-B14F-4D97-AF65-F5344CB8AC3E}">
        <p14:creationId xmlns:p14="http://schemas.microsoft.com/office/powerpoint/2010/main" val="338811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Looking for solutions</a:t>
            </a:r>
          </a:p>
        </p:txBody>
      </p:sp>
      <p:sp>
        <p:nvSpPr>
          <p:cNvPr id="3" name="Content Placeholder 2"/>
          <p:cNvSpPr>
            <a:spLocks noGrp="1"/>
          </p:cNvSpPr>
          <p:nvPr>
            <p:ph idx="1"/>
          </p:nvPr>
        </p:nvSpPr>
        <p:spPr>
          <a:xfrm>
            <a:off x="2589212" y="1515291"/>
            <a:ext cx="8915400" cy="4624252"/>
          </a:xfrm>
        </p:spPr>
        <p:txBody>
          <a:bodyPr>
            <a:normAutofit/>
          </a:bodyPr>
          <a:lstStyle/>
          <a:p>
            <a:r>
              <a:rPr lang="en-GB" sz="2000" dirty="0"/>
              <a:t>Building more effective referral pathways </a:t>
            </a:r>
          </a:p>
          <a:p>
            <a:r>
              <a:rPr lang="en-GB" sz="2000" dirty="0"/>
              <a:t>Making referrals more attractive – work that can be done pre-referral – as discussed earlier </a:t>
            </a:r>
          </a:p>
          <a:p>
            <a:r>
              <a:rPr lang="en-GB" sz="2000" dirty="0"/>
              <a:t>Specific work on Exceptional Case Funding </a:t>
            </a:r>
          </a:p>
          <a:p>
            <a:r>
              <a:rPr lang="en-GB" sz="2000" dirty="0"/>
              <a:t>Training and upskilling</a:t>
            </a:r>
          </a:p>
          <a:p>
            <a:r>
              <a:rPr lang="en-GB" sz="2000" dirty="0"/>
              <a:t>Growing own talent</a:t>
            </a:r>
          </a:p>
          <a:p>
            <a:r>
              <a:rPr lang="en-GB" sz="2000" dirty="0"/>
              <a:t>The role of law clinics</a:t>
            </a:r>
          </a:p>
          <a:p>
            <a:r>
              <a:rPr lang="en-GB" sz="2000" dirty="0"/>
              <a:t>Networks – links with organisations with specialist knowledge</a:t>
            </a:r>
          </a:p>
          <a:p>
            <a:r>
              <a:rPr lang="en-GB" sz="2000" dirty="0"/>
              <a:t>Continuing to document the gaps and engage with key organisations who are working on issue and lobbying MOJ</a:t>
            </a:r>
          </a:p>
          <a:p>
            <a:r>
              <a:rPr lang="en-GB" sz="2000" dirty="0"/>
              <a:t>Funding?</a:t>
            </a:r>
          </a:p>
        </p:txBody>
      </p:sp>
    </p:spTree>
    <p:extLst>
      <p:ext uri="{BB962C8B-B14F-4D97-AF65-F5344CB8AC3E}">
        <p14:creationId xmlns:p14="http://schemas.microsoft.com/office/powerpoint/2010/main" val="1665459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word on Law Clinics</a:t>
            </a:r>
          </a:p>
        </p:txBody>
      </p:sp>
      <p:sp>
        <p:nvSpPr>
          <p:cNvPr id="3" name="Content Placeholder 2"/>
          <p:cNvSpPr>
            <a:spLocks noGrp="1"/>
          </p:cNvSpPr>
          <p:nvPr>
            <p:ph idx="1"/>
          </p:nvPr>
        </p:nvSpPr>
        <p:spPr>
          <a:xfrm>
            <a:off x="2589212" y="1528353"/>
            <a:ext cx="8915400" cy="4976949"/>
          </a:xfrm>
        </p:spPr>
        <p:txBody>
          <a:bodyPr>
            <a:normAutofit/>
          </a:bodyPr>
          <a:lstStyle/>
          <a:p>
            <a:r>
              <a:rPr lang="en-GB" sz="2000" dirty="0"/>
              <a:t>University Law Clinics – Devon and Cornwall: Plymouth and Exeter Universities</a:t>
            </a:r>
          </a:p>
          <a:p>
            <a:r>
              <a:rPr lang="en-GB" sz="2000" dirty="0"/>
              <a:t>Primarily educational projects, cannot fill gaps, but can contribute</a:t>
            </a:r>
          </a:p>
          <a:p>
            <a:pPr lvl="1"/>
            <a:r>
              <a:rPr lang="en-GB" sz="2000" dirty="0"/>
              <a:t>Work under supervision in specific areas</a:t>
            </a:r>
          </a:p>
          <a:p>
            <a:pPr lvl="1"/>
            <a:r>
              <a:rPr lang="en-GB" sz="2000" dirty="0"/>
              <a:t>Work co-operatively with partners</a:t>
            </a:r>
          </a:p>
          <a:p>
            <a:pPr lvl="1"/>
            <a:r>
              <a:rPr lang="en-GB" sz="2000" dirty="0"/>
              <a:t>Next generation of advisors</a:t>
            </a:r>
          </a:p>
          <a:p>
            <a:pPr lvl="1"/>
            <a:r>
              <a:rPr lang="en-GB" sz="2000" dirty="0"/>
              <a:t>Help build pathways</a:t>
            </a:r>
          </a:p>
          <a:p>
            <a:pPr lvl="1"/>
            <a:r>
              <a:rPr lang="en-GB" sz="2000" dirty="0"/>
              <a:t>Networks</a:t>
            </a:r>
          </a:p>
          <a:p>
            <a:pPr lvl="1"/>
            <a:r>
              <a:rPr lang="en-GB" sz="2000" dirty="0"/>
              <a:t>Evidence base</a:t>
            </a:r>
          </a:p>
          <a:p>
            <a:r>
              <a:rPr lang="en-GB" dirty="0">
                <a:hlinkClick r:id="rId2"/>
              </a:rPr>
              <a:t>https://www.plymouth.ac.uk/courses/undergraduate/llb-law/plymouth-law-clinic</a:t>
            </a:r>
            <a:endParaRPr lang="en-GB" dirty="0"/>
          </a:p>
          <a:p>
            <a:r>
              <a:rPr lang="en-GB" dirty="0">
                <a:hlinkClick r:id="rId3"/>
              </a:rPr>
              <a:t>https://socialsciences.exeter.ac.uk/law/communitylawclinic/</a:t>
            </a:r>
            <a:endParaRPr lang="en-GB" dirty="0"/>
          </a:p>
          <a:p>
            <a:pPr marL="0" indent="0">
              <a:buNone/>
            </a:pPr>
            <a:endParaRPr lang="en-GB" dirty="0"/>
          </a:p>
        </p:txBody>
      </p:sp>
    </p:spTree>
    <p:extLst>
      <p:ext uri="{BB962C8B-B14F-4D97-AF65-F5344CB8AC3E}">
        <p14:creationId xmlns:p14="http://schemas.microsoft.com/office/powerpoint/2010/main" val="4208549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resources</a:t>
            </a:r>
          </a:p>
        </p:txBody>
      </p:sp>
      <p:sp>
        <p:nvSpPr>
          <p:cNvPr id="3" name="Content Placeholder 2"/>
          <p:cNvSpPr>
            <a:spLocks noGrp="1"/>
          </p:cNvSpPr>
          <p:nvPr>
            <p:ph idx="1"/>
          </p:nvPr>
        </p:nvSpPr>
        <p:spPr>
          <a:xfrm>
            <a:off x="2706777" y="1750422"/>
            <a:ext cx="8915400" cy="4369805"/>
          </a:xfrm>
        </p:spPr>
        <p:txBody>
          <a:bodyPr>
            <a:normAutofit fontScale="40000" lnSpcReduction="20000"/>
          </a:bodyPr>
          <a:lstStyle/>
          <a:p>
            <a:pPr marL="0" indent="0">
              <a:buNone/>
            </a:pPr>
            <a:endParaRPr lang="en-GB" sz="4500" dirty="0">
              <a:hlinkClick r:id="rId2"/>
            </a:endParaRPr>
          </a:p>
          <a:p>
            <a:pPr marL="0" indent="0">
              <a:buNone/>
            </a:pPr>
            <a:r>
              <a:rPr lang="en-GB" sz="4500" dirty="0">
                <a:hlinkClick r:id="rId2"/>
              </a:rPr>
              <a:t>https://www.lawworks.org.uk/legal-advice-individuals</a:t>
            </a:r>
          </a:p>
          <a:p>
            <a:pPr marL="0" indent="0">
              <a:buNone/>
            </a:pPr>
            <a:endParaRPr lang="en-GB" sz="4500" dirty="0">
              <a:hlinkClick r:id="rId2"/>
            </a:endParaRPr>
          </a:p>
          <a:p>
            <a:pPr marL="0" indent="0">
              <a:buNone/>
            </a:pPr>
            <a:r>
              <a:rPr lang="en-GB" sz="4500" dirty="0">
                <a:hlinkClick r:id="rId2"/>
              </a:rPr>
              <a:t>https://www.lawworks.org.uk/sites/default/files/files/lw-cr-legal-aid-scope.pdf</a:t>
            </a:r>
            <a:endParaRPr lang="en-GB" sz="4500" dirty="0"/>
          </a:p>
          <a:p>
            <a:pPr marL="0" indent="0">
              <a:buNone/>
            </a:pPr>
            <a:endParaRPr lang="en-GB" sz="4500" dirty="0"/>
          </a:p>
          <a:p>
            <a:pPr marL="0" indent="0">
              <a:buNone/>
            </a:pPr>
            <a:r>
              <a:rPr lang="en-GB" sz="4500" dirty="0">
                <a:hlinkClick r:id="rId3"/>
              </a:rPr>
              <a:t>https://publiclawproject.org.uk/exceptional-case-funding/</a:t>
            </a:r>
            <a:endParaRPr lang="en-GB" sz="4500" dirty="0"/>
          </a:p>
          <a:p>
            <a:pPr marL="0" indent="0">
              <a:buNone/>
            </a:pPr>
            <a:endParaRPr lang="en-GB" sz="4500" dirty="0"/>
          </a:p>
          <a:p>
            <a:pPr marL="0" indent="0">
              <a:buNone/>
            </a:pPr>
            <a:r>
              <a:rPr lang="en-GB" sz="4500" dirty="0"/>
              <a:t>Spending of the Ministry of Justice on legal aid:</a:t>
            </a:r>
          </a:p>
          <a:p>
            <a:pPr marL="0" indent="0">
              <a:buNone/>
            </a:pPr>
            <a:r>
              <a:rPr lang="en-GB" sz="4500" dirty="0">
                <a:hlinkClick r:id="rId4" action="ppaction://hlinkfile"/>
              </a:rPr>
              <a:t>file:///C:/Users/rbrennan1/Downloads/CDP-2020-0115.pdf</a:t>
            </a:r>
            <a:endParaRPr lang="en-GB" sz="4500" dirty="0"/>
          </a:p>
          <a:p>
            <a:pPr marL="0" indent="0">
              <a:buNone/>
            </a:pPr>
            <a:r>
              <a:rPr lang="en-GB" sz="4500" dirty="0"/>
              <a:t>Future of Legal Aid inquiry</a:t>
            </a:r>
          </a:p>
          <a:p>
            <a:pPr marL="0" indent="0">
              <a:buNone/>
            </a:pPr>
            <a:r>
              <a:rPr lang="en-GB" sz="4500" dirty="0">
                <a:hlinkClick r:id="rId5"/>
              </a:rPr>
              <a:t>https://committees.parliament.uk/work/531/the-future-of-legal-aid/</a:t>
            </a:r>
            <a:endParaRPr lang="en-GB" sz="4500" dirty="0"/>
          </a:p>
          <a:p>
            <a:pPr marL="0" indent="0">
              <a:buNone/>
            </a:pPr>
            <a:endParaRPr lang="en-GB" sz="2000" dirty="0"/>
          </a:p>
          <a:p>
            <a:pPr marL="0" indent="0">
              <a:buNone/>
            </a:pPr>
            <a:r>
              <a:rPr lang="en-GB" sz="2000" dirty="0"/>
              <a:t>.</a:t>
            </a:r>
          </a:p>
        </p:txBody>
      </p:sp>
    </p:spTree>
    <p:extLst>
      <p:ext uri="{BB962C8B-B14F-4D97-AF65-F5344CB8AC3E}">
        <p14:creationId xmlns:p14="http://schemas.microsoft.com/office/powerpoint/2010/main" val="20889415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C9278B2414544B18DEFEB8F054603" ma:contentTypeVersion="13" ma:contentTypeDescription="Create a new document." ma:contentTypeScope="" ma:versionID="c800e838798b76a4ab25d6b56ee9bf6b">
  <xsd:schema xmlns:xsd="http://www.w3.org/2001/XMLSchema" xmlns:xs="http://www.w3.org/2001/XMLSchema" xmlns:p="http://schemas.microsoft.com/office/2006/metadata/properties" xmlns:ns3="77d677df-9b6f-456c-af3f-8a0bb5ec4f6b" xmlns:ns4="6c103faa-8152-4fb4-a203-4967a58a809e" targetNamespace="http://schemas.microsoft.com/office/2006/metadata/properties" ma:root="true" ma:fieldsID="6e7daae7a39f8ec3d102541e08932ca8" ns3:_="" ns4:_="">
    <xsd:import namespace="77d677df-9b6f-456c-af3f-8a0bb5ec4f6b"/>
    <xsd:import namespace="6c103faa-8152-4fb4-a203-4967a58a809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d677df-9b6f-456c-af3f-8a0bb5ec4f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103faa-8152-4fb4-a203-4967a58a809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03DCCA-3E88-432C-B076-70C0A695A9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d677df-9b6f-456c-af3f-8a0bb5ec4f6b"/>
    <ds:schemaRef ds:uri="6c103faa-8152-4fb4-a203-4967a58a80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16A120-533C-4CF8-80BF-2968AE7E099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7d677df-9b6f-456c-af3f-8a0bb5ec4f6b"/>
    <ds:schemaRef ds:uri="http://purl.org/dc/elements/1.1/"/>
    <ds:schemaRef ds:uri="http://schemas.microsoft.com/office/2006/metadata/properties"/>
    <ds:schemaRef ds:uri="6c103faa-8152-4fb4-a203-4967a58a809e"/>
    <ds:schemaRef ds:uri="http://www.w3.org/XML/1998/namespace"/>
    <ds:schemaRef ds:uri="http://purl.org/dc/dcmitype/"/>
  </ds:schemaRefs>
</ds:datastoreItem>
</file>

<file path=customXml/itemProps3.xml><?xml version="1.0" encoding="utf-8"?>
<ds:datastoreItem xmlns:ds="http://schemas.openxmlformats.org/officeDocument/2006/customXml" ds:itemID="{3594FABD-C3DA-4A89-B9BD-869BA12116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87</TotalTime>
  <Words>553</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Access to justice challenges in the South-West - experience of Plymouth Law Clinic</vt:lpstr>
      <vt:lpstr>Legal Aid summary</vt:lpstr>
      <vt:lpstr>Challenges in referring cases</vt:lpstr>
      <vt:lpstr>Example of a capacity gap</vt:lpstr>
      <vt:lpstr>Example of a capacity gap</vt:lpstr>
      <vt:lpstr>Looking for solutions</vt:lpstr>
      <vt:lpstr>A word on Law Clinics</vt:lpstr>
      <vt:lpstr>Some resources</vt:lpstr>
    </vt:vector>
  </TitlesOfParts>
  <Company>Plymouth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Rosie Brennan</dc:creator>
  <cp:lastModifiedBy>Rinku Yunusa</cp:lastModifiedBy>
  <cp:revision>10</cp:revision>
  <dcterms:created xsi:type="dcterms:W3CDTF">2021-01-25T10:57:36Z</dcterms:created>
  <dcterms:modified xsi:type="dcterms:W3CDTF">2021-01-25T12:48:52Z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0x010100524C9278B2414544B18DEFEB8F054603</vt:lpwstr>
  </property>
</Properties>
</file>